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notesSlides/notesSlide30.xml" ContentType="application/vnd.openxmlformats-officedocument.presentationml.notesSlide+xml"/>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notesSlides/notesSlide48.xml" ContentType="application/vnd.openxmlformats-officedocument.presentationml.notesSlide+xml"/>
  <Override PartName="/ppt/slides/slide3.xml" ContentType="application/vnd.openxmlformats-officedocument.presentationml.slide+xml"/>
  <Override PartName="/ppt/slideLayouts/slideLayout1.xml" ContentType="application/vnd.openxmlformats-officedocument.presentationml.slideLayout+xml"/>
  <Override PartName="/ppt/notesSlides/notesSlide34.xml" ContentType="application/vnd.openxmlformats-officedocument.presentationml.notesSlide+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46.xml" ContentType="application/vnd.openxmlformats-officedocument.presentationml.slide+xml"/>
  <Override PartName="/ppt/notesSlides/notesSlide41.xml" ContentType="application/vnd.openxmlformats-officedocument.presentationml.notesSlide+xml"/>
  <Override PartName="/ppt/notesSlides/notesSlide8.xml" ContentType="application/vnd.openxmlformats-officedocument.presentationml.notesSlide+xml"/>
  <Override PartName="/ppt/notesSlides/notesSlide26.xml" ContentType="application/vnd.openxmlformats-officedocument.presentationml.notesSlide+xml"/>
  <Override PartName="/ppt/notesSlides/notesSlide45.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69.xml" ContentType="application/vnd.openxmlformats-officedocument.presentationml.slide+xml"/>
  <Override PartName="/ppt/notesSlides/notesSlide31.xml" ContentType="application/vnd.openxmlformats-officedocument.presentationml.notesSlide+xml"/>
  <Override PartName="/ppt/notesSlides/notesSlide50.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notesSlides/notesSlide49.xml" ContentType="application/vnd.openxmlformats-officedocument.presentationml.notesSlide+xml"/>
  <Override PartName="/ppt/slides/slide4.xml" ContentType="application/vnd.openxmlformats-officedocument.presentationml.slide+xml"/>
  <Override PartName="/ppt/slideLayouts/slideLayout2.xml" ContentType="application/vnd.openxmlformats-officedocument.presentationml.slideLayout+xml"/>
  <Override PartName="/ppt/notesSlides/notesSlide35.xml" ContentType="application/vnd.openxmlformats-officedocument.presentationml.notesSlide+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notesSlides/notesSlide9.xml" ContentType="application/vnd.openxmlformats-officedocument.presentationml.notesSlide+xml"/>
  <Override PartName="/ppt/notesSlides/notesSlide42.xml" ContentType="application/vnd.openxmlformats-officedocument.presentationml.notes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notesSlides/notesSlide46.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notesSlides/notesSlide51.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slides/slide63.xml" ContentType="application/vnd.openxmlformats-officedocument.presentationml.slide+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viewProps.xml" ContentType="application/vnd.openxmlformats-officedocument.presentationml.viewProps+xml"/>
  <Override PartName="/ppt/slides/slide32.xml" ContentType="application/vnd.openxmlformats-officedocument.presentationml.slide+xml"/>
  <Override PartName="/ppt/slides/slide29.xml" ContentType="application/vnd.openxmlformats-officedocument.presentationml.slide+xml"/>
  <Override PartName="/ppt/notesSlides/notesSlide43.xml" ContentType="application/vnd.openxmlformats-officedocument.presentationml.notes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notesSlides/notesSlide33.xml" ContentType="application/vnd.openxmlformats-officedocument.presentationml.notesSlide+xml"/>
  <Override PartName="/ppt/notesSlides/notesSlide47.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notesSlides/notesSlide52.xml" ContentType="application/vnd.openxmlformats-officedocument.presentationml.notes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Override PartName="/ppt/notesSlides/notesSlide21.xml" ContentType="application/vnd.openxmlformats-officedocument.presentationml.notesSlide+xml"/>
  <Override PartName="/ppt/slides/slide6.xml" ContentType="application/vnd.openxmlformats-officedocument.presentationml.slide+xml"/>
  <Override PartName="/ppt/slideMasters/slideMaster2.xml" ContentType="application/vnd.openxmlformats-officedocument.presentationml.slideMaster+xml"/>
  <Override PartName="/ppt/slideLayouts/slideLayout4.xml" ContentType="application/vnd.openxmlformats-officedocument.presentationml.slideLayout+xml"/>
  <Override PartName="/ppt/slides/slide26.xml" ContentType="application/vnd.openxmlformats-officedocument.presentationml.slide+xml"/>
  <Override PartName="/ppt/slides/slide45.xml" ContentType="application/vnd.openxmlformats-officedocument.presentationml.slide+xml"/>
  <Override PartName="/ppt/slides/slide10.xml" ContentType="application/vnd.openxmlformats-officedocument.presentationml.slide+xml"/>
  <Override PartName="/ppt/slides/slide64.xml" ContentType="application/vnd.openxmlformats-officedocument.presentationml.slide+xml"/>
  <Override PartName="/ppt/notesSlides/notesSlide40.xml" ContentType="application/vnd.openxmlformats-officedocument.presentationml.notesSlide+xml"/>
  <Override PartName="/ppt/slideLayouts/slideLayout13.xml" ContentType="application/vnd.openxmlformats-officedocument.presentationml.slideLayout+xml"/>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 id="2147483661" r:id="rId2"/>
  </p:sldMasterIdLst>
  <p:notesMasterIdLst>
    <p:notesMasterId r:id="rId72"/>
  </p:notesMasterIdLst>
  <p:sldIdLst>
    <p:sldId id="446" r:id="rId3"/>
    <p:sldId id="425" r:id="rId4"/>
    <p:sldId id="433" r:id="rId5"/>
    <p:sldId id="340" r:id="rId6"/>
    <p:sldId id="266" r:id="rId7"/>
    <p:sldId id="426" r:id="rId8"/>
    <p:sldId id="427" r:id="rId9"/>
    <p:sldId id="265" r:id="rId10"/>
    <p:sldId id="299" r:id="rId11"/>
    <p:sldId id="267" r:id="rId12"/>
    <p:sldId id="268" r:id="rId13"/>
    <p:sldId id="422" r:id="rId14"/>
    <p:sldId id="274" r:id="rId15"/>
    <p:sldId id="436" r:id="rId16"/>
    <p:sldId id="437" r:id="rId17"/>
    <p:sldId id="423" r:id="rId18"/>
    <p:sldId id="368" r:id="rId19"/>
    <p:sldId id="341" r:id="rId20"/>
    <p:sldId id="364" r:id="rId21"/>
    <p:sldId id="343" r:id="rId22"/>
    <p:sldId id="434" r:id="rId23"/>
    <p:sldId id="435" r:id="rId24"/>
    <p:sldId id="431" r:id="rId25"/>
    <p:sldId id="295" r:id="rId26"/>
    <p:sldId id="318" r:id="rId27"/>
    <p:sldId id="319" r:id="rId28"/>
    <p:sldId id="320" r:id="rId29"/>
    <p:sldId id="432" r:id="rId30"/>
    <p:sldId id="347" r:id="rId31"/>
    <p:sldId id="365" r:id="rId32"/>
    <p:sldId id="366" r:id="rId33"/>
    <p:sldId id="345" r:id="rId34"/>
    <p:sldId id="315" r:id="rId35"/>
    <p:sldId id="317" r:id="rId36"/>
    <p:sldId id="369" r:id="rId37"/>
    <p:sldId id="370" r:id="rId38"/>
    <p:sldId id="371" r:id="rId39"/>
    <p:sldId id="372" r:id="rId40"/>
    <p:sldId id="396" r:id="rId41"/>
    <p:sldId id="421" r:id="rId42"/>
    <p:sldId id="398" r:id="rId43"/>
    <p:sldId id="399" r:id="rId44"/>
    <p:sldId id="403" r:id="rId45"/>
    <p:sldId id="401" r:id="rId46"/>
    <p:sldId id="428" r:id="rId47"/>
    <p:sldId id="429" r:id="rId48"/>
    <p:sldId id="430" r:id="rId49"/>
    <p:sldId id="447" r:id="rId50"/>
    <p:sldId id="404" r:id="rId51"/>
    <p:sldId id="409" r:id="rId52"/>
    <p:sldId id="410" r:id="rId53"/>
    <p:sldId id="412" r:id="rId54"/>
    <p:sldId id="413" r:id="rId55"/>
    <p:sldId id="414" r:id="rId56"/>
    <p:sldId id="419" r:id="rId57"/>
    <p:sldId id="420" r:id="rId58"/>
    <p:sldId id="374" r:id="rId59"/>
    <p:sldId id="375" r:id="rId60"/>
    <p:sldId id="376" r:id="rId61"/>
    <p:sldId id="377" r:id="rId62"/>
    <p:sldId id="378" r:id="rId63"/>
    <p:sldId id="379" r:id="rId64"/>
    <p:sldId id="380" r:id="rId65"/>
    <p:sldId id="381" r:id="rId66"/>
    <p:sldId id="385" r:id="rId67"/>
    <p:sldId id="388" r:id="rId68"/>
    <p:sldId id="389" r:id="rId69"/>
    <p:sldId id="440" r:id="rId70"/>
    <p:sldId id="445" r:id="rId71"/>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pitchFamily="-106" charset="0"/>
        <a:ea typeface="+mn-ea"/>
        <a:cs typeface="+mn-cs"/>
      </a:defRPr>
    </a:lvl1pPr>
    <a:lvl2pPr marL="457200" algn="ctr" rtl="0" eaLnBrk="0" fontAlgn="base" hangingPunct="0">
      <a:spcBef>
        <a:spcPct val="0"/>
      </a:spcBef>
      <a:spcAft>
        <a:spcPct val="0"/>
      </a:spcAft>
      <a:defRPr sz="2400" kern="1200">
        <a:solidFill>
          <a:schemeClr val="tx1"/>
        </a:solidFill>
        <a:latin typeface="Times" pitchFamily="-106" charset="0"/>
        <a:ea typeface="+mn-ea"/>
        <a:cs typeface="+mn-cs"/>
      </a:defRPr>
    </a:lvl2pPr>
    <a:lvl3pPr marL="914400" algn="ctr" rtl="0" eaLnBrk="0" fontAlgn="base" hangingPunct="0">
      <a:spcBef>
        <a:spcPct val="0"/>
      </a:spcBef>
      <a:spcAft>
        <a:spcPct val="0"/>
      </a:spcAft>
      <a:defRPr sz="2400" kern="1200">
        <a:solidFill>
          <a:schemeClr val="tx1"/>
        </a:solidFill>
        <a:latin typeface="Times" pitchFamily="-106" charset="0"/>
        <a:ea typeface="+mn-ea"/>
        <a:cs typeface="+mn-cs"/>
      </a:defRPr>
    </a:lvl3pPr>
    <a:lvl4pPr marL="1371600" algn="ctr" rtl="0" eaLnBrk="0" fontAlgn="base" hangingPunct="0">
      <a:spcBef>
        <a:spcPct val="0"/>
      </a:spcBef>
      <a:spcAft>
        <a:spcPct val="0"/>
      </a:spcAft>
      <a:defRPr sz="2400" kern="1200">
        <a:solidFill>
          <a:schemeClr val="tx1"/>
        </a:solidFill>
        <a:latin typeface="Times" pitchFamily="-106" charset="0"/>
        <a:ea typeface="+mn-ea"/>
        <a:cs typeface="+mn-cs"/>
      </a:defRPr>
    </a:lvl4pPr>
    <a:lvl5pPr marL="1828800" algn="ctr" rtl="0" eaLnBrk="0" fontAlgn="base" hangingPunct="0">
      <a:spcBef>
        <a:spcPct val="0"/>
      </a:spcBef>
      <a:spcAft>
        <a:spcPct val="0"/>
      </a:spcAft>
      <a:defRPr sz="2400" kern="1200">
        <a:solidFill>
          <a:schemeClr val="tx1"/>
        </a:solidFill>
        <a:latin typeface="Times" pitchFamily="-106" charset="0"/>
        <a:ea typeface="+mn-ea"/>
        <a:cs typeface="+mn-cs"/>
      </a:defRPr>
    </a:lvl5pPr>
    <a:lvl6pPr marL="2286000" algn="l" defTabSz="457200" rtl="0" eaLnBrk="1" latinLnBrk="0" hangingPunct="1">
      <a:defRPr sz="2400" kern="1200">
        <a:solidFill>
          <a:schemeClr val="tx1"/>
        </a:solidFill>
        <a:latin typeface="Times" pitchFamily="-106" charset="0"/>
        <a:ea typeface="+mn-ea"/>
        <a:cs typeface="+mn-cs"/>
      </a:defRPr>
    </a:lvl6pPr>
    <a:lvl7pPr marL="2743200" algn="l" defTabSz="457200" rtl="0" eaLnBrk="1" latinLnBrk="0" hangingPunct="1">
      <a:defRPr sz="2400" kern="1200">
        <a:solidFill>
          <a:schemeClr val="tx1"/>
        </a:solidFill>
        <a:latin typeface="Times" pitchFamily="-106" charset="0"/>
        <a:ea typeface="+mn-ea"/>
        <a:cs typeface="+mn-cs"/>
      </a:defRPr>
    </a:lvl7pPr>
    <a:lvl8pPr marL="3200400" algn="l" defTabSz="457200" rtl="0" eaLnBrk="1" latinLnBrk="0" hangingPunct="1">
      <a:defRPr sz="2400" kern="1200">
        <a:solidFill>
          <a:schemeClr val="tx1"/>
        </a:solidFill>
        <a:latin typeface="Times" pitchFamily="-106" charset="0"/>
        <a:ea typeface="+mn-ea"/>
        <a:cs typeface="+mn-cs"/>
      </a:defRPr>
    </a:lvl8pPr>
    <a:lvl9pPr marL="3657600" algn="l" defTabSz="457200" rtl="0" eaLnBrk="1" latinLnBrk="0" hangingPunct="1">
      <a:defRPr sz="2400" kern="1200">
        <a:solidFill>
          <a:schemeClr val="tx1"/>
        </a:solidFill>
        <a:latin typeface="Times" pitchFamily="-10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chemeClr val="tx1"/>
    </p:penClr>
  </p:showPr>
  <p:clrMru>
    <a:srgbClr val="E9AB4F"/>
    <a:srgbClr val="C37E35"/>
    <a:srgbClr val="E1E9F6"/>
    <a:srgbClr val="FF0000"/>
    <a:srgbClr val="3333CC"/>
    <a:srgbClr val="D5720A"/>
    <a:srgbClr val="FFDC79"/>
    <a:srgbClr val="FFE5BA"/>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varScale="1">
        <p:scale>
          <a:sx n="103" d="100"/>
          <a:sy n="103" d="100"/>
        </p:scale>
        <p:origin x="-936"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760"/>
    </p:cViewPr>
  </p:sorterViewPr>
  <p:notesViewPr>
    <p:cSldViewPr>
      <p:cViewPr varScale="1">
        <p:scale>
          <a:sx n="73" d="100"/>
          <a:sy n="73" d="100"/>
        </p:scale>
        <p:origin x="-1896" y="-11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notesMaster" Target="notesMasters/notesMaster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Calibri"/>
              </a:defRPr>
            </a:lvl1pPr>
          </a:lstStyle>
          <a:p>
            <a:pPr>
              <a:defRPr/>
            </a:pPr>
            <a:endParaRPr lang="en-US"/>
          </a:p>
        </p:txBody>
      </p:sp>
      <p:sp>
        <p:nvSpPr>
          <p:cNvPr id="4198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98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199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Calibri"/>
              </a:defRPr>
            </a:lvl1pPr>
          </a:lstStyle>
          <a:p>
            <a:pPr>
              <a:defRPr/>
            </a:pPr>
            <a:endParaRPr lang="en-US"/>
          </a:p>
        </p:txBody>
      </p:sp>
      <p:sp>
        <p:nvSpPr>
          <p:cNvPr id="4199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a:defRPr>
            </a:lvl1pPr>
          </a:lstStyle>
          <a:p>
            <a:pPr>
              <a:defRPr/>
            </a:pPr>
            <a:fld id="{4DCEED8B-5041-234F-AABC-C0AB0B09ABCD}"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Calibri"/>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Calibri"/>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Calibri"/>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Calibri"/>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3406739C-7AC4-374C-AE99-89CF170702F6}" type="slidenum">
              <a:rPr lang="en-US">
                <a:latin typeface="Calibri" pitchFamily="-106" charset="0"/>
              </a:rPr>
              <a:pPr/>
              <a:t>4</a:t>
            </a:fld>
            <a:endParaRPr lang="en-US">
              <a:latin typeface="Calibri" pitchFamily="-106" charset="0"/>
            </a:endParaRPr>
          </a:p>
        </p:txBody>
      </p:sp>
      <p:sp>
        <p:nvSpPr>
          <p:cNvPr id="20483" name="Rectangle 1026"/>
          <p:cNvSpPr>
            <a:spLocks noGrp="1" noRot="1" noChangeAspect="1" noChangeArrowheads="1" noTextEdit="1"/>
          </p:cNvSpPr>
          <p:nvPr>
            <p:ph type="sldImg"/>
          </p:nvPr>
        </p:nvSpPr>
        <p:spPr>
          <a:ln/>
        </p:spPr>
      </p:sp>
      <p:sp>
        <p:nvSpPr>
          <p:cNvPr id="20484" name="Rectangle 1027"/>
          <p:cNvSpPr>
            <a:spLocks noGrp="1" noChangeArrowheads="1"/>
          </p:cNvSpPr>
          <p:nvPr>
            <p:ph type="body" idx="1"/>
          </p:nvPr>
        </p:nvSpPr>
        <p:spPr>
          <a:noFill/>
          <a:ln/>
        </p:spPr>
        <p:txBody>
          <a:bodyPr/>
          <a:lstStyle/>
          <a:p>
            <a:pPr lvl="2"/>
            <a:r>
              <a:rPr lang="en-US">
                <a:latin typeface="Calibri" pitchFamily="-106" charset="0"/>
                <a:ea typeface="ＭＳ Ｐゴシック" pitchFamily="-106" charset="-128"/>
              </a:rPr>
              <a:t>Grasses are the ecologically dominant plants in the temperate zone areas with rainfall between 10 and 30 inches/year.</a:t>
            </a:r>
          </a:p>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AAA97840-6FFB-1349-9D25-BABE82362FC9}" type="slidenum">
              <a:rPr lang="en-US">
                <a:latin typeface="Calibri" pitchFamily="-106" charset="0"/>
              </a:rPr>
              <a:pPr/>
              <a:t>18</a:t>
            </a:fld>
            <a:endParaRPr lang="en-US">
              <a:latin typeface="Calibri" pitchFamily="-106" charset="0"/>
            </a:endParaRPr>
          </a:p>
        </p:txBody>
      </p:sp>
      <p:sp>
        <p:nvSpPr>
          <p:cNvPr id="44035" name="Rectangle 2"/>
          <p:cNvSpPr>
            <a:spLocks noGrp="1" noRot="1" noChangeAspect="1" noChangeArrowheads="1" noTextEdit="1"/>
          </p:cNvSpPr>
          <p:nvPr>
            <p:ph type="sldImg"/>
          </p:nvPr>
        </p:nvSpPr>
        <p:spPr>
          <a:solidFill>
            <a:srgbClr val="FFFFFF"/>
          </a:solidFill>
          <a:ln/>
        </p:spPr>
      </p:sp>
      <p:sp>
        <p:nvSpPr>
          <p:cNvPr id="440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Calibri" pitchFamily="-106" charset="0"/>
                <a:ea typeface="ＭＳ Ｐゴシック" pitchFamily="-106" charset="-128"/>
                <a:cs typeface="ＭＳ Ｐゴシック" pitchFamily="-106" charset="-128"/>
              </a:rPr>
              <a:t>The grain normally dries until it is only 5-15% water</a:t>
            </a:r>
          </a:p>
          <a:p>
            <a:r>
              <a:rPr lang="en-US">
                <a:latin typeface="Calibri" pitchFamily="-106" charset="0"/>
                <a:ea typeface="ＭＳ Ｐゴシック" pitchFamily="-106" charset="-128"/>
                <a:cs typeface="ＭＳ Ｐゴシック" pitchFamily="-106" charset="-128"/>
              </a:rPr>
              <a:t>The bran consists of the outer layers of the fruit wall and seed coat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3A983A7C-AA07-BE4B-8E37-4655D952EFB5}" type="slidenum">
              <a:rPr lang="en-US">
                <a:latin typeface="Calibri" pitchFamily="-106" charset="0"/>
              </a:rPr>
              <a:pPr/>
              <a:t>19</a:t>
            </a:fld>
            <a:endParaRPr lang="en-US">
              <a:latin typeface="Calibri" pitchFamily="-106"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r>
              <a:rPr lang="en-US">
                <a:latin typeface="Calibri" pitchFamily="-106" charset="0"/>
                <a:ea typeface="ＭＳ Ｐゴシック" pitchFamily="-106" charset="-128"/>
                <a:cs typeface="ＭＳ Ｐゴシック" pitchFamily="-106" charset="-128"/>
              </a:rPr>
              <a:t>Chaff = lemma, palea, glumes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6AED5AA-3257-D342-9284-49A7DDB773FC}" type="slidenum">
              <a:rPr lang="en-US">
                <a:latin typeface="Calibri" pitchFamily="-106" charset="0"/>
              </a:rPr>
              <a:pPr/>
              <a:t>20</a:t>
            </a:fld>
            <a:endParaRPr lang="en-US">
              <a:latin typeface="Calibri" pitchFamily="-106" charset="0"/>
            </a:endParaRPr>
          </a:p>
        </p:txBody>
      </p:sp>
      <p:sp>
        <p:nvSpPr>
          <p:cNvPr id="48131" name="Rectangle 1026"/>
          <p:cNvSpPr>
            <a:spLocks noGrp="1" noRot="1" noChangeAspect="1" noChangeArrowheads="1" noTextEdit="1"/>
          </p:cNvSpPr>
          <p:nvPr>
            <p:ph type="sldImg"/>
          </p:nvPr>
        </p:nvSpPr>
        <p:spPr>
          <a:ln/>
        </p:spPr>
      </p:sp>
      <p:sp>
        <p:nvSpPr>
          <p:cNvPr id="48132" name="Rectangle 1027"/>
          <p:cNvSpPr>
            <a:spLocks noGrp="1" noChangeArrowheads="1"/>
          </p:cNvSpPr>
          <p:nvPr>
            <p:ph type="body" idx="1"/>
          </p:nvPr>
        </p:nvSpPr>
        <p:spPr>
          <a:noFill/>
          <a:ln/>
        </p:spPr>
        <p:txBody>
          <a:bodyPr/>
          <a:lstStyle/>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2C2E9A77-B14C-3040-BF27-72EA94E68E50}" type="slidenum">
              <a:rPr lang="en-US">
                <a:latin typeface="Calibri" pitchFamily="-106" charset="0"/>
              </a:rPr>
              <a:pPr/>
              <a:t>24</a:t>
            </a:fld>
            <a:endParaRPr lang="en-US">
              <a:latin typeface="Calibri" pitchFamily="-106" charset="0"/>
            </a:endParaRPr>
          </a:p>
        </p:txBody>
      </p:sp>
      <p:sp>
        <p:nvSpPr>
          <p:cNvPr id="53251" name="Rectangle 2"/>
          <p:cNvSpPr>
            <a:spLocks noGrp="1" noRot="1" noChangeAspect="1" noChangeArrowheads="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ln>
        </p:spPr>
        <p:txBody>
          <a:bodyPr/>
          <a:lstStyle/>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E820157A-DCDA-884D-AFFD-CC09EF9ED5E5}" type="slidenum">
              <a:rPr lang="en-US">
                <a:latin typeface="Calibri" pitchFamily="-106" charset="0"/>
              </a:rPr>
              <a:pPr/>
              <a:t>25</a:t>
            </a:fld>
            <a:endParaRPr lang="en-US">
              <a:latin typeface="Calibri" pitchFamily="-106" charset="0"/>
            </a:endParaRPr>
          </a:p>
        </p:txBody>
      </p:sp>
      <p:sp>
        <p:nvSpPr>
          <p:cNvPr id="55299" name="Rectangle 2"/>
          <p:cNvSpPr>
            <a:spLocks noGrp="1" noRot="1" noChangeAspect="1" noChangeArrowheads="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a:lstStyle/>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47FE8D63-C216-D948-9244-9B61A8EBD583}" type="slidenum">
              <a:rPr lang="en-US">
                <a:latin typeface="Calibri" pitchFamily="-106" charset="0"/>
              </a:rPr>
              <a:pPr/>
              <a:t>26</a:t>
            </a:fld>
            <a:endParaRPr lang="en-US">
              <a:latin typeface="Calibri" pitchFamily="-106" charset="0"/>
            </a:endParaRPr>
          </a:p>
        </p:txBody>
      </p:sp>
      <p:sp>
        <p:nvSpPr>
          <p:cNvPr id="57347" name="Rectangle 2"/>
          <p:cNvSpPr>
            <a:spLocks noGrp="1" noRot="1" noChangeAspect="1" noChangeArrowheads="1"/>
          </p:cNvSpPr>
          <p:nvPr>
            <p:ph type="sldImg"/>
          </p:nvPr>
        </p:nvSpPr>
        <p:spPr>
          <a:solidFill>
            <a:srgbClr val="FFFFFF"/>
          </a:solidFill>
          <a:ln/>
        </p:spPr>
      </p:sp>
      <p:sp>
        <p:nvSpPr>
          <p:cNvPr id="57348" name="Rectangle 3"/>
          <p:cNvSpPr>
            <a:spLocks noGrp="1" noChangeArrowheads="1"/>
          </p:cNvSpPr>
          <p:nvPr>
            <p:ph type="body" idx="1"/>
          </p:nvPr>
        </p:nvSpPr>
        <p:spPr>
          <a:solidFill>
            <a:srgbClr val="FFFFFF"/>
          </a:solidFill>
          <a:ln>
            <a:solidFill>
              <a:srgbClr val="000000"/>
            </a:solidFill>
          </a:ln>
        </p:spPr>
        <p:txBody>
          <a:bodyPr/>
          <a:lstStyle/>
          <a:p>
            <a:r>
              <a:rPr lang="en-US" dirty="0">
                <a:latin typeface="Calibri" pitchFamily="-106" charset="0"/>
                <a:ea typeface="ＭＳ Ｐゴシック" pitchFamily="-106" charset="-128"/>
                <a:cs typeface="ＭＳ Ｐゴシック" pitchFamily="-106" charset="-128"/>
              </a:rPr>
              <a:t>Durum </a:t>
            </a:r>
            <a:r>
              <a:rPr lang="en-US" dirty="0" err="1">
                <a:latin typeface="Calibri" pitchFamily="-106" charset="0"/>
                <a:ea typeface="ＭＳ Ｐゴシック" pitchFamily="-106" charset="-128"/>
                <a:cs typeface="ＭＳ Ｐゴシック" pitchFamily="-106" charset="-128"/>
              </a:rPr>
              <a:t>wheats</a:t>
            </a:r>
            <a:r>
              <a:rPr lang="en-US" dirty="0">
                <a:latin typeface="Calibri" pitchFamily="-106" charset="0"/>
                <a:ea typeface="ＭＳ Ｐゴシック" pitchFamily="-106" charset="-128"/>
                <a:cs typeface="ＭＳ Ｐゴシック" pitchFamily="-106" charset="-128"/>
              </a:rPr>
              <a:t> are used for pasta</a:t>
            </a:r>
            <a:r>
              <a:rPr lang="en-US" dirty="0" smtClean="0">
                <a:latin typeface="Calibri" pitchFamily="-106" charset="0"/>
                <a:ea typeface="ＭＳ Ｐゴシック" pitchFamily="-106" charset="-128"/>
                <a:cs typeface="ＭＳ Ｐゴシック" pitchFamily="-106" charset="-128"/>
              </a:rPr>
              <a:t>.</a:t>
            </a:r>
          </a:p>
          <a:p>
            <a:endParaRPr lang="en-US" dirty="0" smtClean="0">
              <a:latin typeface="Calibri" pitchFamily="-106" charset="0"/>
              <a:ea typeface="ＭＳ Ｐゴシック" pitchFamily="-106" charset="-128"/>
              <a:cs typeface="ＭＳ Ｐゴシック" pitchFamily="-106" charset="-128"/>
            </a:endParaRPr>
          </a:p>
          <a:p>
            <a:r>
              <a:rPr lang="en-US" dirty="0" smtClean="0">
                <a:latin typeface="Calibri" pitchFamily="-106" charset="0"/>
                <a:ea typeface="ＭＳ Ｐゴシック" pitchFamily="-106" charset="-128"/>
                <a:cs typeface="ＭＳ Ｐゴシック" pitchFamily="-106" charset="-128"/>
              </a:rPr>
              <a:t>Ended</a:t>
            </a:r>
            <a:r>
              <a:rPr lang="en-US" baseline="0" dirty="0" smtClean="0">
                <a:latin typeface="Calibri" pitchFamily="-106" charset="0"/>
                <a:ea typeface="ＭＳ Ｐゴシック" pitchFamily="-106" charset="-128"/>
                <a:cs typeface="ＭＳ Ｐゴシック" pitchFamily="-106" charset="-128"/>
              </a:rPr>
              <a:t> here on Thursday.</a:t>
            </a:r>
            <a:endParaRPr lang="en-US" dirty="0" smtClean="0">
              <a:latin typeface="Calibri" pitchFamily="-106" charset="0"/>
              <a:ea typeface="ＭＳ Ｐゴシック" pitchFamily="-106" charset="-128"/>
              <a:cs typeface="ＭＳ Ｐゴシック" pitchFamily="-106" charset="-128"/>
            </a:endParaRPr>
          </a:p>
          <a:p>
            <a:endParaRPr lang="en-US" dirty="0" smtClean="0">
              <a:latin typeface="Calibri" pitchFamily="-106" charset="0"/>
              <a:ea typeface="ＭＳ Ｐゴシック" pitchFamily="-106" charset="-128"/>
              <a:cs typeface="ＭＳ Ｐゴシック" pitchFamily="-106" charset="-128"/>
            </a:endParaRPr>
          </a:p>
          <a:p>
            <a:endParaRPr lang="en-US" dirty="0">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BB09C37A-92C8-B344-B6FF-3D93EC90E803}" type="slidenum">
              <a:rPr lang="en-US">
                <a:latin typeface="Calibri" pitchFamily="-106" charset="0"/>
              </a:rPr>
              <a:pPr/>
              <a:t>27</a:t>
            </a:fld>
            <a:endParaRPr lang="en-US">
              <a:latin typeface="Calibri" pitchFamily="-106" charset="0"/>
            </a:endParaRPr>
          </a:p>
        </p:txBody>
      </p:sp>
      <p:sp>
        <p:nvSpPr>
          <p:cNvPr id="59395" name="Rectangle 2"/>
          <p:cNvSpPr>
            <a:spLocks noGrp="1" noRot="1" noChangeAspect="1" noChangeArrowheads="1"/>
          </p:cNvSpPr>
          <p:nvPr>
            <p:ph type="sldImg"/>
          </p:nvPr>
        </p:nvSpPr>
        <p:spPr>
          <a:solidFill>
            <a:srgbClr val="FFFFFF"/>
          </a:solidFill>
          <a:ln/>
        </p:spPr>
      </p:sp>
      <p:sp>
        <p:nvSpPr>
          <p:cNvPr id="59396" name="Rectangle 3"/>
          <p:cNvSpPr>
            <a:spLocks noGrp="1" noChangeArrowheads="1"/>
          </p:cNvSpPr>
          <p:nvPr>
            <p:ph type="body" idx="1"/>
          </p:nvPr>
        </p:nvSpPr>
        <p:spPr>
          <a:solidFill>
            <a:srgbClr val="FFFFFF"/>
          </a:solidFill>
          <a:ln>
            <a:solidFill>
              <a:srgbClr val="000000"/>
            </a:solidFill>
          </a:ln>
        </p:spPr>
        <p:txBody>
          <a:bodyPr/>
          <a:lstStyle/>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DA446E5A-599E-EA4B-A30F-89A3CD8D41B5}" type="slidenum">
              <a:rPr lang="en-US">
                <a:latin typeface="Calibri" pitchFamily="-106" charset="0"/>
              </a:rPr>
              <a:pPr/>
              <a:t>28</a:t>
            </a:fld>
            <a:endParaRPr lang="en-US">
              <a:latin typeface="Calibri" pitchFamily="-106" charset="0"/>
            </a:endParaRPr>
          </a:p>
        </p:txBody>
      </p:sp>
      <p:sp>
        <p:nvSpPr>
          <p:cNvPr id="61443" name="Rectangle 2"/>
          <p:cNvSpPr>
            <a:spLocks noGrp="1" noRot="1" noChangeAspect="1" noChangeArrowheads="1"/>
          </p:cNvSpPr>
          <p:nvPr>
            <p:ph type="sldImg"/>
          </p:nvPr>
        </p:nvSpPr>
        <p:spPr>
          <a:solidFill>
            <a:srgbClr val="FFFFFF"/>
          </a:solidFill>
          <a:ln/>
        </p:spPr>
      </p:sp>
      <p:sp>
        <p:nvSpPr>
          <p:cNvPr id="61444" name="Rectangle 3"/>
          <p:cNvSpPr>
            <a:spLocks noGrp="1" noChangeArrowheads="1"/>
          </p:cNvSpPr>
          <p:nvPr>
            <p:ph type="body" idx="1"/>
          </p:nvPr>
        </p:nvSpPr>
        <p:spPr>
          <a:solidFill>
            <a:srgbClr val="FFFFFF"/>
          </a:solidFill>
          <a:ln>
            <a:solidFill>
              <a:srgbClr val="000000"/>
            </a:solidFill>
          </a:ln>
        </p:spPr>
        <p:txBody>
          <a:bodyPr/>
          <a:lstStyle/>
          <a:p>
            <a:r>
              <a:rPr lang="en-US">
                <a:latin typeface="Calibri" pitchFamily="-106" charset="0"/>
                <a:ea typeface="ＭＳ Ｐゴシック" pitchFamily="-106" charset="-128"/>
                <a:cs typeface="ＭＳ Ｐゴシック" pitchFamily="-106" charset="-128"/>
              </a:rPr>
              <a:t>Durum wheats are used for pasta.</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CBBC5AEA-BE44-8A46-B5F3-00F145D62466}" type="slidenum">
              <a:rPr lang="en-US">
                <a:latin typeface="Calibri" pitchFamily="-106" charset="0"/>
              </a:rPr>
              <a:pPr/>
              <a:t>29</a:t>
            </a:fld>
            <a:endParaRPr lang="en-US">
              <a:latin typeface="Calibri" pitchFamily="-106"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r>
              <a:rPr lang="en-US">
                <a:latin typeface="Calibri" pitchFamily="-106" charset="0"/>
                <a:ea typeface="ＭＳ Ｐゴシック" pitchFamily="-106" charset="-128"/>
                <a:cs typeface="ＭＳ Ｐゴシック" pitchFamily="-106" charset="-128"/>
              </a:rPr>
              <a:t>Bread wheat flour is the only flour that can make a dough that rises.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7361F9E7-B248-D247-B59A-99B03EE5D374}" type="slidenum">
              <a:rPr lang="en-US">
                <a:latin typeface="Calibri" pitchFamily="-106" charset="0"/>
              </a:rPr>
              <a:pPr/>
              <a:t>30</a:t>
            </a:fld>
            <a:endParaRPr lang="en-US">
              <a:latin typeface="Calibri" pitchFamily="-106"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E0709A06-848A-8448-879B-640C3039CD9D}" type="slidenum">
              <a:rPr lang="en-US">
                <a:latin typeface="Calibri" pitchFamily="-106" charset="0"/>
              </a:rPr>
              <a:pPr/>
              <a:t>5</a:t>
            </a:fld>
            <a:endParaRPr lang="en-US">
              <a:latin typeface="Calibri" pitchFamily="-106"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2F83A392-3BA8-8649-83E6-45141285D535}" type="slidenum">
              <a:rPr lang="en-US">
                <a:latin typeface="Calibri" pitchFamily="-106" charset="0"/>
              </a:rPr>
              <a:pPr/>
              <a:t>31</a:t>
            </a:fld>
            <a:endParaRPr lang="en-US">
              <a:latin typeface="Calibri" pitchFamily="-106"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0BC7B18E-EAA6-F043-B61A-03514CA56F91}" type="slidenum">
              <a:rPr lang="en-US">
                <a:latin typeface="Calibri" pitchFamily="-106" charset="0"/>
              </a:rPr>
              <a:pPr/>
              <a:t>32</a:t>
            </a:fld>
            <a:endParaRPr lang="en-US">
              <a:latin typeface="Calibri" pitchFamily="-106" charset="0"/>
            </a:endParaRPr>
          </a:p>
        </p:txBody>
      </p:sp>
      <p:sp>
        <p:nvSpPr>
          <p:cNvPr id="69635" name="Rectangle 2"/>
          <p:cNvSpPr>
            <a:spLocks noGrp="1" noRot="1" noChangeAspect="1" noChangeArrowheads="1"/>
          </p:cNvSpPr>
          <p:nvPr>
            <p:ph type="sldImg"/>
          </p:nvPr>
        </p:nvSpPr>
        <p:spPr>
          <a:solidFill>
            <a:srgbClr val="FFFFFF"/>
          </a:solidFill>
          <a:ln/>
        </p:spPr>
      </p:sp>
      <p:sp>
        <p:nvSpPr>
          <p:cNvPr id="69636" name="Rectangle 3"/>
          <p:cNvSpPr>
            <a:spLocks noGrp="1" noChangeArrowheads="1"/>
          </p:cNvSpPr>
          <p:nvPr>
            <p:ph type="body" idx="1"/>
          </p:nvPr>
        </p:nvSpPr>
        <p:spPr>
          <a:solidFill>
            <a:srgbClr val="FFFFFF"/>
          </a:solidFill>
          <a:ln>
            <a:solidFill>
              <a:srgbClr val="000000"/>
            </a:solidFill>
          </a:ln>
        </p:spPr>
        <p:txBody>
          <a:bodyPr/>
          <a:lstStyle/>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DF67745D-AEB1-A844-BC2C-2CA1C243466E}" type="slidenum">
              <a:rPr lang="en-US">
                <a:latin typeface="Calibri" pitchFamily="-106" charset="0"/>
              </a:rPr>
              <a:pPr/>
              <a:t>33</a:t>
            </a:fld>
            <a:endParaRPr lang="en-US">
              <a:latin typeface="Calibri" pitchFamily="-106" charset="0"/>
            </a:endParaRPr>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34A25AC8-C13E-1B4C-A406-297F4348900A}" type="slidenum">
              <a:rPr lang="en-US">
                <a:latin typeface="Calibri" pitchFamily="-106" charset="0"/>
              </a:rPr>
              <a:pPr/>
              <a:t>34</a:t>
            </a:fld>
            <a:endParaRPr lang="en-US">
              <a:latin typeface="Calibri" pitchFamily="-106" charset="0"/>
            </a:endParaRPr>
          </a:p>
        </p:txBody>
      </p:sp>
      <p:sp>
        <p:nvSpPr>
          <p:cNvPr id="73731" name="Rectangle 2"/>
          <p:cNvSpPr>
            <a:spLocks noGrp="1" noRot="1" noChangeAspect="1" noChangeArrowheads="1"/>
          </p:cNvSpPr>
          <p:nvPr>
            <p:ph type="sldImg"/>
          </p:nvPr>
        </p:nvSpPr>
        <p:spPr>
          <a:solidFill>
            <a:srgbClr val="FFFFFF"/>
          </a:solidFill>
          <a:ln/>
        </p:spPr>
      </p:sp>
      <p:sp>
        <p:nvSpPr>
          <p:cNvPr id="73732" name="Rectangle 3"/>
          <p:cNvSpPr>
            <a:spLocks noGrp="1" noChangeArrowheads="1"/>
          </p:cNvSpPr>
          <p:nvPr>
            <p:ph type="body" idx="1"/>
          </p:nvPr>
        </p:nvSpPr>
        <p:spPr>
          <a:solidFill>
            <a:srgbClr val="FFFFFF"/>
          </a:solidFill>
          <a:ln>
            <a:solidFill>
              <a:srgbClr val="000000"/>
            </a:solidFill>
          </a:ln>
        </p:spPr>
        <p:txBody>
          <a:bodyPr/>
          <a:lstStyle/>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7396DB12-FA4F-8F40-9FCE-454834A59777}" type="slidenum">
              <a:rPr lang="en-US">
                <a:latin typeface="Calibri" pitchFamily="-106" charset="0"/>
              </a:rPr>
              <a:pPr/>
              <a:t>35</a:t>
            </a:fld>
            <a:endParaRPr lang="en-US">
              <a:latin typeface="Calibri" pitchFamily="-106" charset="0"/>
            </a:endParaRPr>
          </a:p>
        </p:txBody>
      </p:sp>
      <p:sp>
        <p:nvSpPr>
          <p:cNvPr id="75779" name="Rectangle 2"/>
          <p:cNvSpPr>
            <a:spLocks noGrp="1" noRot="1" noChangeAspect="1" noChangeArrowheads="1"/>
          </p:cNvSpPr>
          <p:nvPr>
            <p:ph type="sldImg"/>
          </p:nvPr>
        </p:nvSpPr>
        <p:spPr>
          <a:solidFill>
            <a:srgbClr val="FFFFFF"/>
          </a:solidFill>
          <a:ln/>
        </p:spPr>
      </p:sp>
      <p:sp>
        <p:nvSpPr>
          <p:cNvPr id="75780" name="Rectangle 3"/>
          <p:cNvSpPr>
            <a:spLocks noGrp="1" noChangeArrowheads="1"/>
          </p:cNvSpPr>
          <p:nvPr>
            <p:ph type="body" idx="1"/>
          </p:nvPr>
        </p:nvSpPr>
        <p:spPr>
          <a:solidFill>
            <a:srgbClr val="FFFFFF"/>
          </a:solidFill>
          <a:ln>
            <a:solidFill>
              <a:srgbClr val="000000"/>
            </a:solidFill>
          </a:ln>
        </p:spPr>
        <p:txBody>
          <a:bodyPr/>
          <a:lstStyle/>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CF578777-3380-5F47-92FF-6C7CFC927D9A}" type="slidenum">
              <a:rPr lang="en-US">
                <a:latin typeface="Calibri" pitchFamily="-106" charset="0"/>
              </a:rPr>
              <a:pPr/>
              <a:t>36</a:t>
            </a:fld>
            <a:endParaRPr lang="en-US">
              <a:latin typeface="Calibri" pitchFamily="-106" charset="0"/>
            </a:endParaRPr>
          </a:p>
        </p:txBody>
      </p:sp>
      <p:sp>
        <p:nvSpPr>
          <p:cNvPr id="77827" name="Rectangle 2"/>
          <p:cNvSpPr>
            <a:spLocks noGrp="1" noRot="1" noChangeAspect="1" noChangeArrowheads="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5FBFFDB8-83AA-1545-83B2-C6B761A76C8B}" type="slidenum">
              <a:rPr lang="en-US">
                <a:latin typeface="Calibri" pitchFamily="-106" charset="0"/>
              </a:rPr>
              <a:pPr/>
              <a:t>37</a:t>
            </a:fld>
            <a:endParaRPr lang="en-US">
              <a:latin typeface="Calibri" pitchFamily="-106" charset="0"/>
            </a:endParaRPr>
          </a:p>
        </p:txBody>
      </p:sp>
      <p:sp>
        <p:nvSpPr>
          <p:cNvPr id="79875" name="Rectangle 2"/>
          <p:cNvSpPr>
            <a:spLocks noGrp="1" noRot="1" noChangeAspect="1" noChangeArrowheads="1"/>
          </p:cNvSpPr>
          <p:nvPr>
            <p:ph type="sldImg"/>
          </p:nvPr>
        </p:nvSpPr>
        <p:spPr>
          <a:solidFill>
            <a:srgbClr val="FFFFFF"/>
          </a:solidFill>
          <a:ln/>
        </p:spPr>
      </p:sp>
      <p:sp>
        <p:nvSpPr>
          <p:cNvPr id="79876" name="Rectangle 3"/>
          <p:cNvSpPr>
            <a:spLocks noGrp="1" noChangeArrowheads="1"/>
          </p:cNvSpPr>
          <p:nvPr>
            <p:ph type="body" idx="1"/>
          </p:nvPr>
        </p:nvSpPr>
        <p:spPr>
          <a:solidFill>
            <a:srgbClr val="FFFFFF"/>
          </a:solidFill>
          <a:ln>
            <a:solidFill>
              <a:srgbClr val="000000"/>
            </a:solidFill>
          </a:ln>
        </p:spPr>
        <p:txBody>
          <a:bodyPr/>
          <a:lstStyle/>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DF746CD3-7226-E642-A0EA-F2B148C8211C}" type="slidenum">
              <a:rPr lang="en-US">
                <a:latin typeface="Calibri" pitchFamily="-106" charset="0"/>
              </a:rPr>
              <a:pPr/>
              <a:t>38</a:t>
            </a:fld>
            <a:endParaRPr lang="en-US">
              <a:latin typeface="Calibri" pitchFamily="-106" charset="0"/>
            </a:endParaRPr>
          </a:p>
        </p:txBody>
      </p:sp>
      <p:sp>
        <p:nvSpPr>
          <p:cNvPr id="81923" name="Rectangle 2"/>
          <p:cNvSpPr>
            <a:spLocks noGrp="1" noRot="1" noChangeAspect="1" noChangeArrowheads="1"/>
          </p:cNvSpPr>
          <p:nvPr>
            <p:ph type="sldImg"/>
          </p:nvPr>
        </p:nvSpPr>
        <p:spPr>
          <a:solidFill>
            <a:srgbClr val="FFFFFF"/>
          </a:solidFill>
          <a:ln/>
        </p:spPr>
      </p:sp>
      <p:sp>
        <p:nvSpPr>
          <p:cNvPr id="81924" name="Rectangle 3"/>
          <p:cNvSpPr>
            <a:spLocks noGrp="1" noChangeArrowheads="1"/>
          </p:cNvSpPr>
          <p:nvPr>
            <p:ph type="body" idx="1"/>
          </p:nvPr>
        </p:nvSpPr>
        <p:spPr>
          <a:solidFill>
            <a:srgbClr val="FFFFFF"/>
          </a:solidFill>
          <a:ln>
            <a:solidFill>
              <a:srgbClr val="000000"/>
            </a:solidFill>
          </a:ln>
        </p:spPr>
        <p:txBody>
          <a:bodyPr/>
          <a:lstStyle/>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8DDBC1A2-6391-E144-A0A0-05D2E1DBB94E}" type="slidenum">
              <a:rPr lang="en-US">
                <a:latin typeface="Calibri" pitchFamily="-106" charset="0"/>
              </a:rPr>
              <a:pPr/>
              <a:t>39</a:t>
            </a:fld>
            <a:endParaRPr lang="en-US">
              <a:latin typeface="Calibri" pitchFamily="-106" charset="0"/>
            </a:endParaRPr>
          </a:p>
        </p:txBody>
      </p:sp>
      <p:sp>
        <p:nvSpPr>
          <p:cNvPr id="93187" name="Rectangle 2"/>
          <p:cNvSpPr>
            <a:spLocks noGrp="1" noRot="1" noChangeAspect="1" noChangeArrowheads="1"/>
          </p:cNvSpPr>
          <p:nvPr>
            <p:ph type="sldImg"/>
          </p:nvPr>
        </p:nvSpPr>
        <p:spPr>
          <a:solidFill>
            <a:srgbClr val="FFFFFF"/>
          </a:solidFill>
          <a:ln/>
        </p:spPr>
      </p:sp>
      <p:sp>
        <p:nvSpPr>
          <p:cNvPr id="93188" name="Rectangle 3"/>
          <p:cNvSpPr>
            <a:spLocks noGrp="1" noChangeArrowheads="1"/>
          </p:cNvSpPr>
          <p:nvPr>
            <p:ph type="body" idx="1"/>
          </p:nvPr>
        </p:nvSpPr>
        <p:spPr>
          <a:solidFill>
            <a:srgbClr val="FFFFFF"/>
          </a:solidFill>
          <a:ln>
            <a:solidFill>
              <a:srgbClr val="000000"/>
            </a:solidFill>
          </a:ln>
        </p:spPr>
        <p:txBody>
          <a:bodyPr/>
          <a:lstStyle/>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Slide Image Placeholder 1"/>
          <p:cNvSpPr>
            <a:spLocks noGrp="1" noRot="1" noChangeAspect="1"/>
          </p:cNvSpPr>
          <p:nvPr>
            <p:ph type="sldImg"/>
          </p:nvPr>
        </p:nvSpPr>
        <p:spPr>
          <a:ln/>
        </p:spPr>
      </p:sp>
      <p:sp>
        <p:nvSpPr>
          <p:cNvPr id="95235" name="Notes Placeholder 2"/>
          <p:cNvSpPr>
            <a:spLocks noGrp="1"/>
          </p:cNvSpPr>
          <p:nvPr>
            <p:ph type="body" idx="1"/>
          </p:nvPr>
        </p:nvSpPr>
        <p:spPr>
          <a:noFill/>
          <a:ln/>
        </p:spPr>
        <p:txBody>
          <a:bodyPr/>
          <a:lstStyle/>
          <a:p>
            <a:r>
              <a:rPr lang="en-US" smtClean="0">
                <a:latin typeface="Calibri" pitchFamily="-106" charset="0"/>
                <a:ea typeface="ＭＳ Ｐゴシック" pitchFamily="-106" charset="-128"/>
                <a:cs typeface="ＭＳ Ｐゴシック" pitchFamily="-106" charset="-128"/>
              </a:rPr>
              <a:t>Importance: Rice feeds more people than any other grain; especially in Asia.  Provides more than 1/5 of all human calories consumed.  Rice is the only important cereal grain grown entirely for human food, not animal feed.</a:t>
            </a:r>
          </a:p>
          <a:p>
            <a:endParaRPr lang="en-US" smtClean="0">
              <a:latin typeface="Calibri" pitchFamily="-106" charset="0"/>
              <a:ea typeface="ＭＳ Ｐゴシック" pitchFamily="-106" charset="-128"/>
              <a:cs typeface="ＭＳ Ｐゴシック" pitchFamily="-106" charset="-128"/>
            </a:endParaRPr>
          </a:p>
        </p:txBody>
      </p:sp>
      <p:sp>
        <p:nvSpPr>
          <p:cNvPr id="95236" name="Slide Number Placeholder 3"/>
          <p:cNvSpPr>
            <a:spLocks noGrp="1"/>
          </p:cNvSpPr>
          <p:nvPr>
            <p:ph type="sldNum" sz="quarter" idx="5"/>
          </p:nvPr>
        </p:nvSpPr>
        <p:spPr>
          <a:noFill/>
        </p:spPr>
        <p:txBody>
          <a:bodyPr/>
          <a:lstStyle/>
          <a:p>
            <a:fld id="{D0D3301C-5320-1440-B20F-CBE93975C315}" type="slidenum">
              <a:rPr lang="en-US" smtClean="0">
                <a:latin typeface="Calibri" pitchFamily="-106" charset="0"/>
              </a:rPr>
              <a:pPr/>
              <a:t>40</a:t>
            </a:fld>
            <a:endParaRPr lang="en-US" smtClean="0">
              <a:latin typeface="Calibri" pitchFamily="-106"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FA77558B-0CD9-A548-8701-034972CEE51F}" type="slidenum">
              <a:rPr lang="en-US">
                <a:latin typeface="Calibri" pitchFamily="-106" charset="0"/>
              </a:rPr>
              <a:pPr/>
              <a:t>8</a:t>
            </a:fld>
            <a:endParaRPr lang="en-US">
              <a:latin typeface="Calibri" pitchFamily="-106"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9407091E-F24A-F848-9F7E-F543A55C4408}" type="slidenum">
              <a:rPr lang="en-US">
                <a:latin typeface="Calibri" pitchFamily="-106" charset="0"/>
              </a:rPr>
              <a:pPr/>
              <a:t>41</a:t>
            </a:fld>
            <a:endParaRPr lang="en-US">
              <a:latin typeface="Calibri" pitchFamily="-106" charset="0"/>
            </a:endParaRPr>
          </a:p>
        </p:txBody>
      </p:sp>
      <p:sp>
        <p:nvSpPr>
          <p:cNvPr id="97283" name="Rectangle 2"/>
          <p:cNvSpPr>
            <a:spLocks noGrp="1" noRot="1" noChangeAspect="1" noChangeArrowheads="1"/>
          </p:cNvSpPr>
          <p:nvPr>
            <p:ph type="sldImg"/>
          </p:nvPr>
        </p:nvSpPr>
        <p:spPr>
          <a:solidFill>
            <a:srgbClr val="FFFFFF"/>
          </a:solidFill>
          <a:ln/>
        </p:spPr>
      </p:sp>
      <p:sp>
        <p:nvSpPr>
          <p:cNvPr id="97284" name="Rectangle 3"/>
          <p:cNvSpPr>
            <a:spLocks noGrp="1" noChangeArrowheads="1"/>
          </p:cNvSpPr>
          <p:nvPr>
            <p:ph type="body" idx="1"/>
          </p:nvPr>
        </p:nvSpPr>
        <p:spPr>
          <a:solidFill>
            <a:srgbClr val="FFFFFF"/>
          </a:solidFill>
          <a:ln>
            <a:solidFill>
              <a:srgbClr val="000000"/>
            </a:solidFill>
          </a:ln>
        </p:spPr>
        <p:txBody>
          <a:bodyPr/>
          <a:lstStyle/>
          <a:p>
            <a:r>
              <a:rPr lang="en-US">
                <a:latin typeface="Calibri" pitchFamily="-106" charset="0"/>
                <a:ea typeface="ＭＳ Ｐゴシック" pitchFamily="-106" charset="-128"/>
                <a:cs typeface="ＭＳ Ｐゴシック" pitchFamily="-106" charset="-128"/>
              </a:rPr>
              <a:t>Origin and evolution  Rice began as a marsh grass in southeast Asia; evidence of  cultivation at least 7000 years ago; maybe as long as 11,000 years ago</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42A07192-3C75-8044-B2D7-5B67E69DD9E9}" type="slidenum">
              <a:rPr lang="en-US">
                <a:latin typeface="Calibri" pitchFamily="-106" charset="0"/>
              </a:rPr>
              <a:pPr/>
              <a:t>42</a:t>
            </a:fld>
            <a:endParaRPr lang="en-US">
              <a:latin typeface="Calibri" pitchFamily="-106" charset="0"/>
            </a:endParaRPr>
          </a:p>
        </p:txBody>
      </p:sp>
      <p:sp>
        <p:nvSpPr>
          <p:cNvPr id="99331" name="Rectangle 2"/>
          <p:cNvSpPr>
            <a:spLocks noGrp="1" noRot="1" noChangeAspect="1" noChangeArrowheads="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lvl="2"/>
            <a:r>
              <a:rPr lang="en-US">
                <a:latin typeface="Calibri" pitchFamily="-106" charset="0"/>
                <a:ea typeface="ＭＳ Ｐゴシック" pitchFamily="-106" charset="-128"/>
              </a:rPr>
              <a:t>Majority of cultivated rices are paddy rice, transplanted to flooded fields.</a:t>
            </a:r>
          </a:p>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60F0593E-9753-5C4B-8CE8-F51D2A9DEC70}" type="slidenum">
              <a:rPr lang="en-US">
                <a:latin typeface="Calibri" pitchFamily="-106" charset="0"/>
              </a:rPr>
              <a:pPr/>
              <a:t>43</a:t>
            </a:fld>
            <a:endParaRPr lang="en-US">
              <a:latin typeface="Calibri" pitchFamily="-106" charset="0"/>
            </a:endParaRPr>
          </a:p>
        </p:txBody>
      </p:sp>
      <p:sp>
        <p:nvSpPr>
          <p:cNvPr id="101379" name="Rectangle 2"/>
          <p:cNvSpPr>
            <a:spLocks noGrp="1" noRot="1" noChangeAspect="1" noChangeArrowheads="1"/>
          </p:cNvSpPr>
          <p:nvPr>
            <p:ph type="sldImg"/>
          </p:nvPr>
        </p:nvSpPr>
        <p:spPr>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p:spPr>
        <p:txBody>
          <a:bodyPr/>
          <a:lstStyle/>
          <a:p>
            <a:pPr lvl="2"/>
            <a:r>
              <a:rPr lang="en-US">
                <a:latin typeface="Calibri" pitchFamily="-106" charset="0"/>
                <a:ea typeface="ＭＳ Ｐゴシック" pitchFamily="-106" charset="-128"/>
              </a:rPr>
              <a:t>Extensive air chambers in stem and roots allow aeration of submerged parts.</a:t>
            </a:r>
          </a:p>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87F331B1-5719-0E4B-97EC-9E54C4591BAF}" type="slidenum">
              <a:rPr lang="en-US">
                <a:latin typeface="Calibri" pitchFamily="-106" charset="0"/>
              </a:rPr>
              <a:pPr/>
              <a:t>44</a:t>
            </a:fld>
            <a:endParaRPr lang="en-US">
              <a:latin typeface="Calibri" pitchFamily="-106" charset="0"/>
            </a:endParaRPr>
          </a:p>
        </p:txBody>
      </p:sp>
      <p:sp>
        <p:nvSpPr>
          <p:cNvPr id="103427" name="Rectangle 2"/>
          <p:cNvSpPr>
            <a:spLocks noGrp="1" noRot="1" noChangeAspect="1" noChangeArrowheads="1"/>
          </p:cNvSpPr>
          <p:nvPr>
            <p:ph type="sldImg"/>
          </p:nvPr>
        </p:nvSpPr>
        <p:spPr>
          <a:solidFill>
            <a:srgbClr val="FFFFFF"/>
          </a:solidFill>
          <a:ln/>
        </p:spPr>
      </p:sp>
      <p:sp>
        <p:nvSpPr>
          <p:cNvPr id="103428" name="Rectangle 3"/>
          <p:cNvSpPr>
            <a:spLocks noGrp="1" noChangeArrowheads="1"/>
          </p:cNvSpPr>
          <p:nvPr>
            <p:ph type="body" idx="1"/>
          </p:nvPr>
        </p:nvSpPr>
        <p:spPr>
          <a:solidFill>
            <a:srgbClr val="FFFFFF"/>
          </a:solidFill>
          <a:ln>
            <a:solidFill>
              <a:srgbClr val="000000"/>
            </a:solidFill>
          </a:ln>
        </p:spPr>
        <p:txBody>
          <a:bodyPr/>
          <a:lstStyle/>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72BCBB4A-8BA6-D545-94F5-E65A5368BB57}" type="slidenum">
              <a:rPr lang="en-US">
                <a:latin typeface="Calibri" pitchFamily="-106" charset="0"/>
              </a:rPr>
              <a:pPr/>
              <a:t>49</a:t>
            </a:fld>
            <a:endParaRPr lang="en-US">
              <a:latin typeface="Calibri" pitchFamily="-106" charset="0"/>
            </a:endParaRPr>
          </a:p>
        </p:txBody>
      </p:sp>
      <p:sp>
        <p:nvSpPr>
          <p:cNvPr id="108547" name="Rectangle 2"/>
          <p:cNvSpPr>
            <a:spLocks noGrp="1" noRot="1" noChangeAspect="1" noChangeArrowheads="1"/>
          </p:cNvSpPr>
          <p:nvPr>
            <p:ph type="sldImg"/>
          </p:nvPr>
        </p:nvSpPr>
        <p:spPr>
          <a:solidFill>
            <a:srgbClr val="FFFFFF"/>
          </a:solidFill>
          <a:ln/>
        </p:spPr>
      </p:sp>
      <p:sp>
        <p:nvSpPr>
          <p:cNvPr id="108548" name="Rectangle 3"/>
          <p:cNvSpPr>
            <a:spLocks noGrp="1" noChangeArrowheads="1"/>
          </p:cNvSpPr>
          <p:nvPr>
            <p:ph type="body" idx="1"/>
          </p:nvPr>
        </p:nvSpPr>
        <p:spPr>
          <a:solidFill>
            <a:srgbClr val="FFFFFF"/>
          </a:solidFill>
          <a:ln>
            <a:solidFill>
              <a:srgbClr val="000000"/>
            </a:solidFill>
          </a:ln>
        </p:spPr>
        <p:txBody>
          <a:bodyPr/>
          <a:lstStyle/>
          <a:p>
            <a:pPr lvl="2"/>
            <a:r>
              <a:rPr lang="en-US">
                <a:latin typeface="Calibri" pitchFamily="-106" charset="0"/>
                <a:ea typeface="ＭＳ Ｐゴシック" pitchFamily="-106" charset="-128"/>
              </a:rPr>
              <a:t>Water fern (</a:t>
            </a:r>
            <a:r>
              <a:rPr lang="en-US" i="1">
                <a:latin typeface="Calibri" pitchFamily="-106" charset="0"/>
                <a:ea typeface="ＭＳ Ｐゴシック" pitchFamily="-106" charset="-128"/>
              </a:rPr>
              <a:t>Azolla</a:t>
            </a:r>
            <a:r>
              <a:rPr lang="en-US">
                <a:latin typeface="Calibri" pitchFamily="-106" charset="0"/>
                <a:ea typeface="ＭＳ Ｐゴシック" pitchFamily="-106" charset="-128"/>
              </a:rPr>
              <a:t> spp.) grows in paddies with rice. Fern has pockets  in leaves, filled with cyanobacterium </a:t>
            </a:r>
            <a:r>
              <a:rPr lang="en-US" i="1">
                <a:latin typeface="Calibri" pitchFamily="-106" charset="0"/>
                <a:ea typeface="ＭＳ Ｐゴシック" pitchFamily="-106" charset="-128"/>
              </a:rPr>
              <a:t>Anabaena</a:t>
            </a:r>
            <a:r>
              <a:rPr lang="en-US">
                <a:latin typeface="Calibri" pitchFamily="-106" charset="0"/>
                <a:ea typeface="ＭＳ Ｐゴシック" pitchFamily="-106" charset="-128"/>
              </a:rPr>
              <a:t> which fixes nitrogen  from the air, makes it available to fern. When fern dies and decays, nitrogen  is available to rice; natural fertilizer.</a:t>
            </a:r>
          </a:p>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12AA40E0-AABA-904C-9572-6CEB7A532B26}" type="slidenum">
              <a:rPr lang="en-US">
                <a:latin typeface="Calibri" pitchFamily="-106" charset="0"/>
              </a:rPr>
              <a:pPr/>
              <a:t>50</a:t>
            </a:fld>
            <a:endParaRPr lang="en-US">
              <a:latin typeface="Calibri" pitchFamily="-106" charset="0"/>
            </a:endParaRPr>
          </a:p>
        </p:txBody>
      </p:sp>
      <p:sp>
        <p:nvSpPr>
          <p:cNvPr id="110595" name="Rectangle 2"/>
          <p:cNvSpPr>
            <a:spLocks noGrp="1" noRot="1" noChangeAspect="1" noChangeArrowheads="1"/>
          </p:cNvSpPr>
          <p:nvPr>
            <p:ph type="sldImg"/>
          </p:nvPr>
        </p:nvSpPr>
        <p:spPr>
          <a:solidFill>
            <a:srgbClr val="FFFFFF"/>
          </a:solidFill>
          <a:ln/>
        </p:spPr>
      </p:sp>
      <p:sp>
        <p:nvSpPr>
          <p:cNvPr id="110596" name="Rectangle 3"/>
          <p:cNvSpPr>
            <a:spLocks noGrp="1" noChangeArrowheads="1"/>
          </p:cNvSpPr>
          <p:nvPr>
            <p:ph type="body" idx="1"/>
          </p:nvPr>
        </p:nvSpPr>
        <p:spPr>
          <a:solidFill>
            <a:srgbClr val="FFFFFF"/>
          </a:solidFill>
          <a:ln>
            <a:solidFill>
              <a:srgbClr val="000000"/>
            </a:solidFill>
          </a:ln>
        </p:spPr>
        <p:txBody>
          <a:bodyPr/>
          <a:lstStyle/>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A1C681EC-93D9-3042-971F-7D240148B4FE}" type="slidenum">
              <a:rPr lang="en-US">
                <a:latin typeface="Calibri" pitchFamily="-106" charset="0"/>
              </a:rPr>
              <a:pPr/>
              <a:t>51</a:t>
            </a:fld>
            <a:endParaRPr lang="en-US">
              <a:latin typeface="Calibri" pitchFamily="-106" charset="0"/>
            </a:endParaRPr>
          </a:p>
        </p:txBody>
      </p:sp>
      <p:sp>
        <p:nvSpPr>
          <p:cNvPr id="112643" name="Rectangle 2"/>
          <p:cNvSpPr>
            <a:spLocks noGrp="1" noRot="1" noChangeAspect="1" noChangeArrowheads="1"/>
          </p:cNvSpPr>
          <p:nvPr>
            <p:ph type="sldImg"/>
          </p:nvPr>
        </p:nvSpPr>
        <p:spPr>
          <a:solidFill>
            <a:srgbClr val="FFFFFF"/>
          </a:solidFill>
          <a:ln/>
        </p:spPr>
      </p:sp>
      <p:sp>
        <p:nvSpPr>
          <p:cNvPr id="112644" name="Rectangle 3"/>
          <p:cNvSpPr>
            <a:spLocks noGrp="1" noChangeArrowheads="1"/>
          </p:cNvSpPr>
          <p:nvPr>
            <p:ph type="body" idx="1"/>
          </p:nvPr>
        </p:nvSpPr>
        <p:spPr>
          <a:solidFill>
            <a:srgbClr val="FFFFFF"/>
          </a:solidFill>
          <a:ln>
            <a:solidFill>
              <a:srgbClr val="000000"/>
            </a:solidFill>
          </a:ln>
        </p:spPr>
        <p:txBody>
          <a:bodyPr/>
          <a:lstStyle/>
          <a:p>
            <a:r>
              <a:rPr lang="en-US">
                <a:latin typeface="Calibri" pitchFamily="-106" charset="0"/>
                <a:ea typeface="ＭＳ Ｐゴシック" pitchFamily="-106" charset="-128"/>
                <a:cs typeface="ＭＳ Ｐゴシック" pitchFamily="-106" charset="-128"/>
              </a:rPr>
              <a:t>The grains are first hulled to remove the chaff (lemmas, paleas, and glumes: the bracts surrounding the grain).  At this point the product is called brown rice.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2AD67C3B-8C63-D34C-8ED2-D62F048095A6}" type="slidenum">
              <a:rPr lang="en-US">
                <a:latin typeface="Calibri" pitchFamily="-106" charset="0"/>
              </a:rPr>
              <a:pPr/>
              <a:t>52</a:t>
            </a:fld>
            <a:endParaRPr lang="en-US">
              <a:latin typeface="Calibri" pitchFamily="-106" charset="0"/>
            </a:endParaRPr>
          </a:p>
        </p:txBody>
      </p:sp>
      <p:sp>
        <p:nvSpPr>
          <p:cNvPr id="114691" name="Rectangle 2"/>
          <p:cNvSpPr>
            <a:spLocks noGrp="1" noRot="1" noChangeAspect="1" noChangeArrowheads="1"/>
          </p:cNvSpPr>
          <p:nvPr>
            <p:ph type="sldImg"/>
          </p:nvPr>
        </p:nvSpPr>
        <p:spPr>
          <a:solidFill>
            <a:srgbClr val="FFFFFF"/>
          </a:solidFill>
          <a:ln/>
        </p:spPr>
      </p:sp>
      <p:sp>
        <p:nvSpPr>
          <p:cNvPr id="114692" name="Rectangle 3"/>
          <p:cNvSpPr>
            <a:spLocks noGrp="1" noChangeArrowheads="1"/>
          </p:cNvSpPr>
          <p:nvPr>
            <p:ph type="body" idx="1"/>
          </p:nvPr>
        </p:nvSpPr>
        <p:spPr>
          <a:solidFill>
            <a:srgbClr val="FFFFFF"/>
          </a:solidFill>
          <a:ln>
            <a:solidFill>
              <a:srgbClr val="000000"/>
            </a:solidFill>
          </a:ln>
        </p:spPr>
        <p:txBody>
          <a:bodyPr/>
          <a:lstStyle/>
          <a:p>
            <a:r>
              <a:rPr lang="en-US" sz="1600">
                <a:latin typeface="Calibri" pitchFamily="-106" charset="0"/>
                <a:ea typeface="ＭＳ Ｐゴシック" pitchFamily="-106" charset="-128"/>
                <a:cs typeface="ＭＳ Ｐゴシック" pitchFamily="-106" charset="-128"/>
              </a:rPr>
              <a:t>White rice is often polished by buffing it with talc powder.</a:t>
            </a:r>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00CD92F1-65FC-9146-A8C8-64DE7F151460}" type="slidenum">
              <a:rPr lang="en-US">
                <a:latin typeface="Calibri" pitchFamily="-106" charset="0"/>
              </a:rPr>
              <a:pPr/>
              <a:t>53</a:t>
            </a:fld>
            <a:endParaRPr lang="en-US">
              <a:latin typeface="Calibri" pitchFamily="-106" charset="0"/>
            </a:endParaRPr>
          </a:p>
        </p:txBody>
      </p:sp>
      <p:sp>
        <p:nvSpPr>
          <p:cNvPr id="116739" name="Rectangle 2"/>
          <p:cNvSpPr>
            <a:spLocks noGrp="1" noRot="1" noChangeAspect="1" noChangeArrowheads="1"/>
          </p:cNvSpPr>
          <p:nvPr>
            <p:ph type="sldImg"/>
          </p:nvPr>
        </p:nvSpPr>
        <p:spPr>
          <a:solidFill>
            <a:srgbClr val="FFFFFF"/>
          </a:solidFill>
          <a:ln/>
        </p:spPr>
      </p:sp>
      <p:sp>
        <p:nvSpPr>
          <p:cNvPr id="116740" name="Rectangle 3"/>
          <p:cNvSpPr>
            <a:spLocks noGrp="1" noChangeArrowheads="1"/>
          </p:cNvSpPr>
          <p:nvPr>
            <p:ph type="body" idx="1"/>
          </p:nvPr>
        </p:nvSpPr>
        <p:spPr>
          <a:solidFill>
            <a:srgbClr val="FFFFFF"/>
          </a:solidFill>
          <a:ln>
            <a:solidFill>
              <a:srgbClr val="000000"/>
            </a:solidFill>
          </a:ln>
        </p:spPr>
        <p:txBody>
          <a:bodyPr/>
          <a:lstStyle/>
          <a:p>
            <a:pPr lvl="2"/>
            <a:r>
              <a:rPr lang="en-US">
                <a:latin typeface="Calibri" pitchFamily="-106" charset="0"/>
                <a:ea typeface="ＭＳ Ｐゴシック" pitchFamily="-106" charset="-128"/>
              </a:rPr>
              <a:t>Diet based on polished rice may result in beriberi = thiamine (vitamin B1) deficiency. Thiamine occurs naturally in unrefined cereals and fresh foods, particularly whole grain bread, fresh meat, legumes, green vegetables, fruit, and milk.</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C8705556-95CD-7740-A037-6E63FC6949ED}" type="slidenum">
              <a:rPr lang="en-US">
                <a:latin typeface="Calibri" pitchFamily="-106" charset="0"/>
              </a:rPr>
              <a:pPr/>
              <a:t>54</a:t>
            </a:fld>
            <a:endParaRPr lang="en-US">
              <a:latin typeface="Calibri" pitchFamily="-106" charset="0"/>
            </a:endParaRPr>
          </a:p>
        </p:txBody>
      </p:sp>
      <p:sp>
        <p:nvSpPr>
          <p:cNvPr id="118787" name="Rectangle 2"/>
          <p:cNvSpPr>
            <a:spLocks noGrp="1" noRot="1" noChangeAspect="1" noChangeArrowheads="1"/>
          </p:cNvSpPr>
          <p:nvPr>
            <p:ph type="sldImg"/>
          </p:nvPr>
        </p:nvSpPr>
        <p:spPr>
          <a:solidFill>
            <a:srgbClr val="FFFFFF"/>
          </a:solidFill>
          <a:ln/>
        </p:spPr>
      </p:sp>
      <p:sp>
        <p:nvSpPr>
          <p:cNvPr id="118788" name="Rectangle 3"/>
          <p:cNvSpPr>
            <a:spLocks noGrp="1" noChangeArrowheads="1"/>
          </p:cNvSpPr>
          <p:nvPr>
            <p:ph type="body" idx="1"/>
          </p:nvPr>
        </p:nvSpPr>
        <p:spPr>
          <a:solidFill>
            <a:srgbClr val="FFFFFF"/>
          </a:solidFill>
          <a:ln>
            <a:solidFill>
              <a:srgbClr val="000000"/>
            </a:solidFill>
          </a:ln>
        </p:spPr>
        <p:txBody>
          <a:bodyPr/>
          <a:lstStyle/>
          <a:p>
            <a:pPr lvl="2"/>
            <a:r>
              <a:rPr lang="en-US">
                <a:latin typeface="Calibri" pitchFamily="-106" charset="0"/>
                <a:ea typeface="ＭＳ Ｐゴシック" pitchFamily="-106" charset="-128"/>
              </a:rPr>
              <a:t>Though nutritious, rice does not provide all of the essential amino acids and thus should be combined with other protein sources, such as meat or beans</a:t>
            </a:r>
          </a:p>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52AD95A3-CA6C-B24D-B472-B172D6DE767A}" type="slidenum">
              <a:rPr lang="en-US">
                <a:latin typeface="Calibri" pitchFamily="-106" charset="0"/>
              </a:rPr>
              <a:pPr/>
              <a:t>9</a:t>
            </a:fld>
            <a:endParaRPr lang="en-US">
              <a:latin typeface="Calibri" pitchFamily="-106" charset="0"/>
            </a:endParaRPr>
          </a:p>
        </p:txBody>
      </p:sp>
      <p:sp>
        <p:nvSpPr>
          <p:cNvPr id="28675" name="Rectangle 2"/>
          <p:cNvSpPr>
            <a:spLocks noGrp="1" noRot="1" noChangeAspect="1" noChangeArrowheads="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98694580-CF71-F942-A1D6-25ABF6E2B020}" type="slidenum">
              <a:rPr lang="en-US">
                <a:latin typeface="Calibri" pitchFamily="-106" charset="0"/>
              </a:rPr>
              <a:pPr/>
              <a:t>55</a:t>
            </a:fld>
            <a:endParaRPr lang="en-US">
              <a:latin typeface="Calibri" pitchFamily="-106" charset="0"/>
            </a:endParaRPr>
          </a:p>
        </p:txBody>
      </p:sp>
      <p:sp>
        <p:nvSpPr>
          <p:cNvPr id="120835" name="Rectangle 2"/>
          <p:cNvSpPr>
            <a:spLocks noGrp="1" noRot="1" noChangeAspect="1" noChangeArrowheads="1"/>
          </p:cNvSpPr>
          <p:nvPr>
            <p:ph type="sldImg"/>
          </p:nvPr>
        </p:nvSpPr>
        <p:spPr>
          <a:solidFill>
            <a:srgbClr val="FFFFFF"/>
          </a:solidFill>
          <a:ln/>
        </p:spPr>
      </p:sp>
      <p:sp>
        <p:nvSpPr>
          <p:cNvPr id="120836" name="Rectangle 3"/>
          <p:cNvSpPr>
            <a:spLocks noGrp="1" noChangeArrowheads="1"/>
          </p:cNvSpPr>
          <p:nvPr>
            <p:ph type="body" idx="1"/>
          </p:nvPr>
        </p:nvSpPr>
        <p:spPr>
          <a:solidFill>
            <a:srgbClr val="FFFFFF"/>
          </a:solidFill>
          <a:ln>
            <a:solidFill>
              <a:srgbClr val="000000"/>
            </a:solidFill>
          </a:ln>
        </p:spPr>
        <p:txBody>
          <a:bodyPr/>
          <a:lstStyle/>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F11FF66F-F765-3B43-8132-76A5377E9188}" type="slidenum">
              <a:rPr lang="en-US">
                <a:latin typeface="Calibri" pitchFamily="-106" charset="0"/>
              </a:rPr>
              <a:pPr/>
              <a:t>56</a:t>
            </a:fld>
            <a:endParaRPr lang="en-US">
              <a:latin typeface="Calibri" pitchFamily="-106" charset="0"/>
            </a:endParaRPr>
          </a:p>
        </p:txBody>
      </p:sp>
      <p:sp>
        <p:nvSpPr>
          <p:cNvPr id="122883" name="Rectangle 2"/>
          <p:cNvSpPr>
            <a:spLocks noGrp="1" noRot="1" noChangeAspect="1" noChangeArrowheads="1"/>
          </p:cNvSpPr>
          <p:nvPr>
            <p:ph type="sldImg"/>
          </p:nvPr>
        </p:nvSpPr>
        <p:spPr>
          <a:solidFill>
            <a:srgbClr val="FFFFFF"/>
          </a:solidFill>
          <a:ln/>
        </p:spPr>
      </p:sp>
      <p:sp>
        <p:nvSpPr>
          <p:cNvPr id="122884" name="Rectangle 3"/>
          <p:cNvSpPr>
            <a:spLocks noGrp="1" noChangeArrowheads="1"/>
          </p:cNvSpPr>
          <p:nvPr>
            <p:ph type="body" idx="1"/>
          </p:nvPr>
        </p:nvSpPr>
        <p:spPr>
          <a:solidFill>
            <a:srgbClr val="FFFFFF"/>
          </a:solidFill>
          <a:ln>
            <a:solidFill>
              <a:srgbClr val="000000"/>
            </a:solidFill>
          </a:ln>
        </p:spPr>
        <p:txBody>
          <a:bodyPr/>
          <a:lstStyle/>
          <a:p>
            <a:r>
              <a:rPr lang="en-US">
                <a:latin typeface="Calibri" pitchFamily="-106" charset="0"/>
                <a:ea typeface="ＭＳ Ｐゴシック" pitchFamily="-106" charset="-128"/>
                <a:cs typeface="ＭＳ Ｐゴシック" pitchFamily="-106" charset="-128"/>
              </a:rPr>
              <a:t>Wild rice was harvested by native Americans, such as these Chippewa gatherers, who harvested it by beating the plants with paddles, knocking the ripe grains into their canoes.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81E2D830-86EC-374A-8A31-A2D43B75B819}" type="slidenum">
              <a:rPr lang="en-US">
                <a:latin typeface="Calibri" pitchFamily="-106" charset="0"/>
              </a:rPr>
              <a:pPr/>
              <a:t>57</a:t>
            </a:fld>
            <a:endParaRPr lang="en-US">
              <a:latin typeface="Calibri" pitchFamily="-106" charset="0"/>
            </a:endParaRPr>
          </a:p>
        </p:txBody>
      </p:sp>
      <p:sp>
        <p:nvSpPr>
          <p:cNvPr id="125955" name="Rectangle 2"/>
          <p:cNvSpPr>
            <a:spLocks noGrp="1" noRot="1" noChangeAspect="1" noChangeArrowheads="1"/>
          </p:cNvSpPr>
          <p:nvPr>
            <p:ph type="sldImg"/>
          </p:nvPr>
        </p:nvSpPr>
        <p:spPr>
          <a:solidFill>
            <a:srgbClr val="FFFFFF"/>
          </a:solidFill>
          <a:ln/>
        </p:spPr>
      </p:sp>
      <p:sp>
        <p:nvSpPr>
          <p:cNvPr id="125956" name="Rectangle 3"/>
          <p:cNvSpPr>
            <a:spLocks noGrp="1" noChangeArrowheads="1"/>
          </p:cNvSpPr>
          <p:nvPr>
            <p:ph type="body" idx="1"/>
          </p:nvPr>
        </p:nvSpPr>
        <p:spPr>
          <a:solidFill>
            <a:srgbClr val="FFFFFF"/>
          </a:solidFill>
          <a:ln>
            <a:solidFill>
              <a:srgbClr val="000000"/>
            </a:solidFill>
          </a:ln>
        </p:spPr>
        <p:txBody>
          <a:bodyPr/>
          <a:lstStyle/>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EB8A01F0-4D34-7E43-8DF4-31AAACCBB13C}" type="slidenum">
              <a:rPr lang="en-US">
                <a:latin typeface="Calibri" pitchFamily="-106" charset="0"/>
              </a:rPr>
              <a:pPr/>
              <a:t>58</a:t>
            </a:fld>
            <a:endParaRPr lang="en-US">
              <a:latin typeface="Calibri" pitchFamily="-106" charset="0"/>
            </a:endParaRPr>
          </a:p>
        </p:txBody>
      </p:sp>
      <p:sp>
        <p:nvSpPr>
          <p:cNvPr id="128003" name="Rectangle 2"/>
          <p:cNvSpPr>
            <a:spLocks noGrp="1" noRot="1" noChangeAspect="1" noChangeArrowheads="1"/>
          </p:cNvSpPr>
          <p:nvPr>
            <p:ph type="sldImg"/>
          </p:nvPr>
        </p:nvSpPr>
        <p:spPr>
          <a:solidFill>
            <a:srgbClr val="FFFFFF"/>
          </a:solidFill>
          <a:ln/>
        </p:spPr>
      </p:sp>
      <p:sp>
        <p:nvSpPr>
          <p:cNvPr id="128004" name="Rectangle 3"/>
          <p:cNvSpPr>
            <a:spLocks noGrp="1" noChangeArrowheads="1"/>
          </p:cNvSpPr>
          <p:nvPr>
            <p:ph type="body" idx="1"/>
          </p:nvPr>
        </p:nvSpPr>
        <p:spPr>
          <a:solidFill>
            <a:srgbClr val="FFFFFF"/>
          </a:solidFill>
          <a:ln>
            <a:solidFill>
              <a:srgbClr val="000000"/>
            </a:solidFill>
          </a:ln>
        </p:spPr>
        <p:txBody>
          <a:bodyPr/>
          <a:lstStyle/>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AD9CB60C-D6BE-1E42-8121-5EC354094EF5}" type="slidenum">
              <a:rPr lang="en-US">
                <a:latin typeface="Calibri" pitchFamily="-106" charset="0"/>
              </a:rPr>
              <a:pPr/>
              <a:t>59</a:t>
            </a:fld>
            <a:endParaRPr lang="en-US">
              <a:latin typeface="Calibri" pitchFamily="-106" charset="0"/>
            </a:endParaRPr>
          </a:p>
        </p:txBody>
      </p:sp>
      <p:sp>
        <p:nvSpPr>
          <p:cNvPr id="130051" name="Rectangle 2"/>
          <p:cNvSpPr>
            <a:spLocks noGrp="1" noRot="1" noChangeAspect="1" noChangeArrowheads="1" noTextEdit="1"/>
          </p:cNvSpPr>
          <p:nvPr>
            <p:ph type="sldImg"/>
          </p:nvPr>
        </p:nvSpPr>
        <p:spPr>
          <a:solidFill>
            <a:srgbClr val="FFFFFF"/>
          </a:solidFill>
          <a:ln/>
        </p:spPr>
      </p:sp>
      <p:sp>
        <p:nvSpPr>
          <p:cNvPr id="1300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Calibri" pitchFamily="-106" charset="0"/>
                <a:ea typeface="ＭＳ Ｐゴシック" pitchFamily="-106" charset="-128"/>
                <a:cs typeface="ＭＳ Ｐゴシック" pitchFamily="-106" charset="-128"/>
              </a:rPr>
              <a:t>lev70065_12_06.jpg</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095F0D9B-96B0-4742-983C-6530DE7021B4}" type="slidenum">
              <a:rPr lang="en-US">
                <a:latin typeface="Calibri" pitchFamily="-106" charset="0"/>
              </a:rPr>
              <a:pPr/>
              <a:t>60</a:t>
            </a:fld>
            <a:endParaRPr lang="en-US">
              <a:latin typeface="Calibri" pitchFamily="-106" charset="0"/>
            </a:endParaRPr>
          </a:p>
        </p:txBody>
      </p:sp>
      <p:sp>
        <p:nvSpPr>
          <p:cNvPr id="132099" name="Rectangle 2"/>
          <p:cNvSpPr>
            <a:spLocks noGrp="1" noRot="1" noChangeAspect="1" noChangeArrowheads="1"/>
          </p:cNvSpPr>
          <p:nvPr>
            <p:ph type="sldImg"/>
          </p:nvPr>
        </p:nvSpPr>
        <p:spPr>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ln>
        </p:spPr>
        <p:txBody>
          <a:bodyPr/>
          <a:lstStyle/>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721EAFFE-257F-C54B-B39A-15730C645AA4}" type="slidenum">
              <a:rPr lang="en-US">
                <a:latin typeface="Calibri" pitchFamily="-106" charset="0"/>
              </a:rPr>
              <a:pPr/>
              <a:t>61</a:t>
            </a:fld>
            <a:endParaRPr lang="en-US">
              <a:latin typeface="Calibri" pitchFamily="-106" charset="0"/>
            </a:endParaRPr>
          </a:p>
        </p:txBody>
      </p:sp>
      <p:sp>
        <p:nvSpPr>
          <p:cNvPr id="134147" name="Rectangle 2"/>
          <p:cNvSpPr>
            <a:spLocks noGrp="1" noRot="1" noChangeAspect="1" noChangeArrowheads="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p:spPr>
        <p:txBody>
          <a:bodyPr/>
          <a:lstStyle/>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E52C075B-0059-EE4D-9DFD-68DD1E63F3FA}" type="slidenum">
              <a:rPr lang="en-US">
                <a:latin typeface="Calibri" pitchFamily="-106" charset="0"/>
              </a:rPr>
              <a:pPr/>
              <a:t>62</a:t>
            </a:fld>
            <a:endParaRPr lang="en-US">
              <a:latin typeface="Calibri" pitchFamily="-106" charset="0"/>
            </a:endParaRPr>
          </a:p>
        </p:txBody>
      </p:sp>
      <p:sp>
        <p:nvSpPr>
          <p:cNvPr id="136195" name="Rectangle 2"/>
          <p:cNvSpPr>
            <a:spLocks noGrp="1" noRot="1" noChangeAspect="1" noChangeArrowheads="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lvl="2"/>
            <a:r>
              <a:rPr lang="en-US">
                <a:latin typeface="Calibri" pitchFamily="-106" charset="0"/>
                <a:ea typeface="ＭＳ Ｐゴシック" pitchFamily="-106" charset="-128"/>
              </a:rPr>
              <a:t> 		a        ear has 6-10 triangular kernels, each surrounded by hard case called cupule.</a:t>
            </a:r>
          </a:p>
          <a:p>
            <a:pPr lvl="2"/>
            <a:endParaRPr lang="en-US">
              <a:latin typeface="Calibri" pitchFamily="-106" charset="0"/>
              <a:ea typeface="ＭＳ Ｐゴシック" pitchFamily="-106" charset="-128"/>
            </a:endParaRPr>
          </a:p>
          <a:p>
            <a:pPr lvl="2"/>
            <a:r>
              <a:rPr lang="en-US">
                <a:latin typeface="Calibri" pitchFamily="-106" charset="0"/>
                <a:ea typeface="ＭＳ Ｐゴシック" pitchFamily="-106" charset="-128"/>
              </a:rPr>
              <a:t>		b 	 Several small ears, several tassels at ends of main and side branches.</a:t>
            </a:r>
          </a:p>
          <a:p>
            <a:pPr lvl="2"/>
            <a:endParaRPr lang="en-US">
              <a:latin typeface="Calibri" pitchFamily="-106" charset="0"/>
              <a:ea typeface="ＭＳ Ｐゴシック" pitchFamily="-106" charset="-128"/>
            </a:endParaRPr>
          </a:p>
          <a:p>
            <a:pPr lvl="2"/>
            <a:r>
              <a:rPr lang="en-US">
                <a:latin typeface="Calibri" pitchFamily="-106" charset="0"/>
                <a:ea typeface="ＭＳ Ｐゴシック" pitchFamily="-106" charset="-128"/>
              </a:rPr>
              <a:t>		c 	 Spike shatters easily, scatters seed.</a:t>
            </a:r>
          </a:p>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23226D13-459C-7548-886C-C56726A0FC8C}" type="slidenum">
              <a:rPr lang="en-US">
                <a:latin typeface="Calibri" pitchFamily="-106" charset="0"/>
              </a:rPr>
              <a:pPr/>
              <a:t>63</a:t>
            </a:fld>
            <a:endParaRPr lang="en-US">
              <a:latin typeface="Calibri" pitchFamily="-106" charset="0"/>
            </a:endParaRPr>
          </a:p>
        </p:txBody>
      </p:sp>
      <p:sp>
        <p:nvSpPr>
          <p:cNvPr id="138243" name="Rectangle 2"/>
          <p:cNvSpPr>
            <a:spLocks noGrp="1" noRot="1" noChangeAspect="1" noChangeArrowheads="1"/>
          </p:cNvSpPr>
          <p:nvPr>
            <p:ph type="sldImg"/>
          </p:nvPr>
        </p:nvSpPr>
        <p:spPr>
          <a:solidFill>
            <a:srgbClr val="FFFFFF"/>
          </a:solidFill>
          <a:ln/>
        </p:spPr>
      </p:sp>
      <p:sp>
        <p:nvSpPr>
          <p:cNvPr id="138244" name="Rectangle 3"/>
          <p:cNvSpPr>
            <a:spLocks noGrp="1" noChangeArrowheads="1"/>
          </p:cNvSpPr>
          <p:nvPr>
            <p:ph type="body" idx="1"/>
          </p:nvPr>
        </p:nvSpPr>
        <p:spPr>
          <a:solidFill>
            <a:srgbClr val="FFFFFF"/>
          </a:solidFill>
          <a:ln>
            <a:solidFill>
              <a:srgbClr val="000000"/>
            </a:solidFill>
          </a:ln>
        </p:spPr>
        <p:txBody>
          <a:bodyPr/>
          <a:lstStyle/>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21654ADC-4871-1549-9098-9E36EAF11138}" type="slidenum">
              <a:rPr lang="en-US">
                <a:latin typeface="Calibri" pitchFamily="-106" charset="0"/>
              </a:rPr>
              <a:pPr/>
              <a:t>64</a:t>
            </a:fld>
            <a:endParaRPr lang="en-US">
              <a:latin typeface="Calibri" pitchFamily="-106" charset="0"/>
            </a:endParaRPr>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a:solidFill>
                  <a:srgbClr val="FFFF00"/>
                </a:solidFill>
                <a:latin typeface="Calibri" pitchFamily="-106" charset="0"/>
                <a:ea typeface="ＭＳ Ｐゴシック" pitchFamily="-106" charset="-128"/>
                <a:cs typeface="ＭＳ Ｐゴシック" pitchFamily="-106" charset="-128"/>
              </a:rPr>
              <a:t>Jared Diamond in his book "Guns, Germs and  Steel" argues that the great civilizations of Mesoamerica, the Mayan and the Aztec, flourished because of these people’s relationship with corn.  Thousands of years of mutation and artificial selection catalyzed the evolution of teosinte from a wild grass  into modern corn.</a:t>
            </a:r>
          </a:p>
          <a:p>
            <a:pPr>
              <a:spcBef>
                <a:spcPct val="0"/>
              </a:spcBef>
            </a:pPr>
            <a:endParaRPr lang="en-US" sz="2400">
              <a:solidFill>
                <a:srgbClr val="FFFF00"/>
              </a:solidFill>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4507ADFE-F5AF-D844-A595-AEFC613A311D}" type="slidenum">
              <a:rPr lang="en-US">
                <a:latin typeface="Calibri" pitchFamily="-106" charset="0"/>
              </a:rPr>
              <a:pPr/>
              <a:t>10</a:t>
            </a:fld>
            <a:endParaRPr lang="en-US">
              <a:latin typeface="Calibri" pitchFamily="-106"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39C783BB-5DBD-7A4B-9885-A4E03EE119B8}" type="slidenum">
              <a:rPr lang="en-US">
                <a:latin typeface="Calibri" pitchFamily="-106" charset="0"/>
              </a:rPr>
              <a:pPr/>
              <a:t>65</a:t>
            </a:fld>
            <a:endParaRPr lang="en-US">
              <a:latin typeface="Calibri" pitchFamily="-106" charset="0"/>
            </a:endParaRPr>
          </a:p>
        </p:txBody>
      </p:sp>
      <p:sp>
        <p:nvSpPr>
          <p:cNvPr id="142339" name="Rectangle 2"/>
          <p:cNvSpPr>
            <a:spLocks noGrp="1" noRot="1" noChangeAspect="1" noChangeArrowheads="1" noTextEdit="1"/>
          </p:cNvSpPr>
          <p:nvPr>
            <p:ph type="sldImg"/>
          </p:nvPr>
        </p:nvSpPr>
        <p:spPr>
          <a:solidFill>
            <a:srgbClr val="FFFFFF"/>
          </a:solidFill>
          <a:ln/>
        </p:spPr>
      </p:sp>
      <p:sp>
        <p:nvSpPr>
          <p:cNvPr id="14234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lvl="2"/>
            <a:endParaRPr lang="en-US" sz="1600" b="1" dirty="0" smtClean="0">
              <a:latin typeface="Calibri" pitchFamily="-106" charset="0"/>
              <a:ea typeface="ＭＳ Ｐゴシック" pitchFamily="-106" charset="-128"/>
            </a:endParaRPr>
          </a:p>
          <a:p>
            <a:pPr lvl="2"/>
            <a:r>
              <a:rPr lang="en-US" sz="1600" b="1" dirty="0" smtClean="0">
                <a:latin typeface="Calibri" pitchFamily="-106" charset="0"/>
                <a:ea typeface="ＭＳ Ｐゴシック" pitchFamily="-106" charset="-128"/>
              </a:rPr>
              <a:t>Ended Here Before Break!  Popcorn </a:t>
            </a:r>
            <a:r>
              <a:rPr lang="en-US" sz="1600" dirty="0" smtClean="0">
                <a:latin typeface="Calibri" pitchFamily="-106" charset="0"/>
                <a:ea typeface="ＭＳ Ｐゴシック" pitchFamily="-106" charset="-128"/>
              </a:rPr>
              <a:t>is the oldest.  Has hard seed coat, high-moisture cells internally.  Heating produces steam, explodes, turns endosperm inside out.  Widely used by Indians because it didn't have to be ground.</a:t>
            </a:r>
          </a:p>
          <a:p>
            <a:pPr lvl="2"/>
            <a:r>
              <a:rPr lang="en-US" sz="1600" b="1" dirty="0" smtClean="0">
                <a:latin typeface="Calibri" pitchFamily="-106" charset="0"/>
                <a:ea typeface="ＭＳ Ｐゴシック" pitchFamily="-106" charset="-128"/>
              </a:rPr>
              <a:t>Sweet corn</a:t>
            </a:r>
            <a:r>
              <a:rPr lang="en-US" sz="1600" dirty="0" smtClean="0">
                <a:latin typeface="Calibri" pitchFamily="-106" charset="0"/>
                <a:ea typeface="ＭＳ Ｐゴシック" pitchFamily="-106" charset="-128"/>
              </a:rPr>
              <a:t>: </a:t>
            </a:r>
            <a:r>
              <a:rPr lang="en-US" dirty="0" smtClean="0">
                <a:latin typeface="Calibri" pitchFamily="-106" charset="0"/>
                <a:ea typeface="ＭＳ Ｐゴシック" pitchFamily="-106" charset="-128"/>
              </a:rPr>
              <a:t>endosperm contains sugar instead of starch, harvested and eaten  immature.</a:t>
            </a:r>
          </a:p>
          <a:p>
            <a:pPr lvl="2"/>
            <a:r>
              <a:rPr lang="en-US" b="1" dirty="0" smtClean="0">
                <a:latin typeface="Calibri" pitchFamily="-106" charset="0"/>
                <a:ea typeface="ＭＳ Ｐゴシック" pitchFamily="-106" charset="-128"/>
              </a:rPr>
              <a:t>Flour corn,</a:t>
            </a:r>
            <a:r>
              <a:rPr lang="en-US" dirty="0" smtClean="0">
                <a:latin typeface="Calibri" pitchFamily="-106" charset="0"/>
                <a:ea typeface="ＭＳ Ｐゴシック" pitchFamily="-106" charset="-128"/>
              </a:rPr>
              <a:t> soft endosperm, easy to grind, but attacked by insects.</a:t>
            </a:r>
          </a:p>
          <a:p>
            <a:pPr lvl="2"/>
            <a:r>
              <a:rPr lang="en-US" b="1" dirty="0" smtClean="0">
                <a:latin typeface="Calibri" pitchFamily="-106" charset="0"/>
                <a:ea typeface="ＭＳ Ｐゴシック" pitchFamily="-106" charset="-128"/>
              </a:rPr>
              <a:t>Flint </a:t>
            </a:r>
            <a:r>
              <a:rPr lang="en-US" dirty="0" smtClean="0">
                <a:latin typeface="Calibri" pitchFamily="-106" charset="0"/>
                <a:ea typeface="ＭＳ Ｐゴシック" pitchFamily="-106" charset="-128"/>
              </a:rPr>
              <a:t>corn was the predominant corn grown by Native Americans.</a:t>
            </a:r>
          </a:p>
          <a:p>
            <a:pPr lvl="2"/>
            <a:r>
              <a:rPr lang="en-US" b="1" dirty="0" smtClean="0">
                <a:latin typeface="Calibri" pitchFamily="-106" charset="0"/>
                <a:ea typeface="ＭＳ Ｐゴシック" pitchFamily="-106" charset="-128"/>
              </a:rPr>
              <a:t>Dent corn</a:t>
            </a:r>
            <a:r>
              <a:rPr lang="en-US" dirty="0" smtClean="0">
                <a:latin typeface="Calibri" pitchFamily="-106" charset="0"/>
                <a:ea typeface="ＭＳ Ｐゴシック" pitchFamily="-106" charset="-128"/>
              </a:rPr>
              <a:t>, has soft starch in center, hard on outside; soft starch shrinks more on drying, leaves dent in kernel. All modern field corns are dent corns.  </a:t>
            </a:r>
            <a:r>
              <a:rPr lang="en-US" dirty="0" smtClean="0">
                <a:solidFill>
                  <a:srgbClr val="FF0000"/>
                </a:solidFill>
                <a:latin typeface="Calibri" pitchFamily="-106" charset="0"/>
                <a:ea typeface="ＭＳ Ｐゴシック" pitchFamily="-106" charset="-128"/>
              </a:rPr>
              <a:t>Major uses are for animal feed, corn meal, cornstarch, high fructose corn syrup, ethanol</a:t>
            </a:r>
            <a:r>
              <a:rPr lang="en-US" dirty="0" smtClean="0">
                <a:latin typeface="Calibri" pitchFamily="-106" charset="0"/>
                <a:ea typeface="ＭＳ Ｐゴシック" pitchFamily="-106" charset="-128"/>
              </a:rPr>
              <a:t>.</a:t>
            </a:r>
          </a:p>
          <a:p>
            <a:pPr lvl="2"/>
            <a:endParaRPr lang="en-US" sz="1600" dirty="0" smtClean="0">
              <a:latin typeface="Calibri" pitchFamily="-106" charset="0"/>
              <a:ea typeface="ＭＳ Ｐゴシック" pitchFamily="-106"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CFB21B51-6172-394D-A776-C40F03FB086F}" type="slidenum">
              <a:rPr lang="en-US">
                <a:latin typeface="Calibri" pitchFamily="-106" charset="0"/>
              </a:rPr>
              <a:pPr/>
              <a:t>66</a:t>
            </a:fld>
            <a:endParaRPr lang="en-US">
              <a:latin typeface="Calibri" pitchFamily="-106" charset="0"/>
            </a:endParaRPr>
          </a:p>
        </p:txBody>
      </p:sp>
      <p:sp>
        <p:nvSpPr>
          <p:cNvPr id="144387" name="Rectangle 2"/>
          <p:cNvSpPr>
            <a:spLocks noGrp="1" noRot="1" noChangeAspect="1" noChangeArrowheads="1" noTextEdit="1"/>
          </p:cNvSpPr>
          <p:nvPr>
            <p:ph type="sldImg"/>
          </p:nvPr>
        </p:nvSpPr>
        <p:spPr>
          <a:solidFill>
            <a:srgbClr val="FFFFFF"/>
          </a:solidFill>
          <a:ln/>
        </p:spPr>
      </p:sp>
      <p:sp>
        <p:nvSpPr>
          <p:cNvPr id="14438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Calibri" pitchFamily="-106" charset="0"/>
                <a:ea typeface="ＭＳ Ｐゴシック" pitchFamily="-106" charset="-128"/>
                <a:cs typeface="ＭＳ Ｐゴシック" pitchFamily="-106" charset="-128"/>
              </a:rPr>
              <a:t>lev70065_12_10.jpg</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89B56BB5-4660-8E4D-BFBF-23AE8CC18F89}" type="slidenum">
              <a:rPr lang="en-US">
                <a:latin typeface="Calibri" pitchFamily="-106" charset="0"/>
              </a:rPr>
              <a:pPr/>
              <a:t>67</a:t>
            </a:fld>
            <a:endParaRPr lang="en-US">
              <a:latin typeface="Calibri" pitchFamily="-106" charset="0"/>
            </a:endParaRPr>
          </a:p>
        </p:txBody>
      </p:sp>
      <p:sp>
        <p:nvSpPr>
          <p:cNvPr id="146435" name="Rectangle 2"/>
          <p:cNvSpPr>
            <a:spLocks noGrp="1" noRot="1" noChangeAspect="1" noChangeArrowheads="1"/>
          </p:cNvSpPr>
          <p:nvPr>
            <p:ph type="sldImg"/>
          </p:nvPr>
        </p:nvSpPr>
        <p:spPr>
          <a:solidFill>
            <a:srgbClr val="FFFFFF"/>
          </a:solidFill>
          <a:ln/>
        </p:spPr>
      </p:sp>
      <p:sp>
        <p:nvSpPr>
          <p:cNvPr id="146436" name="Rectangle 3"/>
          <p:cNvSpPr>
            <a:spLocks noGrp="1" noChangeArrowheads="1"/>
          </p:cNvSpPr>
          <p:nvPr>
            <p:ph type="body" idx="1"/>
          </p:nvPr>
        </p:nvSpPr>
        <p:spPr>
          <a:solidFill>
            <a:srgbClr val="FFFFFF"/>
          </a:solidFill>
          <a:ln>
            <a:solidFill>
              <a:srgbClr val="000000"/>
            </a:solidFill>
          </a:ln>
        </p:spPr>
        <p:txBody>
          <a:bodyPr/>
          <a:lstStyle/>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ADD0A179-1323-5F40-BF5A-7A79C5768EF7}" type="slidenum">
              <a:rPr lang="en-US">
                <a:latin typeface="Calibri" pitchFamily="-106" charset="0"/>
              </a:rPr>
              <a:pPr/>
              <a:t>11</a:t>
            </a:fld>
            <a:endParaRPr lang="en-US">
              <a:latin typeface="Calibri" pitchFamily="-106"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4113FFEC-45B6-BB42-A2C6-9FFC441BBAC2}" type="slidenum">
              <a:rPr lang="en-US">
                <a:latin typeface="Calibri" pitchFamily="-106" charset="0"/>
              </a:rPr>
              <a:pPr/>
              <a:t>12</a:t>
            </a:fld>
            <a:endParaRPr lang="en-US">
              <a:latin typeface="Calibri" pitchFamily="-106"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BE0E353F-53B5-9541-BEAF-85E9A65E8CE9}" type="slidenum">
              <a:rPr lang="en-US">
                <a:latin typeface="Calibri" pitchFamily="-106" charset="0"/>
              </a:rPr>
              <a:pPr/>
              <a:t>13</a:t>
            </a:fld>
            <a:endParaRPr lang="en-US">
              <a:latin typeface="Calibri" pitchFamily="-106"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endParaRPr lang="en-US">
              <a:latin typeface="Calibri" pitchFamily="-106" charset="0"/>
              <a:ea typeface="ＭＳ Ｐゴシック" pitchFamily="-106" charset="-128"/>
              <a:cs typeface="ＭＳ Ｐゴシック" pitchFamily="-106"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CE049F33-C46F-1848-8F25-C8DCD0181593}" type="slidenum">
              <a:rPr lang="en-US">
                <a:latin typeface="Calibri" pitchFamily="-106" charset="0"/>
              </a:rPr>
              <a:pPr/>
              <a:t>17</a:t>
            </a:fld>
            <a:endParaRPr lang="en-US">
              <a:latin typeface="Calibri" pitchFamily="-106" charset="0"/>
            </a:endParaRPr>
          </a:p>
        </p:txBody>
      </p:sp>
      <p:sp>
        <p:nvSpPr>
          <p:cNvPr id="41987" name="Rectangle 2"/>
          <p:cNvSpPr>
            <a:spLocks noGrp="1" noRot="1" noChangeAspect="1" noChangeArrowheads="1" noTextEdit="1"/>
          </p:cNvSpPr>
          <p:nvPr>
            <p:ph type="sldImg"/>
          </p:nvPr>
        </p:nvSpPr>
        <p:spPr>
          <a:solidFill>
            <a:srgbClr val="FFFFFF"/>
          </a:solidFill>
          <a:ln/>
        </p:spPr>
      </p:sp>
      <p:sp>
        <p:nvSpPr>
          <p:cNvPr id="4198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Calibri" pitchFamily="-106" charset="0"/>
                <a:ea typeface="ＭＳ Ｐゴシック" pitchFamily="-106" charset="-128"/>
                <a:cs typeface="ＭＳ Ｐゴシック" pitchFamily="-106" charset="-128"/>
              </a:rPr>
              <a:t>lev70065_12_03.jpg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02071C-C76C-3A4C-ADE9-967D4EE8BA3B}"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BF6D19-E307-B24D-A500-5CC3BC0FAE64}"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A9FA38-E4F4-F548-8E61-85E887362234}"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859817-9DB9-6940-A34C-1D7CE599F3D9}"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eaLnBrk="0" hangingPunct="0">
              <a:defRPr>
                <a:solidFill>
                  <a:prstClr val="black">
                    <a:tint val="75000"/>
                  </a:prstClr>
                </a:solidFill>
                <a:latin typeface="Calibri"/>
              </a:defRPr>
            </a:lvl1pPr>
          </a:lstStyle>
          <a:p>
            <a:pPr>
              <a:defRPr/>
            </a:pPr>
            <a:fld id="{6847558D-4E05-D24C-B644-4EF55F094351}" type="datetime1">
              <a:rPr lang="en-US"/>
              <a:pPr>
                <a:defRPr/>
              </a:pPr>
              <a:t>3/11/14</a:t>
            </a:fld>
            <a:endParaRPr lang="en-US" dirty="0"/>
          </a:p>
        </p:txBody>
      </p:sp>
      <p:sp>
        <p:nvSpPr>
          <p:cNvPr id="3" name="Footer Placeholder 2"/>
          <p:cNvSpPr>
            <a:spLocks noGrp="1"/>
          </p:cNvSpPr>
          <p:nvPr>
            <p:ph type="ftr" sz="quarter" idx="11"/>
          </p:nvPr>
        </p:nvSpPr>
        <p:spPr/>
        <p:txBody>
          <a:bodyPr rtlCol="0"/>
          <a:lstStyle>
            <a:lvl1pPr eaLnBrk="0" hangingPunct="0">
              <a:defRPr>
                <a:solidFill>
                  <a:prstClr val="black">
                    <a:tint val="75000"/>
                  </a:prstClr>
                </a:solidFill>
                <a:latin typeface="Calibri"/>
              </a:defRPr>
            </a:lvl1pPr>
          </a:lstStyle>
          <a:p>
            <a:pPr>
              <a:defRPr/>
            </a:pPr>
            <a:endParaRPr lang="en-US"/>
          </a:p>
        </p:txBody>
      </p:sp>
      <p:sp>
        <p:nvSpPr>
          <p:cNvPr id="4" name="Slide Number Placeholder 3"/>
          <p:cNvSpPr>
            <a:spLocks noGrp="1"/>
          </p:cNvSpPr>
          <p:nvPr>
            <p:ph type="sldNum" sz="quarter" idx="12"/>
          </p:nvPr>
        </p:nvSpPr>
        <p:spPr/>
        <p:txBody>
          <a:bodyPr rtlCol="0"/>
          <a:lstStyle>
            <a:lvl1pPr eaLnBrk="0" hangingPunct="0">
              <a:defRPr>
                <a:solidFill>
                  <a:prstClr val="black">
                    <a:tint val="75000"/>
                  </a:prstClr>
                </a:solidFill>
                <a:latin typeface="Calibri"/>
              </a:defRPr>
            </a:lvl1pPr>
          </a:lstStyle>
          <a:p>
            <a:pPr>
              <a:defRPr/>
            </a:pPr>
            <a:fld id="{A4BB1D57-AD62-0F4A-960A-E7582D417874}" type="slidenum">
              <a:rPr lang="en-US"/>
              <a:pPr>
                <a:defRPr/>
              </a:pPr>
              <a:t>‹#›</a:t>
            </a:fld>
            <a:endParaRPr lang="en-US" dirty="0"/>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267915-CD56-0D40-B1E3-5DB2AAA12F59}"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32EEEB-56D9-5546-9C88-8040AC57B885}"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643B36-E925-1644-8ECB-96FAF0A43709}"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2FAF63D-F6E4-BA40-89E0-8348B0EB91B4}"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D6EC2B8-875C-244D-BCEE-7F491A40EC7A}"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F0BE238-B880-EF42-9FF7-854BDD2E426E}"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6CD027-F1AB-B341-823F-FEA22B9DD896}"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4E0154-B1BE-9D4B-8CFD-D5069D8E1D50}"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Calibri"/>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a:defRPr>
            </a:lvl1pPr>
          </a:lstStyle>
          <a:p>
            <a:pPr>
              <a:defRPr/>
            </a:pPr>
            <a:fld id="{91A49925-7E46-A64B-839D-423E66A42D9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xStyles>
    <p:titleStyle>
      <a:lvl1pPr algn="ctr" rtl="0" eaLnBrk="0" fontAlgn="base" hangingPunct="0">
        <a:spcBef>
          <a:spcPct val="0"/>
        </a:spcBef>
        <a:spcAft>
          <a:spcPct val="0"/>
        </a:spcAft>
        <a:defRPr sz="4400">
          <a:solidFill>
            <a:schemeClr val="tx2"/>
          </a:solidFill>
          <a:latin typeface="Calibri"/>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Calibri"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Calibri"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Calibri"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Calibri" pitchFamily="-107"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pitchFamily="-108" charset="0"/>
        </a:defRPr>
      </a:lvl6pPr>
      <a:lvl7pPr marL="914400" algn="ctr" rtl="0" eaLnBrk="0" fontAlgn="base" hangingPunct="0">
        <a:spcBef>
          <a:spcPct val="0"/>
        </a:spcBef>
        <a:spcAft>
          <a:spcPct val="0"/>
        </a:spcAft>
        <a:defRPr sz="4400">
          <a:solidFill>
            <a:schemeClr val="tx2"/>
          </a:solidFill>
          <a:latin typeface="Times" pitchFamily="-108" charset="0"/>
        </a:defRPr>
      </a:lvl7pPr>
      <a:lvl8pPr marL="1371600" algn="ctr" rtl="0" eaLnBrk="0" fontAlgn="base" hangingPunct="0">
        <a:spcBef>
          <a:spcPct val="0"/>
        </a:spcBef>
        <a:spcAft>
          <a:spcPct val="0"/>
        </a:spcAft>
        <a:defRPr sz="4400">
          <a:solidFill>
            <a:schemeClr val="tx2"/>
          </a:solidFill>
          <a:latin typeface="Times" pitchFamily="-108" charset="0"/>
        </a:defRPr>
      </a:lvl8pPr>
      <a:lvl9pPr marL="1828800" algn="ctr" rtl="0" eaLnBrk="0" fontAlgn="base" hangingPunct="0">
        <a:spcBef>
          <a:spcPct val="0"/>
        </a:spcBef>
        <a:spcAft>
          <a:spcPct val="0"/>
        </a:spcAft>
        <a:defRPr sz="4400">
          <a:solidFill>
            <a:schemeClr val="tx2"/>
          </a:solidFill>
          <a:latin typeface="Times"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Calibri"/>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Calibri"/>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Calibri"/>
          <a:ea typeface="ＭＳ Ｐゴシック" pitchFamily="-108"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latin typeface="Calibri" pitchFamily="-107" charset="0"/>
              </a:defRPr>
            </a:lvl1pPr>
          </a:lstStyle>
          <a:p>
            <a:pPr>
              <a:defRPr/>
            </a:pPr>
            <a:fld id="{1E5BE5A4-4683-4942-ABB0-B6557DE126EB}" type="datetime1">
              <a:rPr lang="en-US"/>
              <a:pPr>
                <a:defRPr/>
              </a:pPr>
              <a:t>3/11/14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107"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107" charset="0"/>
              </a:defRPr>
            </a:lvl1pPr>
          </a:lstStyle>
          <a:p>
            <a:pPr>
              <a:defRPr/>
            </a:pPr>
            <a:fld id="{1D610792-6788-784B-B180-2E9FB140121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4" r:id="rId1"/>
  </p:sldLayoutIdLst>
  <p:transition spd="slow">
    <p:fade/>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9pPr>
    </p:titleStyle>
    <p:bodyStyle>
      <a:lvl1pPr marL="342900" indent="-342900" algn="l" defTabSz="457200" rtl="0" eaLnBrk="0" fontAlgn="base" hangingPunct="0">
        <a:spcBef>
          <a:spcPct val="20000"/>
        </a:spcBef>
        <a:spcAft>
          <a:spcPct val="0"/>
        </a:spcAft>
        <a:buFont typeface="Arial" pitchFamily="-106" charset="0"/>
        <a:buChar char="•"/>
        <a:defRPr sz="3200" kern="1200">
          <a:solidFill>
            <a:schemeClr val="tx1"/>
          </a:solidFill>
          <a:latin typeface="+mn-lt"/>
          <a:ea typeface="ＭＳ Ｐゴシック" pitchFamily="-107" charset="-128"/>
          <a:cs typeface="ＭＳ Ｐゴシック" pitchFamily="-107" charset="-128"/>
        </a:defRPr>
      </a:lvl1pPr>
      <a:lvl2pPr marL="742950" indent="-285750" algn="l" defTabSz="457200" rtl="0" eaLnBrk="0" fontAlgn="base" hangingPunct="0">
        <a:spcBef>
          <a:spcPct val="20000"/>
        </a:spcBef>
        <a:spcAft>
          <a:spcPct val="0"/>
        </a:spcAft>
        <a:buFont typeface="Arial" pitchFamily="-106" charset="0"/>
        <a:buChar char="–"/>
        <a:defRPr sz="2800" kern="1200">
          <a:solidFill>
            <a:schemeClr val="tx1"/>
          </a:solidFill>
          <a:latin typeface="+mn-lt"/>
          <a:ea typeface="ＭＳ Ｐゴシック" pitchFamily="-107" charset="-128"/>
          <a:cs typeface="+mn-cs"/>
        </a:defRPr>
      </a:lvl2pPr>
      <a:lvl3pPr marL="1143000" indent="-228600" algn="l" defTabSz="457200" rtl="0" eaLnBrk="0" fontAlgn="base" hangingPunct="0">
        <a:spcBef>
          <a:spcPct val="20000"/>
        </a:spcBef>
        <a:spcAft>
          <a:spcPct val="0"/>
        </a:spcAft>
        <a:buFont typeface="Arial" pitchFamily="-106" charset="0"/>
        <a:buChar char="•"/>
        <a:defRPr sz="2400" kern="1200">
          <a:solidFill>
            <a:schemeClr val="tx1"/>
          </a:solidFill>
          <a:latin typeface="+mn-lt"/>
          <a:ea typeface="ＭＳ Ｐゴシック" pitchFamily="-107" charset="-128"/>
          <a:cs typeface="+mn-cs"/>
        </a:defRPr>
      </a:lvl3pPr>
      <a:lvl4pPr marL="1600200" indent="-228600" algn="l" defTabSz="457200" rtl="0" eaLnBrk="0" fontAlgn="base" hangingPunct="0">
        <a:spcBef>
          <a:spcPct val="20000"/>
        </a:spcBef>
        <a:spcAft>
          <a:spcPct val="0"/>
        </a:spcAft>
        <a:buFont typeface="Arial" pitchFamily="-106" charset="0"/>
        <a:buChar char="–"/>
        <a:defRPr sz="2000" kern="1200">
          <a:solidFill>
            <a:schemeClr val="tx1"/>
          </a:solidFill>
          <a:latin typeface="+mn-lt"/>
          <a:ea typeface="ＭＳ Ｐゴシック" pitchFamily="-107" charset="-128"/>
          <a:cs typeface="+mn-cs"/>
        </a:defRPr>
      </a:lvl4pPr>
      <a:lvl5pPr marL="2057400" indent="-228600" algn="l" defTabSz="457200" rtl="0" eaLnBrk="0" fontAlgn="base" hangingPunct="0">
        <a:spcBef>
          <a:spcPct val="20000"/>
        </a:spcBef>
        <a:spcAft>
          <a:spcPct val="0"/>
        </a:spcAft>
        <a:buFont typeface="Arial" pitchFamily="-106" charset="0"/>
        <a:buChar char="»"/>
        <a:defRPr sz="2000" kern="1200">
          <a:solidFill>
            <a:schemeClr val="tx1"/>
          </a:solidFill>
          <a:latin typeface="+mn-lt"/>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5" Type="http://schemas.openxmlformats.org/officeDocument/2006/relationships/image" Target="../media/image30.jpe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3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jpe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47.jpeg"/><Relationship Id="rId6" Type="http://schemas.openxmlformats.org/officeDocument/2006/relationships/image" Target="../media/image51.jpe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jpeg"/><Relationship Id="rId7" Type="http://schemas.openxmlformats.org/officeDocument/2006/relationships/image" Target="../media/image56.jpeg"/><Relationship Id="rId8"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5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59.jpe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6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jpe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jpe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png"/><Relationship Id="rId8"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7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7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7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7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74.png"/></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jpe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7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79.jpeg"/></Relationships>
</file>

<file path=ppt/slides/_rels/slide58.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8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83.jpeg"/></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jpeg"/><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62.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5.jpeg"/><Relationship Id="rId5" Type="http://schemas.openxmlformats.org/officeDocument/2006/relationships/image" Target="../media/image87.jpeg"/><Relationship Id="rId6" Type="http://schemas.openxmlformats.org/officeDocument/2006/relationships/image" Target="../media/image88.jpe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63.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e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9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92.jpeg"/></Relationships>
</file>

<file path=ppt/slides/_rels/slide66.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pn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67.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Credit Opportunity</a:t>
            </a:r>
            <a:endParaRPr lang="en-US" dirty="0"/>
          </a:p>
        </p:txBody>
      </p:sp>
      <p:sp>
        <p:nvSpPr>
          <p:cNvPr id="3" name="Content Placeholder 2"/>
          <p:cNvSpPr>
            <a:spLocks noGrp="1"/>
          </p:cNvSpPr>
          <p:nvPr>
            <p:ph idx="1"/>
          </p:nvPr>
        </p:nvSpPr>
        <p:spPr>
          <a:xfrm>
            <a:off x="381000" y="1981200"/>
            <a:ext cx="8229600" cy="4038600"/>
          </a:xfrm>
        </p:spPr>
        <p:txBody>
          <a:bodyPr/>
          <a:lstStyle/>
          <a:p>
            <a:r>
              <a:rPr lang="en-US" dirty="0" smtClean="0"/>
              <a:t>View the documentary “The Future of Food.”  It is available online via Blackboard, as a DVD from the Media Library, and probably also through Netflix, etc.</a:t>
            </a:r>
          </a:p>
          <a:p>
            <a:r>
              <a:rPr lang="en-US" dirty="0" smtClean="0"/>
              <a:t>Write a one-page response (instructions on BB).  Email to me by </a:t>
            </a:r>
            <a:r>
              <a:rPr lang="en-US" b="1" dirty="0" smtClean="0"/>
              <a:t>Sunday</a:t>
            </a:r>
            <a:r>
              <a:rPr lang="en-US" b="1" dirty="0" smtClean="0"/>
              <a:t>, March 25 at midnight</a:t>
            </a:r>
            <a:r>
              <a:rPr lang="en-US" dirty="0" smtClean="0"/>
              <a:t>.</a:t>
            </a:r>
            <a:r>
              <a:rPr lang="en-US" dirty="0" smtClean="0"/>
              <a:t> </a:t>
            </a:r>
          </a:p>
          <a:p>
            <a:endParaRPr lang="en-US" dirty="0" smtClean="0"/>
          </a:p>
          <a:p>
            <a:pPr algn="ctr">
              <a:buNone/>
            </a:pPr>
            <a:r>
              <a:rPr lang="en-US" i="1" dirty="0" smtClean="0"/>
              <a:t>Please consult Blackboard for full instructions.</a:t>
            </a:r>
            <a:endParaRPr lang="en-US" i="1" dirty="0"/>
          </a:p>
        </p:txBody>
      </p:sp>
      <p:pic>
        <p:nvPicPr>
          <p:cNvPr id="4" name="Picture 3" descr="MV5BMTI1NjkwOTgxMl5BMl5BanBnXkFtZTcwNzE0NTcyMQ@@._V1_SY317_CR1,0,214,317_.jpg"/>
          <p:cNvPicPr>
            <a:picLocks noChangeAspect="1"/>
          </p:cNvPicPr>
          <p:nvPr/>
        </p:nvPicPr>
        <p:blipFill>
          <a:blip r:embed="rId2">
            <a:alphaModFix amt="20000"/>
          </a:blip>
          <a:stretch>
            <a:fillRect/>
          </a:stretch>
        </p:blipFill>
        <p:spPr>
          <a:xfrm>
            <a:off x="2133600" y="-70146"/>
            <a:ext cx="4677044" cy="692814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Text Box 3"/>
          <p:cNvSpPr txBox="1">
            <a:spLocks noChangeArrowheads="1"/>
          </p:cNvSpPr>
          <p:nvPr/>
        </p:nvSpPr>
        <p:spPr bwMode="auto">
          <a:xfrm>
            <a:off x="0" y="304800"/>
            <a:ext cx="4343400" cy="6801862"/>
          </a:xfrm>
          <a:prstGeom prst="rect">
            <a:avLst/>
          </a:prstGeom>
          <a:noFill/>
          <a:ln w="9525">
            <a:noFill/>
            <a:miter lim="800000"/>
            <a:headEnd/>
            <a:tailEnd/>
          </a:ln>
        </p:spPr>
        <p:txBody>
          <a:bodyPr wrap="square">
            <a:prstTxWarp prst="textNoShape">
              <a:avLst/>
            </a:prstTxWarp>
            <a:spAutoFit/>
          </a:bodyPr>
          <a:lstStyle/>
          <a:p>
            <a:pPr marL="166688" algn="l"/>
            <a:r>
              <a:rPr lang="en-US" sz="3600" b="1" dirty="0">
                <a:solidFill>
                  <a:srgbClr val="000000"/>
                </a:solidFill>
                <a:latin typeface="Calibri" pitchFamily="-106" charset="0"/>
              </a:rPr>
              <a:t>Vegetative features:</a:t>
            </a:r>
            <a:endParaRPr lang="en-US" sz="3200" b="1" dirty="0">
              <a:solidFill>
                <a:srgbClr val="000000"/>
              </a:solidFill>
              <a:latin typeface="Calibri" pitchFamily="-106" charset="0"/>
            </a:endParaRPr>
          </a:p>
          <a:p>
            <a:pPr marL="166688" algn="l"/>
            <a:endParaRPr lang="en-US" sz="3200" dirty="0">
              <a:solidFill>
                <a:srgbClr val="000000"/>
              </a:solidFill>
              <a:latin typeface="Calibri" pitchFamily="-106" charset="0"/>
            </a:endParaRPr>
          </a:p>
          <a:p>
            <a:pPr marL="166688" algn="l">
              <a:buFontTx/>
              <a:buChar char="•"/>
            </a:pPr>
            <a:r>
              <a:rPr lang="en-US" sz="3200" dirty="0">
                <a:solidFill>
                  <a:srgbClr val="000000"/>
                </a:solidFill>
                <a:latin typeface="Calibri" pitchFamily="-106" charset="0"/>
              </a:rPr>
              <a:t> Long linear leaves with parallel venation</a:t>
            </a:r>
          </a:p>
          <a:p>
            <a:pPr marL="166688" algn="l"/>
            <a:endParaRPr lang="en-US" sz="3200" dirty="0">
              <a:solidFill>
                <a:srgbClr val="000000"/>
              </a:solidFill>
              <a:latin typeface="Calibri" pitchFamily="-106" charset="0"/>
            </a:endParaRPr>
          </a:p>
          <a:p>
            <a:pPr marL="166688" algn="l">
              <a:buFontTx/>
              <a:buChar char="•"/>
            </a:pPr>
            <a:r>
              <a:rPr lang="en-US" sz="3200" dirty="0">
                <a:solidFill>
                  <a:srgbClr val="000000"/>
                </a:solidFill>
                <a:latin typeface="Calibri" pitchFamily="-106" charset="0"/>
              </a:rPr>
              <a:t> Upright </a:t>
            </a:r>
            <a:r>
              <a:rPr lang="en-US" sz="3200" dirty="0" smtClean="0">
                <a:solidFill>
                  <a:srgbClr val="000000"/>
                </a:solidFill>
                <a:latin typeface="Calibri" pitchFamily="-106" charset="0"/>
              </a:rPr>
              <a:t>stems (</a:t>
            </a:r>
            <a:r>
              <a:rPr lang="en-US" sz="3200" dirty="0">
                <a:solidFill>
                  <a:srgbClr val="000000"/>
                </a:solidFill>
                <a:latin typeface="Calibri" pitchFamily="-106" charset="0"/>
              </a:rPr>
              <a:t>culms)</a:t>
            </a:r>
          </a:p>
          <a:p>
            <a:pPr marL="166688" algn="l"/>
            <a:endParaRPr lang="en-US" sz="3200" dirty="0">
              <a:solidFill>
                <a:srgbClr val="000000"/>
              </a:solidFill>
              <a:latin typeface="Calibri" pitchFamily="-106" charset="0"/>
            </a:endParaRPr>
          </a:p>
          <a:p>
            <a:pPr marL="166688" algn="l">
              <a:buFontTx/>
              <a:buChar char="•"/>
            </a:pPr>
            <a:r>
              <a:rPr lang="en-US" sz="3200" dirty="0">
                <a:solidFill>
                  <a:srgbClr val="000000"/>
                </a:solidFill>
                <a:latin typeface="Calibri" pitchFamily="-106" charset="0"/>
              </a:rPr>
              <a:t> Creeping rhizomes</a:t>
            </a:r>
          </a:p>
          <a:p>
            <a:pPr marL="166688" algn="l"/>
            <a:endParaRPr lang="en-US" sz="3200" dirty="0">
              <a:solidFill>
                <a:srgbClr val="000000"/>
              </a:solidFill>
              <a:latin typeface="Calibri" pitchFamily="-106" charset="0"/>
            </a:endParaRPr>
          </a:p>
          <a:p>
            <a:pPr marL="166688" algn="l">
              <a:buFontTx/>
              <a:buChar char="•"/>
            </a:pPr>
            <a:r>
              <a:rPr lang="en-US" sz="3200" dirty="0">
                <a:solidFill>
                  <a:srgbClr val="000000"/>
                </a:solidFill>
                <a:latin typeface="Calibri" pitchFamily="-106" charset="0"/>
              </a:rPr>
              <a:t> Swollen nodes</a:t>
            </a:r>
          </a:p>
          <a:p>
            <a:pPr marL="166688" algn="l"/>
            <a:endParaRPr lang="en-US" sz="3200" dirty="0">
              <a:solidFill>
                <a:srgbClr val="000000"/>
              </a:solidFill>
              <a:latin typeface="Calibri" pitchFamily="-106" charset="0"/>
            </a:endParaRPr>
          </a:p>
          <a:p>
            <a:pPr marL="166688" algn="l">
              <a:buFontTx/>
              <a:buChar char="•"/>
            </a:pPr>
            <a:r>
              <a:rPr lang="en-US" sz="3200" dirty="0">
                <a:solidFill>
                  <a:srgbClr val="000000"/>
                </a:solidFill>
                <a:latin typeface="Calibri" pitchFamily="-106" charset="0"/>
              </a:rPr>
              <a:t> Hollow internodes</a:t>
            </a:r>
          </a:p>
          <a:p>
            <a:pPr marL="166688" algn="l">
              <a:buFontTx/>
              <a:buChar char="•"/>
            </a:pPr>
            <a:endParaRPr lang="en-US" dirty="0">
              <a:solidFill>
                <a:srgbClr val="000000"/>
              </a:solidFill>
              <a:latin typeface="Calibri" pitchFamily="-106" charset="0"/>
            </a:endParaRPr>
          </a:p>
          <a:p>
            <a:pPr marL="166688" algn="l"/>
            <a:endParaRPr lang="en-US" dirty="0">
              <a:solidFill>
                <a:srgbClr val="000000"/>
              </a:solidFill>
              <a:latin typeface="Calibri" pitchFamily="-106" charset="0"/>
            </a:endParaRPr>
          </a:p>
        </p:txBody>
      </p:sp>
      <p:pic>
        <p:nvPicPr>
          <p:cNvPr id="29699" name="Picture 5"/>
          <p:cNvPicPr>
            <a:picLocks noChangeAspect="1" noChangeArrowheads="1"/>
          </p:cNvPicPr>
          <p:nvPr/>
        </p:nvPicPr>
        <p:blipFill>
          <a:blip r:embed="rId3"/>
          <a:srcRect/>
          <a:stretch>
            <a:fillRect/>
          </a:stretch>
        </p:blipFill>
        <p:spPr bwMode="auto">
          <a:xfrm>
            <a:off x="4457700" y="228600"/>
            <a:ext cx="4686300"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533400" y="228600"/>
            <a:ext cx="4648200" cy="584200"/>
          </a:xfrm>
          <a:prstGeom prst="rect">
            <a:avLst/>
          </a:prstGeom>
          <a:noFill/>
          <a:ln w="9525">
            <a:noFill/>
            <a:miter lim="800000"/>
            <a:headEnd/>
            <a:tailEnd/>
          </a:ln>
        </p:spPr>
        <p:txBody>
          <a:bodyPr>
            <a:prstTxWarp prst="textNoShape">
              <a:avLst/>
            </a:prstTxWarp>
            <a:spAutoFit/>
          </a:bodyPr>
          <a:lstStyle/>
          <a:p>
            <a:pPr algn="l"/>
            <a:r>
              <a:rPr lang="en-US" sz="3200" b="1">
                <a:solidFill>
                  <a:srgbClr val="000000"/>
                </a:solidFill>
                <a:latin typeface="Calibri" pitchFamily="-106" charset="0"/>
              </a:rPr>
              <a:t>Reproductive features:</a:t>
            </a:r>
          </a:p>
        </p:txBody>
      </p:sp>
      <p:pic>
        <p:nvPicPr>
          <p:cNvPr id="31747" name="Picture 3"/>
          <p:cNvPicPr>
            <a:picLocks noChangeAspect="1" noChangeArrowheads="1"/>
          </p:cNvPicPr>
          <p:nvPr/>
        </p:nvPicPr>
        <p:blipFill>
          <a:blip r:embed="rId3"/>
          <a:srcRect/>
          <a:stretch>
            <a:fillRect/>
          </a:stretch>
        </p:blipFill>
        <p:spPr bwMode="auto">
          <a:xfrm>
            <a:off x="5410200" y="1447800"/>
            <a:ext cx="3200400" cy="2444750"/>
          </a:xfrm>
          <a:prstGeom prst="rect">
            <a:avLst/>
          </a:prstGeom>
          <a:solidFill>
            <a:schemeClr val="bg1"/>
          </a:solidFill>
          <a:ln w="9525">
            <a:noFill/>
            <a:miter lim="800000"/>
            <a:headEnd/>
            <a:tailEnd/>
          </a:ln>
        </p:spPr>
      </p:pic>
      <p:pic>
        <p:nvPicPr>
          <p:cNvPr id="31748" name="Picture 16"/>
          <p:cNvPicPr>
            <a:picLocks noChangeAspect="1"/>
          </p:cNvPicPr>
          <p:nvPr/>
        </p:nvPicPr>
        <p:blipFill>
          <a:blip r:embed="rId4"/>
          <a:srcRect/>
          <a:stretch>
            <a:fillRect/>
          </a:stretch>
        </p:blipFill>
        <p:spPr bwMode="auto">
          <a:xfrm>
            <a:off x="-22326600" y="-20497800"/>
            <a:ext cx="3657600" cy="3657600"/>
          </a:xfrm>
          <a:prstGeom prst="rect">
            <a:avLst/>
          </a:prstGeom>
          <a:noFill/>
          <a:ln w="9525">
            <a:noFill/>
            <a:miter lim="800000"/>
            <a:headEnd/>
            <a:tailEnd/>
          </a:ln>
        </p:spPr>
      </p:pic>
      <p:sp>
        <p:nvSpPr>
          <p:cNvPr id="29702" name="Rectangle 24"/>
          <p:cNvSpPr>
            <a:spLocks noChangeArrowheads="1"/>
          </p:cNvSpPr>
          <p:nvPr/>
        </p:nvSpPr>
        <p:spPr bwMode="auto">
          <a:xfrm>
            <a:off x="609600" y="1219200"/>
            <a:ext cx="4572000" cy="3540125"/>
          </a:xfrm>
          <a:prstGeom prst="rect">
            <a:avLst/>
          </a:prstGeom>
          <a:noFill/>
          <a:ln w="9525">
            <a:noFill/>
            <a:miter lim="800000"/>
            <a:headEnd/>
            <a:tailEnd/>
          </a:ln>
        </p:spPr>
        <p:txBody>
          <a:bodyPr>
            <a:prstTxWarp prst="textNoShape">
              <a:avLst/>
            </a:prstTxWarp>
            <a:spAutoFit/>
          </a:bodyPr>
          <a:lstStyle/>
          <a:p>
            <a:pPr algn="l">
              <a:buFontTx/>
              <a:buChar char="•"/>
              <a:defRPr/>
            </a:pPr>
            <a:r>
              <a:rPr lang="en-US" sz="3200" dirty="0">
                <a:solidFill>
                  <a:srgbClr val="000000"/>
                </a:solidFill>
                <a:latin typeface="Calibri"/>
              </a:rPr>
              <a:t> No sepals or petals</a:t>
            </a:r>
          </a:p>
          <a:p>
            <a:pPr algn="l">
              <a:defRPr/>
            </a:pPr>
            <a:endParaRPr lang="en-US" sz="3200" dirty="0">
              <a:solidFill>
                <a:srgbClr val="000000"/>
              </a:solidFill>
              <a:latin typeface="Calibri"/>
            </a:endParaRPr>
          </a:p>
          <a:p>
            <a:pPr algn="l">
              <a:buFontTx/>
              <a:buChar char="•"/>
              <a:defRPr/>
            </a:pPr>
            <a:r>
              <a:rPr lang="en-US" sz="3200" dirty="0">
                <a:solidFill>
                  <a:srgbClr val="000000"/>
                </a:solidFill>
                <a:latin typeface="Calibri"/>
              </a:rPr>
              <a:t> Three stamens</a:t>
            </a:r>
          </a:p>
          <a:p>
            <a:pPr algn="l">
              <a:defRPr/>
            </a:pPr>
            <a:endParaRPr lang="en-US" sz="3200" dirty="0">
              <a:solidFill>
                <a:srgbClr val="000000"/>
              </a:solidFill>
              <a:latin typeface="Calibri"/>
            </a:endParaRPr>
          </a:p>
          <a:p>
            <a:pPr marL="284163" indent="-284163" algn="l">
              <a:buFontTx/>
              <a:buChar char="•"/>
              <a:defRPr/>
            </a:pPr>
            <a:r>
              <a:rPr lang="en-US" sz="3200" dirty="0">
                <a:solidFill>
                  <a:srgbClr val="000000"/>
                </a:solidFill>
                <a:latin typeface="Calibri"/>
              </a:rPr>
              <a:t>One ovary with two     styles and feathery stigmas</a:t>
            </a:r>
          </a:p>
        </p:txBody>
      </p:sp>
      <p:sp>
        <p:nvSpPr>
          <p:cNvPr id="31750" name="TextBox 25"/>
          <p:cNvSpPr txBox="1">
            <a:spLocks noChangeArrowheads="1"/>
          </p:cNvSpPr>
          <p:nvPr/>
        </p:nvSpPr>
        <p:spPr bwMode="auto">
          <a:xfrm>
            <a:off x="5761038" y="4191000"/>
            <a:ext cx="2741612" cy="461963"/>
          </a:xfrm>
          <a:prstGeom prst="rect">
            <a:avLst/>
          </a:prstGeom>
          <a:noFill/>
          <a:ln w="9525">
            <a:noFill/>
            <a:miter lim="800000"/>
            <a:headEnd/>
            <a:tailEnd/>
          </a:ln>
        </p:spPr>
        <p:txBody>
          <a:bodyPr wrap="none">
            <a:prstTxWarp prst="textNoShape">
              <a:avLst/>
            </a:prstTxWarp>
            <a:spAutoFit/>
          </a:bodyPr>
          <a:lstStyle/>
          <a:p>
            <a:r>
              <a:rPr lang="en-US" b="1">
                <a:solidFill>
                  <a:srgbClr val="000000"/>
                </a:solidFill>
                <a:latin typeface="Calibri" pitchFamily="-106" charset="0"/>
              </a:rPr>
              <a:t>Grass flower (floret)</a:t>
            </a:r>
          </a:p>
        </p:txBody>
      </p:sp>
      <p:sp>
        <p:nvSpPr>
          <p:cNvPr id="18" name="Rectangle 13"/>
          <p:cNvSpPr>
            <a:spLocks noChangeArrowheads="1"/>
          </p:cNvSpPr>
          <p:nvPr/>
        </p:nvSpPr>
        <p:spPr bwMode="auto">
          <a:xfrm>
            <a:off x="6324600" y="838200"/>
            <a:ext cx="1295400" cy="609600"/>
          </a:xfrm>
          <a:prstGeom prst="rect">
            <a:avLst/>
          </a:prstGeom>
          <a:solidFill>
            <a:schemeClr val="bg1"/>
          </a:solidFill>
          <a:ln w="9525">
            <a:noFill/>
            <a:round/>
            <a:headEnd/>
            <a:tailEnd/>
          </a:ln>
        </p:spPr>
        <p:txBody>
          <a:bodyPr>
            <a:prstTxWarp prst="textNoShape">
              <a:avLst/>
            </a:prstTxWarp>
          </a:bodyPr>
          <a:lstStyle/>
          <a:p>
            <a:r>
              <a:rPr lang="en-US">
                <a:latin typeface="Calibri" pitchFamily="-106" charset="0"/>
              </a:rPr>
              <a:t>stigmas</a:t>
            </a:r>
          </a:p>
        </p:txBody>
      </p:sp>
      <p:cxnSp>
        <p:nvCxnSpPr>
          <p:cNvPr id="20" name="Straight Arrow Connector 19"/>
          <p:cNvCxnSpPr>
            <a:cxnSpLocks noChangeShapeType="1"/>
          </p:cNvCxnSpPr>
          <p:nvPr/>
        </p:nvCxnSpPr>
        <p:spPr bwMode="auto">
          <a:xfrm rot="5400000">
            <a:off x="6324600" y="1295400"/>
            <a:ext cx="685800" cy="685800"/>
          </a:xfrm>
          <a:prstGeom prst="straightConnector1">
            <a:avLst/>
          </a:prstGeom>
          <a:noFill/>
          <a:ln w="28575">
            <a:solidFill>
              <a:srgbClr val="FF0000"/>
            </a:solidFill>
            <a:round/>
            <a:headEnd/>
            <a:tailEnd type="arrow" w="med" len="med"/>
          </a:ln>
        </p:spPr>
      </p:cxnSp>
      <p:cxnSp>
        <p:nvCxnSpPr>
          <p:cNvPr id="22" name="Straight Arrow Connector 21"/>
          <p:cNvCxnSpPr>
            <a:cxnSpLocks noChangeShapeType="1"/>
          </p:cNvCxnSpPr>
          <p:nvPr/>
        </p:nvCxnSpPr>
        <p:spPr bwMode="auto">
          <a:xfrm rot="16200000" flipH="1">
            <a:off x="6934200" y="1371600"/>
            <a:ext cx="838200" cy="685800"/>
          </a:xfrm>
          <a:prstGeom prst="straightConnector1">
            <a:avLst/>
          </a:prstGeom>
          <a:noFill/>
          <a:ln w="28575">
            <a:solidFill>
              <a:srgbClr val="FF0000"/>
            </a:solidFill>
            <a:round/>
            <a:headEnd/>
            <a:tailEnd type="arrow" w="med" len="med"/>
          </a:ln>
        </p:spPr>
      </p:cxnSp>
      <p:sp>
        <p:nvSpPr>
          <p:cNvPr id="31754" name="Rectangle 24"/>
          <p:cNvSpPr>
            <a:spLocks noChangeArrowheads="1"/>
          </p:cNvSpPr>
          <p:nvPr/>
        </p:nvSpPr>
        <p:spPr bwMode="auto">
          <a:xfrm>
            <a:off x="7239000" y="3657600"/>
            <a:ext cx="228600" cy="228600"/>
          </a:xfrm>
          <a:prstGeom prst="rect">
            <a:avLst/>
          </a:prstGeom>
          <a:solidFill>
            <a:schemeClr val="bg1"/>
          </a:solidFill>
          <a:ln w="9525">
            <a:noFill/>
            <a:round/>
            <a:headEnd/>
            <a:tailEnd/>
          </a:ln>
        </p:spPr>
        <p:txBody>
          <a:bodyPr>
            <a:prstTxWarp prst="textNoShape">
              <a:avLst/>
            </a:prstTxWarp>
          </a:bodyPr>
          <a:lstStyle/>
          <a:p>
            <a:endParaRPr lang="en-US"/>
          </a:p>
        </p:txBody>
      </p:sp>
      <p:sp>
        <p:nvSpPr>
          <p:cNvPr id="31755" name="Rectangle 25"/>
          <p:cNvSpPr>
            <a:spLocks noChangeArrowheads="1"/>
          </p:cNvSpPr>
          <p:nvPr/>
        </p:nvSpPr>
        <p:spPr bwMode="auto">
          <a:xfrm>
            <a:off x="7315200" y="3276600"/>
            <a:ext cx="1447800" cy="533400"/>
          </a:xfrm>
          <a:prstGeom prst="rect">
            <a:avLst/>
          </a:prstGeom>
          <a:solidFill>
            <a:schemeClr val="bg1"/>
          </a:solidFill>
          <a:ln w="9525">
            <a:noFill/>
            <a:round/>
            <a:headEnd/>
            <a:tailEnd/>
          </a:ln>
        </p:spPr>
        <p:txBody>
          <a:bodyPr>
            <a:prstTxWarp prst="textNoShape">
              <a:avLst/>
            </a:prstTxWarp>
          </a:bodyPr>
          <a:lstStyle/>
          <a:p>
            <a:endParaRPr lang="en-US"/>
          </a:p>
        </p:txBody>
      </p:sp>
      <p:cxnSp>
        <p:nvCxnSpPr>
          <p:cNvPr id="27" name="Straight Arrow Connector 26"/>
          <p:cNvCxnSpPr>
            <a:cxnSpLocks noChangeShapeType="1"/>
          </p:cNvCxnSpPr>
          <p:nvPr/>
        </p:nvCxnSpPr>
        <p:spPr bwMode="auto">
          <a:xfrm rot="10800000">
            <a:off x="6019800" y="2819400"/>
            <a:ext cx="1828800" cy="533400"/>
          </a:xfrm>
          <a:prstGeom prst="straightConnector1">
            <a:avLst/>
          </a:prstGeom>
          <a:noFill/>
          <a:ln w="28575">
            <a:solidFill>
              <a:srgbClr val="FF0000"/>
            </a:solidFill>
            <a:round/>
            <a:headEnd/>
            <a:tailEnd type="arrow" w="med" len="med"/>
          </a:ln>
        </p:spPr>
      </p:cxnSp>
      <p:cxnSp>
        <p:nvCxnSpPr>
          <p:cNvPr id="28" name="Straight Arrow Connector 27"/>
          <p:cNvCxnSpPr>
            <a:cxnSpLocks noChangeShapeType="1"/>
          </p:cNvCxnSpPr>
          <p:nvPr/>
        </p:nvCxnSpPr>
        <p:spPr bwMode="auto">
          <a:xfrm rot="16200000" flipV="1">
            <a:off x="6972300" y="2476500"/>
            <a:ext cx="914400" cy="838200"/>
          </a:xfrm>
          <a:prstGeom prst="straightConnector1">
            <a:avLst/>
          </a:prstGeom>
          <a:noFill/>
          <a:ln w="28575">
            <a:solidFill>
              <a:srgbClr val="FF0000"/>
            </a:solidFill>
            <a:round/>
            <a:headEnd/>
            <a:tailEnd type="arrow" w="med" len="med"/>
          </a:ln>
        </p:spPr>
      </p:cxnSp>
      <p:cxnSp>
        <p:nvCxnSpPr>
          <p:cNvPr id="29" name="Straight Arrow Connector 28"/>
          <p:cNvCxnSpPr>
            <a:cxnSpLocks noChangeShapeType="1"/>
          </p:cNvCxnSpPr>
          <p:nvPr/>
        </p:nvCxnSpPr>
        <p:spPr bwMode="auto">
          <a:xfrm rot="5400000" flipH="1" flipV="1">
            <a:off x="7581901" y="3086100"/>
            <a:ext cx="533400" cy="3175"/>
          </a:xfrm>
          <a:prstGeom prst="straightConnector1">
            <a:avLst/>
          </a:prstGeom>
          <a:noFill/>
          <a:ln w="28575">
            <a:solidFill>
              <a:srgbClr val="FF0000"/>
            </a:solidFill>
            <a:round/>
            <a:headEnd/>
            <a:tailEnd type="arrow" w="med" len="med"/>
          </a:ln>
        </p:spPr>
      </p:cxnSp>
      <p:sp>
        <p:nvSpPr>
          <p:cNvPr id="30" name="Rectangle 13"/>
          <p:cNvSpPr>
            <a:spLocks noChangeArrowheads="1"/>
          </p:cNvSpPr>
          <p:nvPr/>
        </p:nvSpPr>
        <p:spPr bwMode="auto">
          <a:xfrm>
            <a:off x="7162800" y="3429000"/>
            <a:ext cx="1295400" cy="609600"/>
          </a:xfrm>
          <a:prstGeom prst="rect">
            <a:avLst/>
          </a:prstGeom>
          <a:solidFill>
            <a:schemeClr val="bg1"/>
          </a:solidFill>
          <a:ln w="9525">
            <a:noFill/>
            <a:round/>
            <a:headEnd/>
            <a:tailEnd/>
          </a:ln>
        </p:spPr>
        <p:txBody>
          <a:bodyPr>
            <a:prstTxWarp prst="textNoShape">
              <a:avLst/>
            </a:prstTxWarp>
          </a:bodyPr>
          <a:lstStyle/>
          <a:p>
            <a:r>
              <a:rPr lang="en-US">
                <a:latin typeface="Calibri" pitchFamily="-106" charset="0"/>
              </a:rPr>
              <a:t>stamens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0" grpId="0" animBg="1"/>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533400" y="228600"/>
            <a:ext cx="4648200" cy="5522913"/>
          </a:xfrm>
          <a:prstGeom prst="rect">
            <a:avLst/>
          </a:prstGeom>
          <a:noFill/>
          <a:ln w="9525">
            <a:noFill/>
            <a:miter lim="800000"/>
            <a:headEnd/>
            <a:tailEnd/>
          </a:ln>
        </p:spPr>
        <p:txBody>
          <a:bodyPr>
            <a:prstTxWarp prst="textNoShape">
              <a:avLst/>
            </a:prstTxWarp>
            <a:spAutoFit/>
          </a:bodyPr>
          <a:lstStyle/>
          <a:p>
            <a:pPr algn="l"/>
            <a:r>
              <a:rPr lang="en-US" sz="3200" b="1">
                <a:solidFill>
                  <a:srgbClr val="FFFFFF"/>
                </a:solidFill>
                <a:latin typeface="Calibri" pitchFamily="-106" charset="0"/>
              </a:rPr>
              <a:t>Reproductive features:</a:t>
            </a:r>
          </a:p>
          <a:p>
            <a:pPr algn="l"/>
            <a:endParaRPr lang="en-US" sz="3600" b="1">
              <a:solidFill>
                <a:srgbClr val="FFFFFF"/>
              </a:solidFill>
              <a:latin typeface="Calibri" pitchFamily="-106" charset="0"/>
            </a:endParaRPr>
          </a:p>
          <a:p>
            <a:pPr algn="l">
              <a:buFontTx/>
              <a:buChar char="•"/>
            </a:pPr>
            <a:r>
              <a:rPr lang="en-US" sz="3600" b="1">
                <a:solidFill>
                  <a:srgbClr val="FFFFFF"/>
                </a:solidFill>
                <a:latin typeface="Calibri" pitchFamily="-106" charset="0"/>
              </a:rPr>
              <a:t> Perianth, if present, of  </a:t>
            </a:r>
            <a:r>
              <a:rPr lang="en-US" sz="3600" b="1" i="1">
                <a:solidFill>
                  <a:srgbClr val="FFFFFF"/>
                </a:solidFill>
                <a:latin typeface="Calibri" pitchFamily="-106" charset="0"/>
              </a:rPr>
              <a:t>lodicules</a:t>
            </a:r>
            <a:endParaRPr lang="en-US" sz="3600" b="1">
              <a:solidFill>
                <a:srgbClr val="FFFFFF"/>
              </a:solidFill>
              <a:latin typeface="Calibri" pitchFamily="-106" charset="0"/>
            </a:endParaRPr>
          </a:p>
          <a:p>
            <a:pPr algn="l">
              <a:buFontTx/>
              <a:buChar char="•"/>
            </a:pPr>
            <a:r>
              <a:rPr lang="en-US" sz="3600" b="1">
                <a:solidFill>
                  <a:srgbClr val="FFFFFF"/>
                </a:solidFill>
                <a:latin typeface="Calibri" pitchFamily="-106" charset="0"/>
              </a:rPr>
              <a:t> Androecium of usually 3 stamens</a:t>
            </a:r>
          </a:p>
          <a:p>
            <a:pPr algn="l">
              <a:buFontTx/>
              <a:buChar char="•"/>
            </a:pPr>
            <a:r>
              <a:rPr lang="en-US" sz="3600" b="1">
                <a:solidFill>
                  <a:srgbClr val="FFFFFF"/>
                </a:solidFill>
                <a:latin typeface="Calibri" pitchFamily="-106" charset="0"/>
              </a:rPr>
              <a:t> Ovary superior, of  3  fused carpels</a:t>
            </a:r>
          </a:p>
          <a:p>
            <a:pPr algn="l">
              <a:buFontTx/>
              <a:buChar char="•"/>
            </a:pPr>
            <a:r>
              <a:rPr lang="en-US" sz="3600" b="1">
                <a:solidFill>
                  <a:srgbClr val="FFFFFF"/>
                </a:solidFill>
                <a:latin typeface="Calibri" pitchFamily="-106" charset="0"/>
              </a:rPr>
              <a:t> Fruit a </a:t>
            </a:r>
            <a:r>
              <a:rPr lang="en-US" sz="3600" b="1" i="1">
                <a:solidFill>
                  <a:srgbClr val="FFFFFF"/>
                </a:solidFill>
                <a:latin typeface="Calibri" pitchFamily="-106" charset="0"/>
              </a:rPr>
              <a:t>caryopsis</a:t>
            </a:r>
            <a:endParaRPr lang="en-US" sz="3600" b="1">
              <a:solidFill>
                <a:srgbClr val="FFFFFF"/>
              </a:solidFill>
              <a:latin typeface="Calibri" pitchFamily="-106" charset="0"/>
            </a:endParaRPr>
          </a:p>
          <a:p>
            <a:pPr algn="l"/>
            <a:endParaRPr lang="en-US" sz="3600" b="1">
              <a:solidFill>
                <a:srgbClr val="FFFFFF"/>
              </a:solidFill>
              <a:latin typeface="Calibri" pitchFamily="-106" charset="0"/>
            </a:endParaRPr>
          </a:p>
        </p:txBody>
      </p:sp>
      <p:sp>
        <p:nvSpPr>
          <p:cNvPr id="33795" name="Rectangle 5"/>
          <p:cNvSpPr>
            <a:spLocks noChangeArrowheads="1"/>
          </p:cNvSpPr>
          <p:nvPr/>
        </p:nvSpPr>
        <p:spPr bwMode="auto">
          <a:xfrm>
            <a:off x="0" y="1524000"/>
            <a:ext cx="6096000" cy="6019800"/>
          </a:xfrm>
          <a:prstGeom prst="rect">
            <a:avLst/>
          </a:prstGeom>
          <a:solidFill>
            <a:schemeClr val="bg1"/>
          </a:solidFill>
          <a:ln w="9525">
            <a:noFill/>
            <a:miter lim="800000"/>
            <a:headEnd/>
            <a:tailEnd/>
          </a:ln>
        </p:spPr>
        <p:txBody>
          <a:bodyPr wrap="none" anchor="ctr">
            <a:prstTxWarp prst="textNoShape">
              <a:avLst/>
            </a:prstTxWarp>
          </a:bodyPr>
          <a:lstStyle/>
          <a:p>
            <a:pPr algn="l"/>
            <a:endParaRPr lang="en-US">
              <a:latin typeface="Calibri" pitchFamily="-106" charset="0"/>
            </a:endParaRPr>
          </a:p>
        </p:txBody>
      </p:sp>
      <p:sp>
        <p:nvSpPr>
          <p:cNvPr id="33796" name="Text Box 7"/>
          <p:cNvSpPr txBox="1">
            <a:spLocks noChangeArrowheads="1"/>
          </p:cNvSpPr>
          <p:nvPr/>
        </p:nvSpPr>
        <p:spPr bwMode="auto">
          <a:xfrm>
            <a:off x="609600" y="1219200"/>
            <a:ext cx="3352800" cy="2062163"/>
          </a:xfrm>
          <a:prstGeom prst="rect">
            <a:avLst/>
          </a:prstGeom>
          <a:solidFill>
            <a:schemeClr val="bg1"/>
          </a:solidFill>
          <a:ln w="9525">
            <a:noFill/>
            <a:miter lim="800000"/>
            <a:headEnd/>
            <a:tailEnd/>
          </a:ln>
        </p:spPr>
        <p:txBody>
          <a:bodyPr>
            <a:prstTxWarp prst="textNoShape">
              <a:avLst/>
            </a:prstTxWarp>
            <a:spAutoFit/>
          </a:bodyPr>
          <a:lstStyle/>
          <a:p>
            <a:r>
              <a:rPr lang="en-US" sz="3200">
                <a:solidFill>
                  <a:srgbClr val="000000"/>
                </a:solidFill>
                <a:latin typeface="Calibri" pitchFamily="-106" charset="0"/>
              </a:rPr>
              <a:t>Florets are enclosed by two  </a:t>
            </a:r>
            <a:r>
              <a:rPr lang="en-US" sz="3200" b="1">
                <a:solidFill>
                  <a:srgbClr val="000000"/>
                </a:solidFill>
                <a:latin typeface="Calibri" pitchFamily="-106" charset="0"/>
              </a:rPr>
              <a:t>bracts</a:t>
            </a:r>
            <a:r>
              <a:rPr lang="en-US" sz="3200">
                <a:solidFill>
                  <a:srgbClr val="000000"/>
                </a:solidFill>
                <a:latin typeface="Calibri" pitchFamily="-106" charset="0"/>
              </a:rPr>
              <a:t>, the </a:t>
            </a:r>
            <a:r>
              <a:rPr lang="en-US" sz="3200" b="1">
                <a:solidFill>
                  <a:srgbClr val="000000"/>
                </a:solidFill>
                <a:latin typeface="Calibri" pitchFamily="-106" charset="0"/>
              </a:rPr>
              <a:t>lemma</a:t>
            </a:r>
            <a:r>
              <a:rPr lang="en-US" sz="3200">
                <a:solidFill>
                  <a:srgbClr val="000000"/>
                </a:solidFill>
                <a:latin typeface="Calibri" pitchFamily="-106" charset="0"/>
              </a:rPr>
              <a:t> and the </a:t>
            </a:r>
            <a:r>
              <a:rPr lang="en-US" sz="3200" b="1">
                <a:solidFill>
                  <a:srgbClr val="000000"/>
                </a:solidFill>
                <a:latin typeface="Calibri" pitchFamily="-106" charset="0"/>
              </a:rPr>
              <a:t>palea</a:t>
            </a:r>
            <a:endParaRPr lang="en-US" b="1">
              <a:solidFill>
                <a:srgbClr val="000000"/>
              </a:solidFill>
              <a:latin typeface="Calibri" pitchFamily="-106" charset="0"/>
            </a:endParaRPr>
          </a:p>
        </p:txBody>
      </p:sp>
      <p:sp>
        <p:nvSpPr>
          <p:cNvPr id="33797" name="Rectangle 8"/>
          <p:cNvSpPr>
            <a:spLocks noChangeArrowheads="1"/>
          </p:cNvSpPr>
          <p:nvPr/>
        </p:nvSpPr>
        <p:spPr bwMode="auto">
          <a:xfrm>
            <a:off x="6096000" y="4953000"/>
            <a:ext cx="3048000" cy="2590800"/>
          </a:xfrm>
          <a:prstGeom prst="rect">
            <a:avLst/>
          </a:prstGeom>
          <a:solidFill>
            <a:schemeClr val="bg1"/>
          </a:solidFill>
          <a:ln w="9525">
            <a:noFill/>
            <a:miter lim="800000"/>
            <a:headEnd/>
            <a:tailEnd/>
          </a:ln>
        </p:spPr>
        <p:txBody>
          <a:bodyPr wrap="none" anchor="ctr">
            <a:prstTxWarp prst="textNoShape">
              <a:avLst/>
            </a:prstTxWarp>
          </a:bodyPr>
          <a:lstStyle/>
          <a:p>
            <a:endParaRPr lang="en-US">
              <a:latin typeface="Calibri" pitchFamily="-106" charset="0"/>
            </a:endParaRPr>
          </a:p>
        </p:txBody>
      </p:sp>
      <p:sp>
        <p:nvSpPr>
          <p:cNvPr id="21517" name="Text Box 13"/>
          <p:cNvSpPr txBox="1">
            <a:spLocks noChangeArrowheads="1"/>
          </p:cNvSpPr>
          <p:nvPr/>
        </p:nvSpPr>
        <p:spPr bwMode="auto">
          <a:xfrm>
            <a:off x="685800" y="4724400"/>
            <a:ext cx="3124200" cy="1384300"/>
          </a:xfrm>
          <a:prstGeom prst="rect">
            <a:avLst/>
          </a:prstGeom>
          <a:noFill/>
          <a:ln w="9525">
            <a:noFill/>
            <a:miter lim="800000"/>
            <a:headEnd/>
            <a:tailEnd/>
          </a:ln>
        </p:spPr>
        <p:txBody>
          <a:bodyPr>
            <a:prstTxWarp prst="textNoShape">
              <a:avLst/>
            </a:prstTxWarp>
            <a:spAutoFit/>
          </a:bodyPr>
          <a:lstStyle/>
          <a:p>
            <a:r>
              <a:rPr lang="en-US" sz="2800" b="1">
                <a:solidFill>
                  <a:srgbClr val="000000"/>
                </a:solidFill>
                <a:latin typeface="Calibri" pitchFamily="-106" charset="0"/>
              </a:rPr>
              <a:t>Bract</a:t>
            </a:r>
            <a:r>
              <a:rPr lang="en-US" sz="2800">
                <a:solidFill>
                  <a:srgbClr val="000000"/>
                </a:solidFill>
                <a:latin typeface="Calibri" pitchFamily="-106" charset="0"/>
              </a:rPr>
              <a:t>: a modified leaf associated</a:t>
            </a:r>
          </a:p>
          <a:p>
            <a:r>
              <a:rPr lang="en-US" sz="2800">
                <a:solidFill>
                  <a:srgbClr val="000000"/>
                </a:solidFill>
                <a:latin typeface="Calibri" pitchFamily="-106" charset="0"/>
              </a:rPr>
              <a:t>with a flower</a:t>
            </a:r>
          </a:p>
        </p:txBody>
      </p:sp>
      <p:pic>
        <p:nvPicPr>
          <p:cNvPr id="33799" name="Picture 16"/>
          <p:cNvPicPr>
            <a:picLocks noChangeAspect="1"/>
          </p:cNvPicPr>
          <p:nvPr/>
        </p:nvPicPr>
        <p:blipFill>
          <a:blip r:embed="rId3"/>
          <a:srcRect/>
          <a:stretch>
            <a:fillRect/>
          </a:stretch>
        </p:blipFill>
        <p:spPr bwMode="auto">
          <a:xfrm>
            <a:off x="-22326600" y="-20497800"/>
            <a:ext cx="3657600" cy="3657600"/>
          </a:xfrm>
          <a:prstGeom prst="rect">
            <a:avLst/>
          </a:prstGeom>
          <a:noFill/>
          <a:ln w="9525">
            <a:noFill/>
            <a:miter lim="800000"/>
            <a:headEnd/>
            <a:tailEnd/>
          </a:ln>
        </p:spPr>
      </p:pic>
      <p:sp>
        <p:nvSpPr>
          <p:cNvPr id="19" name="TextBox 18"/>
          <p:cNvSpPr txBox="1">
            <a:spLocks noChangeArrowheads="1"/>
          </p:cNvSpPr>
          <p:nvPr/>
        </p:nvSpPr>
        <p:spPr bwMode="auto">
          <a:xfrm>
            <a:off x="3352800" y="6396038"/>
            <a:ext cx="828675" cy="461962"/>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Calibri" pitchFamily="-106" charset="0"/>
              </a:rPr>
              <a:t>bract</a:t>
            </a:r>
          </a:p>
        </p:txBody>
      </p:sp>
      <p:pic>
        <p:nvPicPr>
          <p:cNvPr id="33801" name="Picture 11"/>
          <p:cNvPicPr>
            <a:picLocks noChangeAspect="1"/>
          </p:cNvPicPr>
          <p:nvPr/>
        </p:nvPicPr>
        <p:blipFill>
          <a:blip r:embed="rId4"/>
          <a:srcRect/>
          <a:stretch>
            <a:fillRect/>
          </a:stretch>
        </p:blipFill>
        <p:spPr bwMode="auto">
          <a:xfrm>
            <a:off x="4191000" y="838200"/>
            <a:ext cx="4395788" cy="2886075"/>
          </a:xfrm>
          <a:prstGeom prst="rect">
            <a:avLst/>
          </a:prstGeom>
          <a:noFill/>
          <a:ln w="9525">
            <a:noFill/>
            <a:miter lim="800000"/>
            <a:headEnd/>
            <a:tailEnd/>
          </a:ln>
        </p:spPr>
      </p:pic>
      <p:pic>
        <p:nvPicPr>
          <p:cNvPr id="13" name="Picture 12"/>
          <p:cNvPicPr>
            <a:picLocks noChangeAspect="1"/>
          </p:cNvPicPr>
          <p:nvPr/>
        </p:nvPicPr>
        <p:blipFill>
          <a:blip r:embed="rId5"/>
          <a:srcRect/>
          <a:stretch>
            <a:fillRect/>
          </a:stretch>
        </p:blipFill>
        <p:spPr bwMode="auto">
          <a:xfrm>
            <a:off x="4295775" y="4114800"/>
            <a:ext cx="4238625" cy="2781300"/>
          </a:xfrm>
          <a:prstGeom prst="rect">
            <a:avLst/>
          </a:prstGeom>
          <a:noFill/>
          <a:ln w="9525">
            <a:noFill/>
            <a:miter lim="800000"/>
            <a:headEnd/>
            <a:tailEnd/>
          </a:ln>
        </p:spPr>
      </p:pic>
      <p:cxnSp>
        <p:nvCxnSpPr>
          <p:cNvPr id="15" name="Straight Arrow Connector 14"/>
          <p:cNvCxnSpPr>
            <a:cxnSpLocks noChangeShapeType="1"/>
            <a:stCxn id="19" idx="3"/>
          </p:cNvCxnSpPr>
          <p:nvPr/>
        </p:nvCxnSpPr>
        <p:spPr bwMode="auto">
          <a:xfrm flipV="1">
            <a:off x="4181475" y="5791200"/>
            <a:ext cx="1917700" cy="836613"/>
          </a:xfrm>
          <a:prstGeom prst="straightConnector1">
            <a:avLst/>
          </a:prstGeom>
          <a:noFill/>
          <a:ln w="34925">
            <a:solidFill>
              <a:schemeClr val="bg1"/>
            </a:solidFill>
            <a:round/>
            <a:headEnd/>
            <a:tailEnd type="arrow"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7" grpId="0"/>
      <p:bldP spid="19" grpId="0"/>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1027"/>
          <p:cNvSpPr>
            <a:spLocks noChangeArrowheads="1"/>
          </p:cNvSpPr>
          <p:nvPr/>
        </p:nvSpPr>
        <p:spPr bwMode="auto">
          <a:xfrm>
            <a:off x="0" y="304800"/>
            <a:ext cx="9144000" cy="1077913"/>
          </a:xfrm>
          <a:prstGeom prst="rect">
            <a:avLst/>
          </a:prstGeom>
          <a:noFill/>
          <a:ln w="9525">
            <a:noFill/>
            <a:miter lim="800000"/>
            <a:headEnd/>
            <a:tailEnd/>
          </a:ln>
        </p:spPr>
        <p:txBody>
          <a:bodyPr>
            <a:prstTxWarp prst="textNoShape">
              <a:avLst/>
            </a:prstTxWarp>
            <a:spAutoFit/>
          </a:bodyPr>
          <a:lstStyle/>
          <a:p>
            <a:pPr marL="228600" lvl="2"/>
            <a:r>
              <a:rPr lang="en-US" sz="3200">
                <a:solidFill>
                  <a:srgbClr val="000000"/>
                </a:solidFill>
                <a:latin typeface="Calibri" pitchFamily="-106" charset="0"/>
              </a:rPr>
              <a:t>Florets are grouped in </a:t>
            </a:r>
            <a:r>
              <a:rPr lang="en-US" sz="3200" b="1">
                <a:solidFill>
                  <a:srgbClr val="000000"/>
                </a:solidFill>
                <a:latin typeface="Calibri" pitchFamily="-106" charset="0"/>
              </a:rPr>
              <a:t>spikelets</a:t>
            </a:r>
            <a:r>
              <a:rPr lang="en-US" sz="3200">
                <a:solidFill>
                  <a:srgbClr val="000000"/>
                </a:solidFill>
                <a:latin typeface="Calibri" pitchFamily="-106" charset="0"/>
              </a:rPr>
              <a:t>.  These are sub-tended by a pair of </a:t>
            </a:r>
            <a:r>
              <a:rPr lang="en-US" sz="3200" i="1">
                <a:solidFill>
                  <a:srgbClr val="000000"/>
                </a:solidFill>
                <a:latin typeface="Calibri" pitchFamily="-106" charset="0"/>
              </a:rPr>
              <a:t>glumes.  </a:t>
            </a:r>
            <a:r>
              <a:rPr lang="en-US" sz="3200">
                <a:solidFill>
                  <a:srgbClr val="000000"/>
                </a:solidFill>
                <a:latin typeface="Calibri" pitchFamily="-106" charset="0"/>
              </a:rPr>
              <a:t>Glumes are bracts, too</a:t>
            </a:r>
            <a:r>
              <a:rPr lang="en-US" sz="3200" i="1">
                <a:solidFill>
                  <a:srgbClr val="000000"/>
                </a:solidFill>
                <a:latin typeface="Calibri" pitchFamily="-106" charset="0"/>
              </a:rPr>
              <a:t>.</a:t>
            </a:r>
          </a:p>
        </p:txBody>
      </p:sp>
      <p:pic>
        <p:nvPicPr>
          <p:cNvPr id="35843" name="Picture 6"/>
          <p:cNvPicPr>
            <a:picLocks noChangeAspect="1"/>
          </p:cNvPicPr>
          <p:nvPr/>
        </p:nvPicPr>
        <p:blipFill>
          <a:blip r:embed="rId3"/>
          <a:srcRect/>
          <a:stretch>
            <a:fillRect/>
          </a:stretch>
        </p:blipFill>
        <p:spPr bwMode="auto">
          <a:xfrm>
            <a:off x="914400" y="2057400"/>
            <a:ext cx="3251200" cy="3810000"/>
          </a:xfrm>
          <a:prstGeom prst="rect">
            <a:avLst/>
          </a:prstGeom>
          <a:noFill/>
          <a:ln w="9525">
            <a:noFill/>
            <a:miter lim="800000"/>
            <a:headEnd/>
            <a:tailEnd/>
          </a:ln>
        </p:spPr>
      </p:pic>
      <p:sp>
        <p:nvSpPr>
          <p:cNvPr id="35844" name="Text Box 1030"/>
          <p:cNvSpPr txBox="1">
            <a:spLocks noChangeArrowheads="1"/>
          </p:cNvSpPr>
          <p:nvPr/>
        </p:nvSpPr>
        <p:spPr bwMode="auto">
          <a:xfrm>
            <a:off x="3124200" y="4267200"/>
            <a:ext cx="990600" cy="338138"/>
          </a:xfrm>
          <a:prstGeom prst="rect">
            <a:avLst/>
          </a:prstGeom>
          <a:solidFill>
            <a:schemeClr val="bg1"/>
          </a:solidFill>
          <a:ln w="9525">
            <a:noFill/>
            <a:miter lim="800000"/>
            <a:headEnd/>
            <a:tailEnd/>
          </a:ln>
        </p:spPr>
        <p:txBody>
          <a:bodyPr>
            <a:prstTxWarp prst="textNoShape">
              <a:avLst/>
            </a:prstTxWarp>
            <a:spAutoFit/>
          </a:bodyPr>
          <a:lstStyle/>
          <a:p>
            <a:pPr algn="l"/>
            <a:r>
              <a:rPr lang="en-US" sz="1600">
                <a:solidFill>
                  <a:srgbClr val="000000"/>
                </a:solidFill>
                <a:latin typeface="Calibri" pitchFamily="-106" charset="0"/>
              </a:rPr>
              <a:t>Glumes        </a:t>
            </a:r>
          </a:p>
        </p:txBody>
      </p:sp>
      <p:cxnSp>
        <p:nvCxnSpPr>
          <p:cNvPr id="35845" name="Straight Arrow Connector 9"/>
          <p:cNvCxnSpPr>
            <a:cxnSpLocks noChangeShapeType="1"/>
          </p:cNvCxnSpPr>
          <p:nvPr/>
        </p:nvCxnSpPr>
        <p:spPr bwMode="auto">
          <a:xfrm rot="10800000" flipV="1">
            <a:off x="2286000" y="4419600"/>
            <a:ext cx="762000" cy="152400"/>
          </a:xfrm>
          <a:prstGeom prst="straightConnector1">
            <a:avLst/>
          </a:prstGeom>
          <a:noFill/>
          <a:ln w="9525">
            <a:solidFill>
              <a:schemeClr val="tx1"/>
            </a:solidFill>
            <a:round/>
            <a:headEnd/>
            <a:tailEnd type="arrow" w="med" len="med"/>
          </a:ln>
        </p:spPr>
      </p:cxnSp>
      <p:pic>
        <p:nvPicPr>
          <p:cNvPr id="12" name="Picture 11"/>
          <p:cNvPicPr>
            <a:picLocks noChangeAspect="1"/>
          </p:cNvPicPr>
          <p:nvPr/>
        </p:nvPicPr>
        <p:blipFill>
          <a:blip r:embed="rId4"/>
          <a:srcRect/>
          <a:stretch>
            <a:fillRect/>
          </a:stretch>
        </p:blipFill>
        <p:spPr bwMode="auto">
          <a:xfrm rot="-5400000">
            <a:off x="4353719" y="2275681"/>
            <a:ext cx="3965575" cy="3376613"/>
          </a:xfrm>
          <a:prstGeom prst="rect">
            <a:avLst/>
          </a:prstGeom>
          <a:noFill/>
          <a:ln w="9525">
            <a:noFill/>
            <a:miter lim="800000"/>
            <a:headEnd/>
            <a:tailEnd/>
          </a:ln>
        </p:spPr>
      </p:pic>
      <p:sp>
        <p:nvSpPr>
          <p:cNvPr id="35847" name="Rectangle 16"/>
          <p:cNvSpPr>
            <a:spLocks noChangeArrowheads="1"/>
          </p:cNvSpPr>
          <p:nvPr/>
        </p:nvSpPr>
        <p:spPr bwMode="auto">
          <a:xfrm>
            <a:off x="4419600" y="1905000"/>
            <a:ext cx="914400" cy="4191000"/>
          </a:xfrm>
          <a:prstGeom prst="rect">
            <a:avLst/>
          </a:prstGeom>
          <a:solidFill>
            <a:schemeClr val="bg1"/>
          </a:solidFill>
          <a:ln w="9525">
            <a:noFill/>
            <a:round/>
            <a:headEnd/>
            <a:tailEnd/>
          </a:ln>
        </p:spPr>
        <p:txBody>
          <a:bodyPr>
            <a:prstTxWarp prst="textNoShape">
              <a:avLst/>
            </a:prstTxWarp>
          </a:bodyPr>
          <a:lstStyle/>
          <a:p>
            <a:endParaRPr lang="en-US"/>
          </a:p>
        </p:txBody>
      </p:sp>
      <p:sp>
        <p:nvSpPr>
          <p:cNvPr id="8" name="TextBox 7"/>
          <p:cNvSpPr txBox="1"/>
          <p:nvPr/>
        </p:nvSpPr>
        <p:spPr>
          <a:xfrm>
            <a:off x="5410200" y="6248400"/>
            <a:ext cx="2714155" cy="400110"/>
          </a:xfrm>
          <a:prstGeom prst="rect">
            <a:avLst/>
          </a:prstGeom>
          <a:noFill/>
        </p:spPr>
        <p:txBody>
          <a:bodyPr wrap="none" rtlCol="0">
            <a:spAutoFit/>
          </a:bodyPr>
          <a:lstStyle/>
          <a:p>
            <a:r>
              <a:rPr lang="en-US" sz="2000" dirty="0" smtClean="0">
                <a:latin typeface="Calibri"/>
                <a:cs typeface="Calibri"/>
              </a:rPr>
              <a:t>o</a:t>
            </a:r>
            <a:r>
              <a:rPr lang="en-US" sz="2000" dirty="0" smtClean="0">
                <a:latin typeface="Calibri"/>
                <a:cs typeface="Calibri"/>
              </a:rPr>
              <a:t>ne spikelet; two florets</a:t>
            </a:r>
            <a:endParaRPr lang="en-US" sz="2000" dirty="0">
              <a:latin typeface="Calibri"/>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381000" y="1447800"/>
            <a:ext cx="8534400" cy="6002338"/>
          </a:xfrm>
          <a:prstGeom prst="rect">
            <a:avLst/>
          </a:prstGeom>
          <a:noFill/>
        </p:spPr>
        <p:txBody>
          <a:bodyPr>
            <a:spAutoFit/>
          </a:bodyPr>
          <a:lstStyle/>
          <a:p>
            <a:pPr algn="l">
              <a:defRPr/>
            </a:pPr>
            <a:r>
              <a:rPr lang="en-US" dirty="0">
                <a:latin typeface="Calibri"/>
                <a:cs typeface="Calibri"/>
              </a:rPr>
              <a:t>Given what you learned about the structure of flowers and how they are pollinated, how do you think the small, non-showy flowers of the grass family get pollinated?  Grass flowers are pollinated by:</a:t>
            </a:r>
          </a:p>
          <a:p>
            <a:pPr algn="l">
              <a:defRPr/>
            </a:pPr>
            <a:endParaRPr lang="en-US" dirty="0">
              <a:latin typeface="Calibri"/>
              <a:cs typeface="Calibri"/>
            </a:endParaRPr>
          </a:p>
          <a:p>
            <a:pPr marL="457200" indent="-457200" algn="l">
              <a:defRPr/>
            </a:pPr>
            <a:r>
              <a:rPr lang="en-US" dirty="0">
                <a:latin typeface="Calibri"/>
                <a:cs typeface="Calibri"/>
              </a:rPr>
              <a:t>A.  Bats</a:t>
            </a:r>
          </a:p>
          <a:p>
            <a:pPr marL="457200" indent="-457200" algn="l">
              <a:defRPr/>
            </a:pPr>
            <a:endParaRPr lang="en-US" dirty="0">
              <a:latin typeface="Calibri"/>
              <a:cs typeface="Calibri"/>
            </a:endParaRPr>
          </a:p>
          <a:p>
            <a:pPr algn="l">
              <a:defRPr/>
            </a:pPr>
            <a:r>
              <a:rPr lang="en-US" dirty="0">
                <a:latin typeface="Calibri"/>
                <a:cs typeface="Calibri"/>
              </a:rPr>
              <a:t>B.  Hummingbirds</a:t>
            </a:r>
          </a:p>
          <a:p>
            <a:pPr algn="l">
              <a:defRPr/>
            </a:pPr>
            <a:endParaRPr lang="en-US" dirty="0">
              <a:latin typeface="Calibri"/>
              <a:cs typeface="Calibri"/>
            </a:endParaRPr>
          </a:p>
          <a:p>
            <a:pPr algn="l">
              <a:defRPr/>
            </a:pPr>
            <a:r>
              <a:rPr lang="en-US" dirty="0">
                <a:latin typeface="Calibri"/>
                <a:cs typeface="Calibri"/>
              </a:rPr>
              <a:t>C.  Wind</a:t>
            </a:r>
          </a:p>
          <a:p>
            <a:pPr algn="l">
              <a:defRPr/>
            </a:pPr>
            <a:endParaRPr lang="en-US" dirty="0">
              <a:latin typeface="Calibri"/>
              <a:cs typeface="Calibri"/>
            </a:endParaRPr>
          </a:p>
          <a:p>
            <a:pPr marL="457200" indent="-457200" algn="l">
              <a:buFontTx/>
              <a:buAutoNum type="alphaUcPeriod" startAt="4"/>
              <a:defRPr/>
            </a:pPr>
            <a:r>
              <a:rPr lang="en-US" dirty="0">
                <a:latin typeface="Calibri"/>
                <a:cs typeface="Calibri"/>
              </a:rPr>
              <a:t>Sweat bees</a:t>
            </a:r>
          </a:p>
          <a:p>
            <a:pPr marL="457200" indent="-457200" algn="l">
              <a:buFontTx/>
              <a:buAutoNum type="alphaUcPeriod" startAt="4"/>
              <a:defRPr/>
            </a:pPr>
            <a:endParaRPr lang="en-US" dirty="0">
              <a:latin typeface="Calibri"/>
              <a:cs typeface="Calibri"/>
            </a:endParaRPr>
          </a:p>
          <a:p>
            <a:pPr marL="457200" indent="-457200" algn="l">
              <a:buFontTx/>
              <a:buAutoNum type="alphaUcPeriod" startAt="4"/>
              <a:defRPr/>
            </a:pPr>
            <a:r>
              <a:rPr lang="en-US" dirty="0">
                <a:latin typeface="Calibri"/>
                <a:cs typeface="Calibri"/>
              </a:rPr>
              <a:t>Butterflies</a:t>
            </a:r>
          </a:p>
          <a:p>
            <a:pPr marL="457200" indent="-457200" algn="l">
              <a:buFontTx/>
              <a:buAutoNum type="alphaUcPeriod" startAt="4"/>
              <a:defRPr/>
            </a:pPr>
            <a:endParaRPr lang="en-US" dirty="0">
              <a:latin typeface="Calibri"/>
              <a:cs typeface="Calibri"/>
            </a:endParaRPr>
          </a:p>
          <a:p>
            <a:pPr marL="457200" indent="-457200" algn="l">
              <a:buFontTx/>
              <a:buAutoNum type="alphaUcPeriod" startAt="4"/>
              <a:defRPr/>
            </a:pPr>
            <a:endParaRPr lang="en-US" dirty="0">
              <a:latin typeface="Calibri"/>
              <a:cs typeface="Calibri"/>
            </a:endParaRPr>
          </a:p>
          <a:p>
            <a:pPr>
              <a:defRPr/>
            </a:pPr>
            <a:endParaRPr lang="en-US" dirty="0">
              <a:latin typeface="Calibri"/>
              <a:cs typeface="Calibri"/>
            </a:endParaRPr>
          </a:p>
        </p:txBody>
      </p:sp>
      <p:sp>
        <p:nvSpPr>
          <p:cNvPr id="37891" name="TextBox 4"/>
          <p:cNvSpPr txBox="1">
            <a:spLocks noChangeArrowheads="1"/>
          </p:cNvSpPr>
          <p:nvPr/>
        </p:nvSpPr>
        <p:spPr bwMode="auto">
          <a:xfrm>
            <a:off x="3354388" y="457200"/>
            <a:ext cx="2620962" cy="646113"/>
          </a:xfrm>
          <a:prstGeom prst="rect">
            <a:avLst/>
          </a:prstGeom>
          <a:noFill/>
          <a:ln w="9525">
            <a:noFill/>
            <a:miter lim="800000"/>
            <a:headEnd/>
            <a:tailEnd/>
          </a:ln>
        </p:spPr>
        <p:txBody>
          <a:bodyPr wrap="none">
            <a:prstTxWarp prst="textNoShape">
              <a:avLst/>
            </a:prstTxWarp>
            <a:spAutoFit/>
          </a:bodyPr>
          <a:lstStyle/>
          <a:p>
            <a:r>
              <a:rPr lang="en-US" sz="3600" b="1">
                <a:latin typeface="Calibri" pitchFamily="-106" charset="0"/>
                <a:ea typeface="Calibri" pitchFamily="-106" charset="0"/>
                <a:cs typeface="Calibri" pitchFamily="-106" charset="0"/>
              </a:rPr>
              <a:t>Concept Test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381000" y="1447800"/>
            <a:ext cx="8534400" cy="6002338"/>
          </a:xfrm>
          <a:prstGeom prst="rect">
            <a:avLst/>
          </a:prstGeom>
          <a:noFill/>
        </p:spPr>
        <p:txBody>
          <a:bodyPr>
            <a:spAutoFit/>
          </a:bodyPr>
          <a:lstStyle/>
          <a:p>
            <a:pPr algn="l">
              <a:defRPr/>
            </a:pPr>
            <a:r>
              <a:rPr lang="en-US" dirty="0">
                <a:latin typeface="Calibri"/>
                <a:cs typeface="Calibri"/>
              </a:rPr>
              <a:t>Given what you learned about the structure of flowers and how they are pollinated, how do you think the small, non-showy flowers of the grass family get pollinated?  Grass flowers are pollinated by:</a:t>
            </a:r>
          </a:p>
          <a:p>
            <a:pPr algn="l">
              <a:defRPr/>
            </a:pPr>
            <a:endParaRPr lang="en-US" dirty="0">
              <a:latin typeface="Calibri"/>
              <a:cs typeface="Calibri"/>
            </a:endParaRPr>
          </a:p>
          <a:p>
            <a:pPr marL="457200" indent="-457200" algn="l">
              <a:defRPr/>
            </a:pPr>
            <a:r>
              <a:rPr lang="en-US" dirty="0">
                <a:latin typeface="Calibri"/>
                <a:cs typeface="Calibri"/>
              </a:rPr>
              <a:t>A.  Bats</a:t>
            </a:r>
          </a:p>
          <a:p>
            <a:pPr marL="457200" indent="-457200" algn="l">
              <a:defRPr/>
            </a:pPr>
            <a:endParaRPr lang="en-US" dirty="0">
              <a:latin typeface="Calibri"/>
              <a:cs typeface="Calibri"/>
            </a:endParaRPr>
          </a:p>
          <a:p>
            <a:pPr algn="l">
              <a:defRPr/>
            </a:pPr>
            <a:r>
              <a:rPr lang="en-US" dirty="0">
                <a:latin typeface="Calibri"/>
                <a:cs typeface="Calibri"/>
              </a:rPr>
              <a:t>B.  Hummingbirds</a:t>
            </a:r>
          </a:p>
          <a:p>
            <a:pPr algn="l">
              <a:defRPr/>
            </a:pPr>
            <a:endParaRPr lang="en-US" dirty="0">
              <a:latin typeface="Calibri"/>
              <a:cs typeface="Calibri"/>
            </a:endParaRPr>
          </a:p>
          <a:p>
            <a:pPr algn="l">
              <a:defRPr/>
            </a:pPr>
            <a:r>
              <a:rPr lang="en-US" b="1" dirty="0">
                <a:latin typeface="Calibri"/>
                <a:cs typeface="Calibri"/>
              </a:rPr>
              <a:t>C.  Wind</a:t>
            </a:r>
          </a:p>
          <a:p>
            <a:pPr algn="l">
              <a:defRPr/>
            </a:pPr>
            <a:endParaRPr lang="en-US" dirty="0">
              <a:latin typeface="Calibri"/>
              <a:cs typeface="Calibri"/>
            </a:endParaRPr>
          </a:p>
          <a:p>
            <a:pPr marL="457200" indent="-457200" algn="l">
              <a:buFontTx/>
              <a:buAutoNum type="alphaUcPeriod" startAt="4"/>
              <a:defRPr/>
            </a:pPr>
            <a:r>
              <a:rPr lang="en-US" dirty="0">
                <a:latin typeface="Calibri"/>
                <a:cs typeface="Calibri"/>
              </a:rPr>
              <a:t>Sweat bees</a:t>
            </a:r>
          </a:p>
          <a:p>
            <a:pPr marL="457200" indent="-457200" algn="l">
              <a:buFontTx/>
              <a:buAutoNum type="alphaUcPeriod" startAt="4"/>
              <a:defRPr/>
            </a:pPr>
            <a:endParaRPr lang="en-US" dirty="0">
              <a:latin typeface="Calibri"/>
              <a:cs typeface="Calibri"/>
            </a:endParaRPr>
          </a:p>
          <a:p>
            <a:pPr marL="457200" indent="-457200" algn="l">
              <a:buFontTx/>
              <a:buAutoNum type="alphaUcPeriod" startAt="4"/>
              <a:defRPr/>
            </a:pPr>
            <a:r>
              <a:rPr lang="en-US" dirty="0">
                <a:latin typeface="Calibri"/>
                <a:cs typeface="Calibri"/>
              </a:rPr>
              <a:t>Butterflies</a:t>
            </a:r>
          </a:p>
          <a:p>
            <a:pPr marL="457200" indent="-457200" algn="l">
              <a:buFontTx/>
              <a:buAutoNum type="alphaUcPeriod" startAt="4"/>
              <a:defRPr/>
            </a:pPr>
            <a:endParaRPr lang="en-US" dirty="0">
              <a:latin typeface="Calibri"/>
              <a:cs typeface="Calibri"/>
            </a:endParaRPr>
          </a:p>
          <a:p>
            <a:pPr marL="457200" indent="-457200" algn="l">
              <a:buFontTx/>
              <a:buAutoNum type="alphaUcPeriod" startAt="4"/>
              <a:defRPr/>
            </a:pPr>
            <a:endParaRPr lang="en-US" dirty="0">
              <a:latin typeface="Calibri"/>
              <a:cs typeface="Calibri"/>
            </a:endParaRPr>
          </a:p>
          <a:p>
            <a:pPr>
              <a:defRPr/>
            </a:pPr>
            <a:endParaRPr lang="en-US" dirty="0">
              <a:latin typeface="Calibri"/>
              <a:cs typeface="Calibri"/>
            </a:endParaRPr>
          </a:p>
        </p:txBody>
      </p:sp>
      <p:sp>
        <p:nvSpPr>
          <p:cNvPr id="38915" name="TextBox 4"/>
          <p:cNvSpPr txBox="1">
            <a:spLocks noChangeArrowheads="1"/>
          </p:cNvSpPr>
          <p:nvPr/>
        </p:nvSpPr>
        <p:spPr bwMode="auto">
          <a:xfrm>
            <a:off x="3354388" y="457200"/>
            <a:ext cx="2620962" cy="646113"/>
          </a:xfrm>
          <a:prstGeom prst="rect">
            <a:avLst/>
          </a:prstGeom>
          <a:noFill/>
          <a:ln w="9525">
            <a:noFill/>
            <a:miter lim="800000"/>
            <a:headEnd/>
            <a:tailEnd/>
          </a:ln>
        </p:spPr>
        <p:txBody>
          <a:bodyPr wrap="none">
            <a:prstTxWarp prst="textNoShape">
              <a:avLst/>
            </a:prstTxWarp>
            <a:spAutoFit/>
          </a:bodyPr>
          <a:lstStyle/>
          <a:p>
            <a:r>
              <a:rPr lang="en-US" sz="3600" b="1">
                <a:latin typeface="Calibri" pitchFamily="-106" charset="0"/>
                <a:ea typeface="Calibri" pitchFamily="-106" charset="0"/>
                <a:cs typeface="Calibri" pitchFamily="-106" charset="0"/>
              </a:rPr>
              <a:t>Concept Test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TextBox 1"/>
          <p:cNvSpPr txBox="1">
            <a:spLocks noChangeArrowheads="1"/>
          </p:cNvSpPr>
          <p:nvPr/>
        </p:nvSpPr>
        <p:spPr bwMode="auto">
          <a:xfrm>
            <a:off x="304800" y="304800"/>
            <a:ext cx="8534400" cy="1077913"/>
          </a:xfrm>
          <a:prstGeom prst="rect">
            <a:avLst/>
          </a:prstGeom>
          <a:noFill/>
          <a:ln w="9525">
            <a:noFill/>
            <a:miter lim="800000"/>
            <a:headEnd/>
            <a:tailEnd/>
          </a:ln>
        </p:spPr>
        <p:txBody>
          <a:bodyPr>
            <a:prstTxWarp prst="textNoShape">
              <a:avLst/>
            </a:prstTxWarp>
            <a:spAutoFit/>
          </a:bodyPr>
          <a:lstStyle/>
          <a:p>
            <a:pPr algn="l"/>
            <a:r>
              <a:rPr lang="en-US" sz="3200">
                <a:solidFill>
                  <a:srgbClr val="000000"/>
                </a:solidFill>
                <a:latin typeface="Calibri" pitchFamily="-106" charset="0"/>
              </a:rPr>
              <a:t>In the grass family, the lemma, the palea, and the glumes (all bracts) are together called the </a:t>
            </a:r>
            <a:r>
              <a:rPr lang="en-US" sz="3200" b="1">
                <a:solidFill>
                  <a:srgbClr val="000000"/>
                </a:solidFill>
                <a:latin typeface="Calibri" pitchFamily="-106" charset="0"/>
              </a:rPr>
              <a:t>chaff</a:t>
            </a:r>
            <a:r>
              <a:rPr lang="en-US" sz="3200" b="1" i="1">
                <a:solidFill>
                  <a:srgbClr val="000000"/>
                </a:solidFill>
                <a:latin typeface="Calibri" pitchFamily="-106" charset="0"/>
              </a:rPr>
              <a:t>.</a:t>
            </a:r>
          </a:p>
        </p:txBody>
      </p:sp>
      <p:sp>
        <p:nvSpPr>
          <p:cNvPr id="39939" name="Rectangle 3"/>
          <p:cNvSpPr>
            <a:spLocks noChangeArrowheads="1"/>
          </p:cNvSpPr>
          <p:nvPr/>
        </p:nvSpPr>
        <p:spPr bwMode="auto">
          <a:xfrm>
            <a:off x="7086600" y="4267200"/>
            <a:ext cx="609600" cy="304800"/>
          </a:xfrm>
          <a:prstGeom prst="rect">
            <a:avLst/>
          </a:prstGeom>
          <a:solidFill>
            <a:schemeClr val="bg1"/>
          </a:solidFill>
          <a:ln w="9525">
            <a:noFill/>
            <a:round/>
            <a:headEnd/>
            <a:tailEnd/>
          </a:ln>
        </p:spPr>
        <p:txBody>
          <a:bodyPr>
            <a:prstTxWarp prst="textNoShape">
              <a:avLst/>
            </a:prstTxWarp>
          </a:bodyPr>
          <a:lstStyle/>
          <a:p>
            <a:endParaRPr lang="en-US">
              <a:latin typeface="Calibri" pitchFamily="-106" charset="0"/>
            </a:endParaRPr>
          </a:p>
        </p:txBody>
      </p:sp>
      <p:pic>
        <p:nvPicPr>
          <p:cNvPr id="39940" name="Picture 7"/>
          <p:cNvPicPr>
            <a:picLocks noChangeAspect="1"/>
          </p:cNvPicPr>
          <p:nvPr/>
        </p:nvPicPr>
        <p:blipFill>
          <a:blip r:embed="rId2"/>
          <a:srcRect/>
          <a:stretch>
            <a:fillRect/>
          </a:stretch>
        </p:blipFill>
        <p:spPr bwMode="auto">
          <a:xfrm>
            <a:off x="1219200" y="1905000"/>
            <a:ext cx="6780213" cy="4519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Text Box 3"/>
          <p:cNvSpPr txBox="1">
            <a:spLocks noChangeArrowheads="1"/>
          </p:cNvSpPr>
          <p:nvPr/>
        </p:nvSpPr>
        <p:spPr bwMode="auto">
          <a:xfrm>
            <a:off x="304800" y="228600"/>
            <a:ext cx="5562600" cy="579438"/>
          </a:xfrm>
          <a:prstGeom prst="rect">
            <a:avLst/>
          </a:prstGeom>
          <a:noFill/>
          <a:ln w="9525">
            <a:noFill/>
            <a:miter lim="800000"/>
            <a:headEnd/>
            <a:tailEnd/>
          </a:ln>
        </p:spPr>
        <p:txBody>
          <a:bodyPr>
            <a:prstTxWarp prst="textNoShape">
              <a:avLst/>
            </a:prstTxWarp>
            <a:spAutoFit/>
          </a:bodyPr>
          <a:lstStyle/>
          <a:p>
            <a:pPr algn="l"/>
            <a:r>
              <a:rPr lang="en-US" sz="3200">
                <a:solidFill>
                  <a:srgbClr val="000000"/>
                </a:solidFill>
                <a:latin typeface="Calibri" pitchFamily="-106" charset="0"/>
              </a:rPr>
              <a:t>The fruit is a </a:t>
            </a:r>
            <a:r>
              <a:rPr lang="en-US" sz="3200" b="1">
                <a:solidFill>
                  <a:srgbClr val="000000"/>
                </a:solidFill>
                <a:latin typeface="Calibri" pitchFamily="-106" charset="0"/>
              </a:rPr>
              <a:t>caryopsis</a:t>
            </a:r>
            <a:r>
              <a:rPr lang="en-US" sz="3200">
                <a:solidFill>
                  <a:srgbClr val="000000"/>
                </a:solidFill>
                <a:latin typeface="Calibri" pitchFamily="-106" charset="0"/>
              </a:rPr>
              <a:t>, or grain.</a:t>
            </a:r>
            <a:endParaRPr lang="en-US">
              <a:solidFill>
                <a:srgbClr val="000000"/>
              </a:solidFill>
              <a:latin typeface="Calibri" pitchFamily="-106" charset="0"/>
            </a:endParaRPr>
          </a:p>
        </p:txBody>
      </p:sp>
      <p:pic>
        <p:nvPicPr>
          <p:cNvPr id="40963" name="Picture 5"/>
          <p:cNvPicPr>
            <a:picLocks noChangeAspect="1" noChangeArrowheads="1"/>
          </p:cNvPicPr>
          <p:nvPr/>
        </p:nvPicPr>
        <p:blipFill>
          <a:blip r:embed="rId3"/>
          <a:srcRect/>
          <a:stretch>
            <a:fillRect/>
          </a:stretch>
        </p:blipFill>
        <p:spPr bwMode="auto">
          <a:xfrm>
            <a:off x="381000" y="1066800"/>
            <a:ext cx="5588000" cy="4318000"/>
          </a:xfrm>
          <a:prstGeom prst="rect">
            <a:avLst/>
          </a:prstGeom>
          <a:noFill/>
          <a:ln w="9525">
            <a:noFill/>
            <a:miter lim="800000"/>
            <a:headEnd/>
            <a:tailEnd/>
          </a:ln>
        </p:spPr>
      </p:pic>
      <p:sp>
        <p:nvSpPr>
          <p:cNvPr id="266246" name="Text Box 6"/>
          <p:cNvSpPr txBox="1">
            <a:spLocks noChangeArrowheads="1"/>
          </p:cNvSpPr>
          <p:nvPr/>
        </p:nvSpPr>
        <p:spPr bwMode="auto">
          <a:xfrm>
            <a:off x="6019800" y="228600"/>
            <a:ext cx="2859088" cy="584200"/>
          </a:xfrm>
          <a:prstGeom prst="rect">
            <a:avLst/>
          </a:prstGeom>
          <a:noFill/>
          <a:ln w="9525">
            <a:noFill/>
            <a:miter lim="800000"/>
            <a:headEnd/>
            <a:tailEnd/>
          </a:ln>
        </p:spPr>
        <p:txBody>
          <a:bodyPr wrap="none">
            <a:prstTxWarp prst="textNoShape">
              <a:avLst/>
            </a:prstTxWarp>
            <a:spAutoFit/>
          </a:bodyPr>
          <a:lstStyle/>
          <a:p>
            <a:pPr algn="l"/>
            <a:r>
              <a:rPr lang="en-US" sz="3200" i="1">
                <a:solidFill>
                  <a:srgbClr val="000000"/>
                </a:solidFill>
                <a:latin typeface="Calibri" pitchFamily="-106" charset="0"/>
              </a:rPr>
              <a:t>So what’s that?</a:t>
            </a:r>
          </a:p>
        </p:txBody>
      </p:sp>
      <p:sp>
        <p:nvSpPr>
          <p:cNvPr id="266247" name="Text Box 7"/>
          <p:cNvSpPr txBox="1">
            <a:spLocks noChangeArrowheads="1"/>
          </p:cNvSpPr>
          <p:nvPr/>
        </p:nvSpPr>
        <p:spPr bwMode="auto">
          <a:xfrm>
            <a:off x="104775" y="5780088"/>
            <a:ext cx="8886825" cy="954087"/>
          </a:xfrm>
          <a:prstGeom prst="rect">
            <a:avLst/>
          </a:prstGeom>
          <a:noFill/>
          <a:ln w="9525">
            <a:noFill/>
            <a:miter lim="800000"/>
            <a:headEnd/>
            <a:tailEnd/>
          </a:ln>
        </p:spPr>
        <p:txBody>
          <a:bodyPr>
            <a:prstTxWarp prst="textNoShape">
              <a:avLst/>
            </a:prstTxWarp>
            <a:spAutoFit/>
          </a:bodyPr>
          <a:lstStyle/>
          <a:p>
            <a:pPr algn="l"/>
            <a:r>
              <a:rPr lang="en-US" sz="2800">
                <a:solidFill>
                  <a:srgbClr val="000000"/>
                </a:solidFill>
                <a:latin typeface="Calibri" pitchFamily="-106" charset="0"/>
              </a:rPr>
              <a:t>It’s a dry, indehiscent fruit like an achene, except that the fruit wall is fused to the seed.</a:t>
            </a:r>
          </a:p>
        </p:txBody>
      </p:sp>
      <p:pic>
        <p:nvPicPr>
          <p:cNvPr id="266248" name="Picture 8"/>
          <p:cNvPicPr>
            <a:picLocks noChangeAspect="1" noChangeArrowheads="1"/>
          </p:cNvPicPr>
          <p:nvPr/>
        </p:nvPicPr>
        <p:blipFill>
          <a:blip r:embed="rId4"/>
          <a:srcRect/>
          <a:stretch>
            <a:fillRect/>
          </a:stretch>
        </p:blipFill>
        <p:spPr bwMode="auto">
          <a:xfrm>
            <a:off x="4114800" y="2133600"/>
            <a:ext cx="4724400" cy="3543300"/>
          </a:xfrm>
          <a:prstGeom prst="rect">
            <a:avLst/>
          </a:prstGeom>
          <a:noFill/>
          <a:ln w="76200">
            <a:solidFill>
              <a:schemeClr val="bg1"/>
            </a:solidFill>
            <a:miter lim="800000"/>
            <a:headEnd/>
            <a:tailEnd/>
          </a:ln>
        </p:spPr>
      </p:pic>
      <p:sp>
        <p:nvSpPr>
          <p:cNvPr id="40967" name="Text Box 9"/>
          <p:cNvSpPr txBox="1">
            <a:spLocks noChangeArrowheads="1"/>
          </p:cNvSpPr>
          <p:nvPr/>
        </p:nvSpPr>
        <p:spPr bwMode="auto">
          <a:xfrm>
            <a:off x="1006475" y="1584325"/>
            <a:ext cx="811213" cy="457200"/>
          </a:xfrm>
          <a:prstGeom prst="rect">
            <a:avLst/>
          </a:prstGeom>
          <a:solidFill>
            <a:schemeClr val="bg1"/>
          </a:solidFill>
          <a:ln w="9525">
            <a:noFill/>
            <a:miter lim="800000"/>
            <a:headEnd/>
            <a:tailEnd/>
          </a:ln>
        </p:spPr>
        <p:txBody>
          <a:bodyPr wrap="none">
            <a:prstTxWarp prst="textNoShape">
              <a:avLst/>
            </a:prstTxWarp>
            <a:spAutoFit/>
          </a:bodyPr>
          <a:lstStyle/>
          <a:p>
            <a:r>
              <a:rPr lang="en-US">
                <a:latin typeface="Calibri" pitchFamily="-106" charset="0"/>
              </a:rPr>
              <a:t>grain</a:t>
            </a:r>
          </a:p>
        </p:txBody>
      </p:sp>
      <p:sp>
        <p:nvSpPr>
          <p:cNvPr id="266250" name="Text Box 10"/>
          <p:cNvSpPr txBox="1">
            <a:spLocks noChangeArrowheads="1"/>
          </p:cNvSpPr>
          <p:nvPr/>
        </p:nvSpPr>
        <p:spPr bwMode="auto">
          <a:xfrm>
            <a:off x="4556125" y="2574925"/>
            <a:ext cx="1092200" cy="461963"/>
          </a:xfrm>
          <a:prstGeom prst="rect">
            <a:avLst/>
          </a:prstGeom>
          <a:solidFill>
            <a:schemeClr val="bg1"/>
          </a:solidFill>
          <a:ln w="9525">
            <a:noFill/>
            <a:miter lim="800000"/>
            <a:headEnd/>
            <a:tailEnd/>
          </a:ln>
        </p:spPr>
        <p:txBody>
          <a:bodyPr wrap="none">
            <a:prstTxWarp prst="textNoShape">
              <a:avLst/>
            </a:prstTxWarp>
            <a:spAutoFit/>
          </a:bodyPr>
          <a:lstStyle/>
          <a:p>
            <a:pPr algn="l"/>
            <a:r>
              <a:rPr lang="en-US">
                <a:latin typeface="Calibri" pitchFamily="-106" charset="0"/>
              </a:rPr>
              <a:t>achene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62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6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6" grpId="0"/>
      <p:bldP spid="266247" grpId="0"/>
      <p:bldP spid="266250" grpId="0" animBg="1"/>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10" name="Picture 2" descr="lev70065_12_03"/>
          <p:cNvPicPr>
            <a:picLocks noChangeAspect="1" noChangeArrowheads="1"/>
          </p:cNvPicPr>
          <p:nvPr/>
        </p:nvPicPr>
        <p:blipFill>
          <a:blip r:embed="rId3"/>
          <a:srcRect/>
          <a:stretch>
            <a:fillRect/>
          </a:stretch>
        </p:blipFill>
        <p:spPr bwMode="auto">
          <a:xfrm>
            <a:off x="1560513" y="15875"/>
            <a:ext cx="6024562" cy="6827838"/>
          </a:xfrm>
          <a:prstGeom prst="rect">
            <a:avLst/>
          </a:prstGeom>
          <a:noFill/>
          <a:ln w="9525">
            <a:noFill/>
            <a:miter lim="800000"/>
            <a:headEnd/>
            <a:tailEnd/>
          </a:ln>
        </p:spPr>
      </p:pic>
      <p:sp>
        <p:nvSpPr>
          <p:cNvPr id="43011" name="Rectangle 3"/>
          <p:cNvSpPr>
            <a:spLocks noChangeArrowheads="1"/>
          </p:cNvSpPr>
          <p:nvPr/>
        </p:nvSpPr>
        <p:spPr bwMode="auto">
          <a:xfrm>
            <a:off x="1447800" y="0"/>
            <a:ext cx="6629400" cy="304800"/>
          </a:xfrm>
          <a:prstGeom prst="rect">
            <a:avLst/>
          </a:prstGeom>
          <a:solidFill>
            <a:schemeClr val="bg1"/>
          </a:solidFill>
          <a:ln w="9525">
            <a:noFill/>
            <a:miter lim="800000"/>
            <a:headEnd/>
            <a:tailEnd/>
          </a:ln>
        </p:spPr>
        <p:txBody>
          <a:bodyPr wrap="none" anchor="ctr">
            <a:prstTxWarp prst="textNoShape">
              <a:avLst/>
            </a:prstTxWarp>
          </a:bodyPr>
          <a:lstStyle/>
          <a:p>
            <a:endParaRPr lang="en-US">
              <a:latin typeface="Calibri" pitchFamily="-106" charset="0"/>
            </a:endParaRPr>
          </a:p>
        </p:txBody>
      </p:sp>
      <p:sp>
        <p:nvSpPr>
          <p:cNvPr id="43012" name="Text Box 4"/>
          <p:cNvSpPr txBox="1">
            <a:spLocks noChangeArrowheads="1"/>
          </p:cNvSpPr>
          <p:nvPr/>
        </p:nvSpPr>
        <p:spPr bwMode="auto">
          <a:xfrm>
            <a:off x="152400" y="0"/>
            <a:ext cx="3657600" cy="579438"/>
          </a:xfrm>
          <a:prstGeom prst="rect">
            <a:avLst/>
          </a:prstGeom>
          <a:solidFill>
            <a:schemeClr val="bg1"/>
          </a:solidFill>
          <a:ln w="9525">
            <a:noFill/>
            <a:miter lim="800000"/>
            <a:headEnd/>
            <a:tailEnd/>
          </a:ln>
        </p:spPr>
        <p:txBody>
          <a:bodyPr>
            <a:prstTxWarp prst="textNoShape">
              <a:avLst/>
            </a:prstTxWarp>
            <a:spAutoFit/>
          </a:bodyPr>
          <a:lstStyle/>
          <a:p>
            <a:pPr algn="l"/>
            <a:r>
              <a:rPr lang="en-US" sz="3200">
                <a:solidFill>
                  <a:srgbClr val="000000"/>
                </a:solidFill>
                <a:latin typeface="Calibri" pitchFamily="-106" charset="0"/>
              </a:rPr>
              <a:t>Parts of the Grain</a:t>
            </a:r>
            <a:endParaRPr lang="en-US">
              <a:solidFill>
                <a:srgbClr val="000000"/>
              </a:solidFill>
              <a:latin typeface="Calibri" pitchFamily="-106" charset="0"/>
            </a:endParaRPr>
          </a:p>
        </p:txBody>
      </p:sp>
      <p:sp>
        <p:nvSpPr>
          <p:cNvPr id="196613" name="Text Box 5"/>
          <p:cNvSpPr txBox="1">
            <a:spLocks noChangeArrowheads="1"/>
          </p:cNvSpPr>
          <p:nvPr/>
        </p:nvSpPr>
        <p:spPr bwMode="auto">
          <a:xfrm>
            <a:off x="228600" y="5903913"/>
            <a:ext cx="8763000" cy="954087"/>
          </a:xfrm>
          <a:prstGeom prst="rect">
            <a:avLst/>
          </a:prstGeom>
          <a:solidFill>
            <a:schemeClr val="bg1"/>
          </a:solidFill>
          <a:ln w="9525">
            <a:noFill/>
            <a:miter lim="800000"/>
            <a:headEnd/>
            <a:tailEnd/>
          </a:ln>
        </p:spPr>
        <p:txBody>
          <a:bodyPr>
            <a:prstTxWarp prst="textNoShape">
              <a:avLst/>
            </a:prstTxWarp>
            <a:spAutoFit/>
          </a:bodyPr>
          <a:lstStyle/>
          <a:p>
            <a:r>
              <a:rPr lang="en-US" sz="2800">
                <a:solidFill>
                  <a:srgbClr val="000000"/>
                </a:solidFill>
                <a:latin typeface="Calibri" pitchFamily="-106" charset="0"/>
              </a:rPr>
              <a:t>The endosperm is full of starch, which is what makes grain such an excellent food source.</a:t>
            </a:r>
          </a:p>
        </p:txBody>
      </p:sp>
      <p:sp>
        <p:nvSpPr>
          <p:cNvPr id="196614" name="Oval 6"/>
          <p:cNvSpPr>
            <a:spLocks noChangeArrowheads="1"/>
          </p:cNvSpPr>
          <p:nvPr/>
        </p:nvSpPr>
        <p:spPr bwMode="auto">
          <a:xfrm>
            <a:off x="6248400" y="2667000"/>
            <a:ext cx="1219200" cy="1143000"/>
          </a:xfrm>
          <a:prstGeom prst="ellipse">
            <a:avLst/>
          </a:prstGeom>
          <a:noFill/>
          <a:ln w="38100">
            <a:solidFill>
              <a:srgbClr val="FF0000"/>
            </a:solidFill>
            <a:round/>
            <a:headEnd/>
            <a:tailEnd/>
          </a:ln>
        </p:spPr>
        <p:txBody>
          <a:bodyPr wrap="none" anchor="ctr">
            <a:prstTxWarp prst="textNoShape">
              <a:avLst/>
            </a:prstTxWarp>
          </a:bodyPr>
          <a:lstStyle/>
          <a:p>
            <a:endParaRPr lang="en-US">
              <a:latin typeface="Calibri" pitchFamily="-106" charset="0"/>
            </a:endParaRPr>
          </a:p>
        </p:txBody>
      </p:sp>
      <p:sp>
        <p:nvSpPr>
          <p:cNvPr id="196615" name="Oval 7"/>
          <p:cNvSpPr>
            <a:spLocks noChangeArrowheads="1"/>
          </p:cNvSpPr>
          <p:nvPr/>
        </p:nvSpPr>
        <p:spPr bwMode="auto">
          <a:xfrm>
            <a:off x="1447800" y="2362200"/>
            <a:ext cx="1828800" cy="1143000"/>
          </a:xfrm>
          <a:prstGeom prst="ellipse">
            <a:avLst/>
          </a:prstGeom>
          <a:noFill/>
          <a:ln w="38100">
            <a:solidFill>
              <a:srgbClr val="FF0000"/>
            </a:solidFill>
            <a:round/>
            <a:headEnd/>
            <a:tailEnd/>
          </a:ln>
        </p:spPr>
        <p:txBody>
          <a:bodyPr wrap="none" anchor="ctr">
            <a:prstTxWarp prst="textNoShape">
              <a:avLst/>
            </a:prstTxWarp>
          </a:bodyPr>
          <a:lstStyle/>
          <a:p>
            <a:endParaRPr lang="en-US">
              <a:latin typeface="Calibri" pitchFamily="-10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66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66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66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3" grpId="0" animBg="1"/>
      <p:bldP spid="196614" grpId="0" animBg="1"/>
      <p:bldP spid="196615" grpId="0" animBg="1"/>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Text Box 1027"/>
          <p:cNvSpPr txBox="1">
            <a:spLocks noChangeArrowheads="1"/>
          </p:cNvSpPr>
          <p:nvPr/>
        </p:nvSpPr>
        <p:spPr bwMode="auto">
          <a:xfrm>
            <a:off x="3276600" y="5486400"/>
            <a:ext cx="24384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latin typeface="Calibri" pitchFamily="-106" charset="0"/>
            </a:endParaRPr>
          </a:p>
        </p:txBody>
      </p:sp>
      <p:sp>
        <p:nvSpPr>
          <p:cNvPr id="45059" name="Text Box 1028"/>
          <p:cNvSpPr txBox="1">
            <a:spLocks noChangeArrowheads="1"/>
          </p:cNvSpPr>
          <p:nvPr/>
        </p:nvSpPr>
        <p:spPr bwMode="auto">
          <a:xfrm>
            <a:off x="381000" y="5257800"/>
            <a:ext cx="8556625" cy="1200150"/>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Calibri" pitchFamily="-106" charset="0"/>
              </a:rPr>
              <a:t>Milling is the process by which the parts of the grain are separated.</a:t>
            </a:r>
          </a:p>
          <a:p>
            <a:r>
              <a:rPr lang="en-US">
                <a:solidFill>
                  <a:srgbClr val="000000"/>
                </a:solidFill>
                <a:latin typeface="Calibri" pitchFamily="-106" charset="0"/>
              </a:rPr>
              <a:t>In </a:t>
            </a:r>
            <a:r>
              <a:rPr lang="en-US" b="1">
                <a:solidFill>
                  <a:srgbClr val="000000"/>
                </a:solidFill>
                <a:latin typeface="Calibri" pitchFamily="-106" charset="0"/>
              </a:rPr>
              <a:t>whole grain</a:t>
            </a:r>
            <a:r>
              <a:rPr lang="en-US">
                <a:solidFill>
                  <a:srgbClr val="000000"/>
                </a:solidFill>
                <a:latin typeface="Calibri" pitchFamily="-106" charset="0"/>
              </a:rPr>
              <a:t> flours, only the chaff is removed.  In white flours, </a:t>
            </a:r>
          </a:p>
          <a:p>
            <a:r>
              <a:rPr lang="en-US">
                <a:solidFill>
                  <a:srgbClr val="000000"/>
                </a:solidFill>
                <a:latin typeface="Calibri" pitchFamily="-106" charset="0"/>
              </a:rPr>
              <a:t>the bran and the germ are removed.</a:t>
            </a:r>
          </a:p>
        </p:txBody>
      </p:sp>
      <p:pic>
        <p:nvPicPr>
          <p:cNvPr id="45060" name="Picture 4" descr="VTLKJE-0004.jpg"/>
          <p:cNvPicPr>
            <a:picLocks noChangeAspect="1"/>
          </p:cNvPicPr>
          <p:nvPr/>
        </p:nvPicPr>
        <p:blipFill>
          <a:blip r:embed="rId3"/>
          <a:srcRect/>
          <a:stretch>
            <a:fillRect/>
          </a:stretch>
        </p:blipFill>
        <p:spPr bwMode="auto">
          <a:xfrm>
            <a:off x="1066800" y="381000"/>
            <a:ext cx="7010400" cy="467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17410" name="Picture 1" descr="800wsrf_rice_mature_heads_aug_29_2010.jpg"/>
          <p:cNvPicPr>
            <a:picLocks noChangeAspect="1"/>
          </p:cNvPicPr>
          <p:nvPr/>
        </p:nvPicPr>
        <p:blipFill>
          <a:blip r:embed="rId2"/>
          <a:srcRect/>
          <a:stretch>
            <a:fillRect/>
          </a:stretch>
        </p:blipFill>
        <p:spPr bwMode="auto">
          <a:xfrm>
            <a:off x="0" y="381000"/>
            <a:ext cx="9144000" cy="6092825"/>
          </a:xfrm>
          <a:prstGeom prst="rect">
            <a:avLst/>
          </a:prstGeom>
          <a:noFill/>
          <a:ln w="9525">
            <a:noFill/>
            <a:miter lim="800000"/>
            <a:headEnd/>
            <a:tailEnd/>
          </a:ln>
        </p:spPr>
      </p:pic>
      <p:sp>
        <p:nvSpPr>
          <p:cNvPr id="17411" name="TextBox 2"/>
          <p:cNvSpPr txBox="1">
            <a:spLocks noChangeArrowheads="1"/>
          </p:cNvSpPr>
          <p:nvPr/>
        </p:nvSpPr>
        <p:spPr bwMode="auto">
          <a:xfrm>
            <a:off x="4537075" y="6070600"/>
            <a:ext cx="4611688" cy="369888"/>
          </a:xfrm>
          <a:prstGeom prst="rect">
            <a:avLst/>
          </a:prstGeom>
          <a:noFill/>
          <a:ln w="9525">
            <a:noFill/>
            <a:miter lim="800000"/>
            <a:headEnd/>
            <a:tailEnd/>
          </a:ln>
        </p:spPr>
        <p:txBody>
          <a:bodyPr wrap="none">
            <a:prstTxWarp prst="textNoShape">
              <a:avLst/>
            </a:prstTxWarp>
            <a:spAutoFit/>
          </a:bodyPr>
          <a:lstStyle/>
          <a:p>
            <a:pPr algn="l" defTabSz="457200" eaLnBrk="1" hangingPunct="1"/>
            <a:r>
              <a:rPr lang="en-US" sz="1800">
                <a:solidFill>
                  <a:srgbClr val="FFFFFF"/>
                </a:solidFill>
                <a:latin typeface="Calibri" pitchFamily="-106" charset="0"/>
              </a:rPr>
              <a:t>Ben Falk, Whole Systems Design Research Farm</a:t>
            </a:r>
          </a:p>
        </p:txBody>
      </p:sp>
      <p:sp>
        <p:nvSpPr>
          <p:cNvPr id="17412" name="Text Box 4"/>
          <p:cNvSpPr txBox="1">
            <a:spLocks noChangeArrowheads="1"/>
          </p:cNvSpPr>
          <p:nvPr/>
        </p:nvSpPr>
        <p:spPr bwMode="auto">
          <a:xfrm>
            <a:off x="1219200" y="2286000"/>
            <a:ext cx="6477000" cy="1938338"/>
          </a:xfrm>
          <a:prstGeom prst="rect">
            <a:avLst/>
          </a:prstGeom>
          <a:noFill/>
          <a:ln w="9525">
            <a:noFill/>
            <a:miter lim="800000"/>
            <a:headEnd/>
            <a:tailEnd/>
          </a:ln>
        </p:spPr>
        <p:txBody>
          <a:bodyPr>
            <a:prstTxWarp prst="textNoShape">
              <a:avLst/>
            </a:prstTxWarp>
            <a:spAutoFit/>
          </a:bodyPr>
          <a:lstStyle/>
          <a:p>
            <a:r>
              <a:rPr lang="en-US" sz="3600" dirty="0">
                <a:solidFill>
                  <a:schemeClr val="bg1"/>
                </a:solidFill>
                <a:latin typeface="Calibri" pitchFamily="-106" charset="0"/>
              </a:rPr>
              <a:t>The Grasses That Feed the World</a:t>
            </a:r>
          </a:p>
          <a:p>
            <a:endParaRPr lang="en-US" sz="3600" dirty="0">
              <a:solidFill>
                <a:schemeClr val="bg1"/>
              </a:solidFill>
              <a:latin typeface="Calibri" pitchFamily="-106" charset="0"/>
            </a:endParaRPr>
          </a:p>
          <a:p>
            <a:r>
              <a:rPr lang="en-US" dirty="0">
                <a:solidFill>
                  <a:schemeClr val="bg1"/>
                </a:solidFill>
                <a:latin typeface="Calibri" pitchFamily="-106" charset="0"/>
              </a:rPr>
              <a:t>PBIO 006</a:t>
            </a:r>
          </a:p>
          <a:p>
            <a:r>
              <a:rPr lang="en-US">
                <a:solidFill>
                  <a:schemeClr val="bg1"/>
                </a:solidFill>
                <a:latin typeface="Calibri" pitchFamily="-106" charset="0"/>
              </a:rPr>
              <a:t>Spring </a:t>
            </a:r>
            <a:r>
              <a:rPr lang="en-US" smtClean="0">
                <a:solidFill>
                  <a:schemeClr val="bg1"/>
                </a:solidFill>
                <a:latin typeface="Calibri" pitchFamily="-106" charset="0"/>
              </a:rPr>
              <a:t>2014</a:t>
            </a:r>
            <a:endParaRPr lang="en-US">
              <a:solidFill>
                <a:schemeClr val="bg1"/>
              </a:solidFill>
              <a:latin typeface="Calibri" pitchFamily="-106" charset="0"/>
            </a:endParaRPr>
          </a:p>
        </p:txBody>
      </p:sp>
    </p:spTree>
  </p:cSld>
  <p:clrMapOvr>
    <a:masterClrMapping/>
  </p:clrMapOvr>
  <p:transition spd="slow" advTm="5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106" name="Picture 2" descr="lev70065_t12_01"/>
          <p:cNvPicPr>
            <a:picLocks noChangeAspect="1" noChangeArrowheads="1"/>
          </p:cNvPicPr>
          <p:nvPr/>
        </p:nvPicPr>
        <p:blipFill>
          <a:blip r:embed="rId3"/>
          <a:srcRect/>
          <a:stretch>
            <a:fillRect/>
          </a:stretch>
        </p:blipFill>
        <p:spPr bwMode="auto">
          <a:xfrm>
            <a:off x="1257300" y="14288"/>
            <a:ext cx="6630988" cy="6831012"/>
          </a:xfrm>
          <a:prstGeom prst="rect">
            <a:avLst/>
          </a:prstGeom>
          <a:noFill/>
          <a:ln w="9525">
            <a:noFill/>
            <a:miter lim="800000"/>
            <a:headEnd/>
            <a:tailEnd/>
          </a:ln>
        </p:spPr>
      </p:pic>
      <p:sp>
        <p:nvSpPr>
          <p:cNvPr id="47107" name="Rectangle 3"/>
          <p:cNvSpPr>
            <a:spLocks noChangeArrowheads="1"/>
          </p:cNvSpPr>
          <p:nvPr/>
        </p:nvSpPr>
        <p:spPr bwMode="auto">
          <a:xfrm>
            <a:off x="6324600" y="1600200"/>
            <a:ext cx="1524000" cy="4953000"/>
          </a:xfrm>
          <a:prstGeom prst="rect">
            <a:avLst/>
          </a:prstGeom>
          <a:solidFill>
            <a:srgbClr val="E1E9F6"/>
          </a:solidFill>
          <a:ln w="9525">
            <a:noFill/>
            <a:miter lim="800000"/>
            <a:headEnd/>
            <a:tailEnd/>
          </a:ln>
        </p:spPr>
        <p:txBody>
          <a:bodyPr wrap="none" anchor="ctr">
            <a:prstTxWarp prst="textNoShape">
              <a:avLst/>
            </a:prstTxWarp>
          </a:bodyPr>
          <a:lstStyle/>
          <a:p>
            <a:endParaRPr lang="en-US">
              <a:latin typeface="Calibri" pitchFamily="-106" charset="0"/>
            </a:endParaRPr>
          </a:p>
        </p:txBody>
      </p:sp>
      <p:sp>
        <p:nvSpPr>
          <p:cNvPr id="47108" name="TextBox 3"/>
          <p:cNvSpPr txBox="1">
            <a:spLocks noChangeArrowheads="1"/>
          </p:cNvSpPr>
          <p:nvPr/>
        </p:nvSpPr>
        <p:spPr bwMode="auto">
          <a:xfrm>
            <a:off x="3048000" y="381000"/>
            <a:ext cx="4800600" cy="1200150"/>
          </a:xfrm>
          <a:prstGeom prst="rect">
            <a:avLst/>
          </a:prstGeom>
          <a:solidFill>
            <a:schemeClr val="bg1"/>
          </a:solidFill>
          <a:ln w="9525">
            <a:noFill/>
            <a:miter lim="800000"/>
            <a:headEnd/>
            <a:tailEnd/>
          </a:ln>
        </p:spPr>
        <p:txBody>
          <a:bodyPr>
            <a:prstTxWarp prst="textNoShape">
              <a:avLst/>
            </a:prstTxWarp>
            <a:spAutoFit/>
          </a:bodyPr>
          <a:lstStyle/>
          <a:p>
            <a:pPr algn="l"/>
            <a:r>
              <a:rPr lang="en-US" b="1">
                <a:latin typeface="Calibri" pitchFamily="-106" charset="0"/>
                <a:ea typeface="Calibri" pitchFamily="-106" charset="0"/>
                <a:cs typeface="Calibri" pitchFamily="-106" charset="0"/>
              </a:rPr>
              <a:t>Nutrients in Whole Wheat and</a:t>
            </a:r>
          </a:p>
          <a:p>
            <a:pPr algn="l"/>
            <a:r>
              <a:rPr lang="en-US" b="1">
                <a:latin typeface="Calibri" pitchFamily="-106" charset="0"/>
                <a:ea typeface="Calibri" pitchFamily="-106" charset="0"/>
                <a:cs typeface="Calibri" pitchFamily="-106" charset="0"/>
              </a:rPr>
              <a:t>White Flours, per Cup</a:t>
            </a:r>
          </a:p>
          <a:p>
            <a:pPr algn="l"/>
            <a:endParaRPr lang="en-US">
              <a:latin typeface="Calibri" pitchFamily="-106" charset="0"/>
              <a:ea typeface="Calibri" pitchFamily="-106" charset="0"/>
              <a:cs typeface="Calibri" pitchFamily="-106"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381000" y="1447800"/>
            <a:ext cx="8534400" cy="5262563"/>
          </a:xfrm>
          <a:prstGeom prst="rect">
            <a:avLst/>
          </a:prstGeom>
          <a:noFill/>
        </p:spPr>
        <p:txBody>
          <a:bodyPr>
            <a:spAutoFit/>
          </a:bodyPr>
          <a:lstStyle/>
          <a:p>
            <a:pPr algn="l">
              <a:defRPr/>
            </a:pPr>
            <a:r>
              <a:rPr lang="en-US" dirty="0">
                <a:latin typeface="Calibri"/>
                <a:cs typeface="Calibri"/>
              </a:rPr>
              <a:t>A company created a new brand of blended wheat flour for the marketplace.  Called “Golden Organic Harvest,” it consisted of vitamin-enriched white flour plus wheat germ.  The new blend was not popular with consumers.  What is the most likely reason?</a:t>
            </a:r>
          </a:p>
          <a:p>
            <a:pPr algn="l">
              <a:defRPr/>
            </a:pPr>
            <a:endParaRPr lang="en-US" dirty="0">
              <a:latin typeface="Calibri"/>
              <a:cs typeface="Calibri"/>
            </a:endParaRPr>
          </a:p>
          <a:p>
            <a:pPr marL="457200" indent="-457200" algn="l">
              <a:buFontTx/>
              <a:buAutoNum type="alphaUcPeriod"/>
              <a:defRPr/>
            </a:pPr>
            <a:r>
              <a:rPr lang="en-US" dirty="0">
                <a:latin typeface="Calibri"/>
                <a:cs typeface="Calibri"/>
              </a:rPr>
              <a:t>the presence of wheat germ caused the flour to go rancid after a very short </a:t>
            </a:r>
            <a:r>
              <a:rPr lang="en-US" dirty="0" smtClean="0">
                <a:latin typeface="Calibri"/>
                <a:cs typeface="Calibri"/>
              </a:rPr>
              <a:t>period </a:t>
            </a:r>
            <a:r>
              <a:rPr lang="en-US" dirty="0">
                <a:latin typeface="Calibri"/>
                <a:cs typeface="Calibri"/>
              </a:rPr>
              <a:t>of storage</a:t>
            </a:r>
          </a:p>
          <a:p>
            <a:pPr marL="457200" indent="-457200" algn="l">
              <a:defRPr/>
            </a:pPr>
            <a:endParaRPr lang="en-US" dirty="0">
              <a:latin typeface="Calibri"/>
              <a:cs typeface="Calibri"/>
            </a:endParaRPr>
          </a:p>
          <a:p>
            <a:pPr algn="l">
              <a:defRPr/>
            </a:pPr>
            <a:r>
              <a:rPr lang="en-US" dirty="0">
                <a:latin typeface="Calibri"/>
                <a:cs typeface="Calibri"/>
              </a:rPr>
              <a:t>B. wheat germ prevented bread dough from rising</a:t>
            </a:r>
          </a:p>
          <a:p>
            <a:pPr algn="l">
              <a:defRPr/>
            </a:pPr>
            <a:endParaRPr lang="en-US" dirty="0">
              <a:latin typeface="Calibri"/>
              <a:cs typeface="Calibri"/>
            </a:endParaRPr>
          </a:p>
          <a:p>
            <a:pPr algn="l">
              <a:defRPr/>
            </a:pPr>
            <a:r>
              <a:rPr lang="en-US" dirty="0">
                <a:latin typeface="Calibri"/>
                <a:cs typeface="Calibri"/>
              </a:rPr>
              <a:t>C. wheat germ had too much fiber, making tough bread</a:t>
            </a:r>
          </a:p>
          <a:p>
            <a:pPr algn="l">
              <a:defRPr/>
            </a:pPr>
            <a:endParaRPr lang="en-US" dirty="0">
              <a:latin typeface="Calibri"/>
              <a:cs typeface="Calibri"/>
            </a:endParaRPr>
          </a:p>
          <a:p>
            <a:pPr algn="l">
              <a:defRPr/>
            </a:pPr>
            <a:r>
              <a:rPr lang="en-US" dirty="0">
                <a:latin typeface="Calibri"/>
                <a:cs typeface="Calibri"/>
              </a:rPr>
              <a:t>D. wheat germ contains enzymes that degrade starch</a:t>
            </a:r>
          </a:p>
          <a:p>
            <a:pPr>
              <a:defRPr/>
            </a:pPr>
            <a:endParaRPr lang="en-US" dirty="0">
              <a:latin typeface="Calibri"/>
              <a:cs typeface="Calibri"/>
            </a:endParaRPr>
          </a:p>
        </p:txBody>
      </p:sp>
      <p:sp>
        <p:nvSpPr>
          <p:cNvPr id="49155" name="TextBox 4"/>
          <p:cNvSpPr txBox="1">
            <a:spLocks noChangeArrowheads="1"/>
          </p:cNvSpPr>
          <p:nvPr/>
        </p:nvSpPr>
        <p:spPr bwMode="auto">
          <a:xfrm>
            <a:off x="3354388" y="457200"/>
            <a:ext cx="2620962" cy="646113"/>
          </a:xfrm>
          <a:prstGeom prst="rect">
            <a:avLst/>
          </a:prstGeom>
          <a:noFill/>
          <a:ln w="9525">
            <a:noFill/>
            <a:miter lim="800000"/>
            <a:headEnd/>
            <a:tailEnd/>
          </a:ln>
        </p:spPr>
        <p:txBody>
          <a:bodyPr wrap="none">
            <a:prstTxWarp prst="textNoShape">
              <a:avLst/>
            </a:prstTxWarp>
            <a:spAutoFit/>
          </a:bodyPr>
          <a:lstStyle/>
          <a:p>
            <a:r>
              <a:rPr lang="en-US" sz="3600" b="1">
                <a:latin typeface="Calibri" pitchFamily="-106" charset="0"/>
                <a:ea typeface="Calibri" pitchFamily="-106" charset="0"/>
                <a:cs typeface="Calibri" pitchFamily="-106" charset="0"/>
              </a:rPr>
              <a:t>Concept Test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381000" y="1447800"/>
            <a:ext cx="8534400" cy="5262563"/>
          </a:xfrm>
          <a:prstGeom prst="rect">
            <a:avLst/>
          </a:prstGeom>
          <a:noFill/>
        </p:spPr>
        <p:txBody>
          <a:bodyPr>
            <a:spAutoFit/>
          </a:bodyPr>
          <a:lstStyle/>
          <a:p>
            <a:pPr algn="l">
              <a:defRPr/>
            </a:pPr>
            <a:r>
              <a:rPr lang="en-US" dirty="0">
                <a:latin typeface="Calibri"/>
                <a:cs typeface="Calibri"/>
              </a:rPr>
              <a:t>A company created a new brand of blended wheat flour for the marketplace.  Called “Golden Organic Harvest,” it consisted of vitamin-enriched white flour plus wheat germ.  The new blend was not popular with consumers.  What is the most likely reason?</a:t>
            </a:r>
          </a:p>
          <a:p>
            <a:pPr algn="l">
              <a:defRPr/>
            </a:pPr>
            <a:endParaRPr lang="en-US" dirty="0">
              <a:latin typeface="Calibri"/>
              <a:cs typeface="Calibri"/>
            </a:endParaRPr>
          </a:p>
          <a:p>
            <a:pPr marL="457200" indent="-457200" algn="l">
              <a:buFontTx/>
              <a:buAutoNum type="alphaUcPeriod"/>
              <a:defRPr/>
            </a:pPr>
            <a:r>
              <a:rPr lang="en-US" b="1" dirty="0">
                <a:latin typeface="Calibri"/>
                <a:cs typeface="Calibri"/>
              </a:rPr>
              <a:t>the presence of wheat germ caused the flour to go rancid after a very short </a:t>
            </a:r>
            <a:r>
              <a:rPr lang="en-US" b="1" dirty="0" smtClean="0">
                <a:latin typeface="Calibri"/>
                <a:cs typeface="Calibri"/>
              </a:rPr>
              <a:t>period </a:t>
            </a:r>
            <a:r>
              <a:rPr lang="en-US" b="1" dirty="0">
                <a:latin typeface="Calibri"/>
                <a:cs typeface="Calibri"/>
              </a:rPr>
              <a:t>of storage</a:t>
            </a:r>
          </a:p>
          <a:p>
            <a:pPr marL="457200" indent="-457200" algn="l">
              <a:defRPr/>
            </a:pPr>
            <a:endParaRPr lang="en-US" b="1" dirty="0">
              <a:latin typeface="Calibri"/>
              <a:cs typeface="Calibri"/>
            </a:endParaRPr>
          </a:p>
          <a:p>
            <a:pPr algn="l">
              <a:defRPr/>
            </a:pPr>
            <a:r>
              <a:rPr lang="en-US" dirty="0">
                <a:latin typeface="Calibri"/>
                <a:cs typeface="Calibri"/>
              </a:rPr>
              <a:t>B. wheat germ prevented bread dough from rising</a:t>
            </a:r>
          </a:p>
          <a:p>
            <a:pPr algn="l">
              <a:defRPr/>
            </a:pPr>
            <a:endParaRPr lang="en-US" dirty="0">
              <a:latin typeface="Calibri"/>
              <a:cs typeface="Calibri"/>
            </a:endParaRPr>
          </a:p>
          <a:p>
            <a:pPr algn="l">
              <a:defRPr/>
            </a:pPr>
            <a:r>
              <a:rPr lang="en-US" dirty="0">
                <a:latin typeface="Calibri"/>
                <a:cs typeface="Calibri"/>
              </a:rPr>
              <a:t>C. wheat germ had too much fiber, making tough bread</a:t>
            </a:r>
          </a:p>
          <a:p>
            <a:pPr algn="l">
              <a:defRPr/>
            </a:pPr>
            <a:endParaRPr lang="en-US" dirty="0">
              <a:latin typeface="Calibri"/>
              <a:cs typeface="Calibri"/>
            </a:endParaRPr>
          </a:p>
          <a:p>
            <a:pPr algn="l">
              <a:defRPr/>
            </a:pPr>
            <a:r>
              <a:rPr lang="en-US" dirty="0">
                <a:latin typeface="Calibri"/>
                <a:cs typeface="Calibri"/>
              </a:rPr>
              <a:t>D. wheat germ contains enzymes that degrade starch</a:t>
            </a:r>
          </a:p>
          <a:p>
            <a:pPr>
              <a:defRPr/>
            </a:pPr>
            <a:endParaRPr lang="en-US" dirty="0">
              <a:latin typeface="Calibri"/>
              <a:cs typeface="Calibri"/>
            </a:endParaRPr>
          </a:p>
        </p:txBody>
      </p:sp>
      <p:sp>
        <p:nvSpPr>
          <p:cNvPr id="50179" name="TextBox 4"/>
          <p:cNvSpPr txBox="1">
            <a:spLocks noChangeArrowheads="1"/>
          </p:cNvSpPr>
          <p:nvPr/>
        </p:nvSpPr>
        <p:spPr bwMode="auto">
          <a:xfrm>
            <a:off x="3354388" y="457200"/>
            <a:ext cx="2620962" cy="646113"/>
          </a:xfrm>
          <a:prstGeom prst="rect">
            <a:avLst/>
          </a:prstGeom>
          <a:noFill/>
          <a:ln w="9525">
            <a:noFill/>
            <a:miter lim="800000"/>
            <a:headEnd/>
            <a:tailEnd/>
          </a:ln>
        </p:spPr>
        <p:txBody>
          <a:bodyPr wrap="none">
            <a:prstTxWarp prst="textNoShape">
              <a:avLst/>
            </a:prstTxWarp>
            <a:spAutoFit/>
          </a:bodyPr>
          <a:lstStyle/>
          <a:p>
            <a:r>
              <a:rPr lang="en-US" sz="3600" b="1">
                <a:latin typeface="Calibri" pitchFamily="-106" charset="0"/>
                <a:ea typeface="Calibri" pitchFamily="-106" charset="0"/>
                <a:cs typeface="Calibri" pitchFamily="-106" charset="0"/>
              </a:rPr>
              <a:t>Concept Test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02" name="Title 1"/>
          <p:cNvSpPr>
            <a:spLocks noGrp="1"/>
          </p:cNvSpPr>
          <p:nvPr>
            <p:ph type="ctrTitle"/>
          </p:nvPr>
        </p:nvSpPr>
        <p:spPr/>
        <p:txBody>
          <a:bodyPr/>
          <a:lstStyle/>
          <a:p>
            <a:r>
              <a:rPr lang="en-US" smtClean="0">
                <a:solidFill>
                  <a:schemeClr val="bg1"/>
                </a:solidFill>
                <a:latin typeface="Calibri" pitchFamily="-106" charset="0"/>
                <a:ea typeface="ＭＳ Ｐゴシック" pitchFamily="-106" charset="-128"/>
                <a:cs typeface="ＭＳ Ｐゴシック" pitchFamily="-106" charset="-128"/>
              </a:rPr>
              <a:t>Wheat</a:t>
            </a:r>
          </a:p>
        </p:txBody>
      </p:sp>
      <p:sp>
        <p:nvSpPr>
          <p:cNvPr id="51203" name="Subtitle 2"/>
          <p:cNvSpPr>
            <a:spLocks noGrp="1"/>
          </p:cNvSpPr>
          <p:nvPr>
            <p:ph type="subTitle" idx="1"/>
          </p:nvPr>
        </p:nvSpPr>
        <p:spPr/>
        <p:txBody>
          <a:bodyPr/>
          <a:lstStyle/>
          <a:p>
            <a:r>
              <a:rPr lang="en-US" i="1" smtClean="0">
                <a:solidFill>
                  <a:srgbClr val="FFFFFF"/>
                </a:solidFill>
                <a:latin typeface="Calibri" pitchFamily="-106" charset="0"/>
                <a:ea typeface="ＭＳ Ｐゴシック" pitchFamily="-106" charset="-128"/>
                <a:cs typeface="ＭＳ Ｐゴシック" pitchFamily="-106" charset="-128"/>
              </a:rPr>
              <a:t>Triticum</a:t>
            </a:r>
            <a:r>
              <a:rPr lang="en-US" smtClean="0">
                <a:solidFill>
                  <a:srgbClr val="FFFFFF"/>
                </a:solidFill>
                <a:latin typeface="Calibri" pitchFamily="-106" charset="0"/>
                <a:ea typeface="ＭＳ Ｐゴシック" pitchFamily="-106" charset="-128"/>
                <a:cs typeface="ＭＳ Ｐゴシック" pitchFamily="-106" charset="-128"/>
              </a:rPr>
              <a:t> spp.</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381000" y="381000"/>
            <a:ext cx="8229600" cy="838200"/>
          </a:xfrm>
        </p:spPr>
        <p:txBody>
          <a:bodyPr/>
          <a:lstStyle/>
          <a:p>
            <a:r>
              <a:rPr lang="en-US" sz="3600">
                <a:solidFill>
                  <a:schemeClr val="tx1"/>
                </a:solidFill>
                <a:latin typeface="Calibri" pitchFamily="-106" charset="0"/>
                <a:ea typeface="ＭＳ Ｐゴシック" pitchFamily="-106" charset="-128"/>
                <a:cs typeface="ＭＳ Ｐゴシック" pitchFamily="-106" charset="-128"/>
              </a:rPr>
              <a:t>Wheat originated in the Fertile Crescent, at least 9,000 years ago</a:t>
            </a:r>
          </a:p>
        </p:txBody>
      </p:sp>
      <p:pic>
        <p:nvPicPr>
          <p:cNvPr id="52227" name="Picture 3" descr="fertile_crescent_350"/>
          <p:cNvPicPr>
            <a:picLocks noChangeAspect="1" noChangeArrowheads="1"/>
          </p:cNvPicPr>
          <p:nvPr/>
        </p:nvPicPr>
        <p:blipFill>
          <a:blip r:embed="rId3"/>
          <a:srcRect/>
          <a:stretch>
            <a:fillRect/>
          </a:stretch>
        </p:blipFill>
        <p:spPr bwMode="auto">
          <a:xfrm>
            <a:off x="5700713" y="4114800"/>
            <a:ext cx="3138487" cy="2357438"/>
          </a:xfrm>
          <a:prstGeom prst="rect">
            <a:avLst/>
          </a:prstGeom>
          <a:noFill/>
          <a:ln w="9525">
            <a:noFill/>
            <a:miter lim="800000"/>
            <a:headEnd/>
            <a:tailEnd/>
          </a:ln>
        </p:spPr>
      </p:pic>
      <p:pic>
        <p:nvPicPr>
          <p:cNvPr id="52228" name="Picture 4" descr="mesopotamia-1"/>
          <p:cNvPicPr>
            <a:picLocks noChangeAspect="1" noChangeArrowheads="1"/>
          </p:cNvPicPr>
          <p:nvPr/>
        </p:nvPicPr>
        <p:blipFill>
          <a:blip r:embed="rId4"/>
          <a:srcRect/>
          <a:stretch>
            <a:fillRect/>
          </a:stretch>
        </p:blipFill>
        <p:spPr bwMode="auto">
          <a:xfrm>
            <a:off x="5638800" y="1752600"/>
            <a:ext cx="3429000" cy="2239963"/>
          </a:xfrm>
          <a:prstGeom prst="rect">
            <a:avLst/>
          </a:prstGeom>
          <a:noFill/>
          <a:ln w="9525">
            <a:noFill/>
            <a:miter lim="800000"/>
            <a:headEnd/>
            <a:tailEnd/>
          </a:ln>
        </p:spPr>
      </p:pic>
      <p:pic>
        <p:nvPicPr>
          <p:cNvPr id="52229" name="Picture 5" descr="Euroasia"/>
          <p:cNvPicPr>
            <a:picLocks noChangeAspect="1" noChangeArrowheads="1"/>
          </p:cNvPicPr>
          <p:nvPr/>
        </p:nvPicPr>
        <p:blipFill>
          <a:blip r:embed="rId5"/>
          <a:srcRect/>
          <a:stretch>
            <a:fillRect/>
          </a:stretch>
        </p:blipFill>
        <p:spPr bwMode="auto">
          <a:xfrm>
            <a:off x="304800" y="2384425"/>
            <a:ext cx="5105400" cy="333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4" name="Picture 2" descr="cg_wheat_seed"/>
          <p:cNvPicPr>
            <a:picLocks noChangeAspect="1" noChangeArrowheads="1"/>
          </p:cNvPicPr>
          <p:nvPr/>
        </p:nvPicPr>
        <p:blipFill>
          <a:blip r:embed="rId3"/>
          <a:srcRect/>
          <a:stretch>
            <a:fillRect/>
          </a:stretch>
        </p:blipFill>
        <p:spPr bwMode="auto">
          <a:xfrm rot="5400000">
            <a:off x="3082132" y="4631531"/>
            <a:ext cx="1854200" cy="2039937"/>
          </a:xfrm>
          <a:prstGeom prst="rect">
            <a:avLst/>
          </a:prstGeom>
          <a:noFill/>
          <a:ln w="9525">
            <a:noFill/>
            <a:miter lim="800000"/>
            <a:headEnd/>
            <a:tailEnd/>
          </a:ln>
        </p:spPr>
      </p:pic>
      <p:pic>
        <p:nvPicPr>
          <p:cNvPr id="54275" name="Picture 3" descr="wheat closup"/>
          <p:cNvPicPr>
            <a:picLocks noChangeAspect="1" noChangeArrowheads="1"/>
          </p:cNvPicPr>
          <p:nvPr/>
        </p:nvPicPr>
        <p:blipFill>
          <a:blip r:embed="rId4"/>
          <a:srcRect/>
          <a:stretch>
            <a:fillRect/>
          </a:stretch>
        </p:blipFill>
        <p:spPr bwMode="auto">
          <a:xfrm>
            <a:off x="838200" y="1328738"/>
            <a:ext cx="4267200" cy="3409950"/>
          </a:xfrm>
          <a:prstGeom prst="rect">
            <a:avLst/>
          </a:prstGeom>
          <a:noFill/>
          <a:ln w="9525">
            <a:noFill/>
            <a:miter lim="800000"/>
            <a:headEnd/>
            <a:tailEnd/>
          </a:ln>
        </p:spPr>
      </p:pic>
      <p:pic>
        <p:nvPicPr>
          <p:cNvPr id="54276" name="Picture 4" descr="wheat_on_stalk"/>
          <p:cNvPicPr>
            <a:picLocks noChangeAspect="1" noChangeArrowheads="1"/>
          </p:cNvPicPr>
          <p:nvPr/>
        </p:nvPicPr>
        <p:blipFill>
          <a:blip r:embed="rId5"/>
          <a:srcRect/>
          <a:stretch>
            <a:fillRect/>
          </a:stretch>
        </p:blipFill>
        <p:spPr bwMode="auto">
          <a:xfrm>
            <a:off x="5043488" y="1295400"/>
            <a:ext cx="3186112" cy="4648200"/>
          </a:xfrm>
          <a:prstGeom prst="rect">
            <a:avLst/>
          </a:prstGeom>
          <a:noFill/>
          <a:ln w="9525">
            <a:noFill/>
            <a:miter lim="800000"/>
            <a:headEnd/>
            <a:tailEnd/>
          </a:ln>
        </p:spPr>
      </p:pic>
      <p:sp>
        <p:nvSpPr>
          <p:cNvPr id="54277" name="Rectangle 5"/>
          <p:cNvSpPr>
            <a:spLocks noGrp="1" noChangeArrowheads="1"/>
          </p:cNvSpPr>
          <p:nvPr>
            <p:ph type="title"/>
          </p:nvPr>
        </p:nvSpPr>
        <p:spPr>
          <a:xfrm>
            <a:off x="457200" y="152400"/>
            <a:ext cx="8229600" cy="1143000"/>
          </a:xfrm>
        </p:spPr>
        <p:txBody>
          <a:bodyPr/>
          <a:lstStyle/>
          <a:p>
            <a:r>
              <a:rPr lang="en-US">
                <a:solidFill>
                  <a:srgbClr val="000000"/>
                </a:solidFill>
                <a:latin typeface="Calibri" pitchFamily="-106" charset="0"/>
                <a:ea typeface="ＭＳ Ｐゴシック" pitchFamily="-106" charset="-128"/>
                <a:cs typeface="ＭＳ Ｐゴシック" pitchFamily="-106" charset="-128"/>
              </a:rPr>
              <a:t>Wheat – three species of </a:t>
            </a:r>
            <a:r>
              <a:rPr lang="en-US" i="1">
                <a:solidFill>
                  <a:srgbClr val="000000"/>
                </a:solidFill>
                <a:latin typeface="Calibri" pitchFamily="-106" charset="0"/>
                <a:ea typeface="ＭＳ Ｐゴシック" pitchFamily="-106" charset="-128"/>
                <a:cs typeface="ＭＳ Ｐゴシック" pitchFamily="-106" charset="-128"/>
              </a:rPr>
              <a:t>Triticum</a:t>
            </a:r>
            <a:endParaRPr lang="en-US">
              <a:solidFill>
                <a:srgbClr val="000000"/>
              </a:solidFill>
              <a:latin typeface="Calibri" pitchFamily="-106" charset="0"/>
              <a:ea typeface="ＭＳ Ｐゴシック" pitchFamily="-106" charset="-128"/>
              <a:cs typeface="ＭＳ Ｐゴシック" pitchFamily="-106" charset="-128"/>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6322" name="Picture 2" descr="wheat types"/>
          <p:cNvPicPr>
            <a:picLocks noChangeAspect="1" noChangeArrowheads="1"/>
          </p:cNvPicPr>
          <p:nvPr/>
        </p:nvPicPr>
        <p:blipFill>
          <a:blip r:embed="rId3"/>
          <a:srcRect/>
          <a:stretch>
            <a:fillRect/>
          </a:stretch>
        </p:blipFill>
        <p:spPr bwMode="auto">
          <a:xfrm>
            <a:off x="1066800" y="782638"/>
            <a:ext cx="7162800" cy="4808537"/>
          </a:xfrm>
          <a:prstGeom prst="rect">
            <a:avLst/>
          </a:prstGeom>
          <a:noFill/>
          <a:ln w="9525">
            <a:noFill/>
            <a:miter lim="800000"/>
            <a:headEnd/>
            <a:tailEnd/>
          </a:ln>
        </p:spPr>
      </p:pic>
      <p:sp>
        <p:nvSpPr>
          <p:cNvPr id="56323" name="Text Box 3"/>
          <p:cNvSpPr txBox="1">
            <a:spLocks noChangeArrowheads="1"/>
          </p:cNvSpPr>
          <p:nvPr/>
        </p:nvSpPr>
        <p:spPr bwMode="auto">
          <a:xfrm>
            <a:off x="1143000" y="5105400"/>
            <a:ext cx="990600" cy="366713"/>
          </a:xfrm>
          <a:prstGeom prst="rect">
            <a:avLst/>
          </a:prstGeom>
          <a:noFill/>
          <a:ln w="9525">
            <a:noFill/>
            <a:miter lim="800000"/>
            <a:headEnd/>
            <a:tailEnd/>
          </a:ln>
        </p:spPr>
        <p:txBody>
          <a:bodyPr>
            <a:prstTxWarp prst="textNoShape">
              <a:avLst/>
            </a:prstTxWarp>
            <a:spAutoFit/>
          </a:bodyPr>
          <a:lstStyle/>
          <a:p>
            <a:pPr algn="l" eaLnBrk="1" hangingPunct="1">
              <a:spcBef>
                <a:spcPct val="50000"/>
              </a:spcBef>
            </a:pPr>
            <a:r>
              <a:rPr lang="en-US" sz="1800">
                <a:latin typeface="Calibri" pitchFamily="-106" charset="0"/>
              </a:rPr>
              <a:t>Einkorn</a:t>
            </a:r>
          </a:p>
        </p:txBody>
      </p:sp>
      <p:sp>
        <p:nvSpPr>
          <p:cNvPr id="56324" name="Text Box 4"/>
          <p:cNvSpPr txBox="1">
            <a:spLocks noChangeArrowheads="1"/>
          </p:cNvSpPr>
          <p:nvPr/>
        </p:nvSpPr>
        <p:spPr bwMode="auto">
          <a:xfrm>
            <a:off x="6248400" y="5105400"/>
            <a:ext cx="990600" cy="366713"/>
          </a:xfrm>
          <a:prstGeom prst="rect">
            <a:avLst/>
          </a:prstGeom>
          <a:noFill/>
          <a:ln w="9525">
            <a:noFill/>
            <a:miter lim="800000"/>
            <a:headEnd/>
            <a:tailEnd/>
          </a:ln>
        </p:spPr>
        <p:txBody>
          <a:bodyPr>
            <a:prstTxWarp prst="textNoShape">
              <a:avLst/>
            </a:prstTxWarp>
            <a:spAutoFit/>
          </a:bodyPr>
          <a:lstStyle/>
          <a:p>
            <a:pPr algn="l" eaLnBrk="1" hangingPunct="1">
              <a:spcBef>
                <a:spcPct val="50000"/>
              </a:spcBef>
            </a:pPr>
            <a:r>
              <a:rPr lang="en-US" sz="1800">
                <a:latin typeface="Calibri" pitchFamily="-106" charset="0"/>
              </a:rPr>
              <a:t>Bread</a:t>
            </a:r>
          </a:p>
        </p:txBody>
      </p:sp>
      <p:sp>
        <p:nvSpPr>
          <p:cNvPr id="56325" name="Text Box 5"/>
          <p:cNvSpPr txBox="1">
            <a:spLocks noChangeArrowheads="1"/>
          </p:cNvSpPr>
          <p:nvPr/>
        </p:nvSpPr>
        <p:spPr bwMode="auto">
          <a:xfrm>
            <a:off x="2362200" y="5105400"/>
            <a:ext cx="990600" cy="366713"/>
          </a:xfrm>
          <a:prstGeom prst="rect">
            <a:avLst/>
          </a:prstGeom>
          <a:noFill/>
          <a:ln w="9525">
            <a:noFill/>
            <a:miter lim="800000"/>
            <a:headEnd/>
            <a:tailEnd/>
          </a:ln>
        </p:spPr>
        <p:txBody>
          <a:bodyPr>
            <a:prstTxWarp prst="textNoShape">
              <a:avLst/>
            </a:prstTxWarp>
            <a:spAutoFit/>
          </a:bodyPr>
          <a:lstStyle/>
          <a:p>
            <a:pPr algn="l" eaLnBrk="1" hangingPunct="1">
              <a:spcBef>
                <a:spcPct val="50000"/>
              </a:spcBef>
            </a:pPr>
            <a:r>
              <a:rPr lang="en-US" sz="1800">
                <a:latin typeface="Calibri" pitchFamily="-106" charset="0"/>
              </a:rPr>
              <a:t>Durum</a:t>
            </a:r>
          </a:p>
        </p:txBody>
      </p:sp>
      <p:sp>
        <p:nvSpPr>
          <p:cNvPr id="56326" name="Text Box 6"/>
          <p:cNvSpPr txBox="1">
            <a:spLocks noChangeArrowheads="1"/>
          </p:cNvSpPr>
          <p:nvPr/>
        </p:nvSpPr>
        <p:spPr bwMode="auto">
          <a:xfrm>
            <a:off x="4114800" y="5105400"/>
            <a:ext cx="990600" cy="366713"/>
          </a:xfrm>
          <a:prstGeom prst="rect">
            <a:avLst/>
          </a:prstGeom>
          <a:noFill/>
          <a:ln w="9525">
            <a:noFill/>
            <a:miter lim="800000"/>
            <a:headEnd/>
            <a:tailEnd/>
          </a:ln>
        </p:spPr>
        <p:txBody>
          <a:bodyPr>
            <a:prstTxWarp prst="textNoShape">
              <a:avLst/>
            </a:prstTxWarp>
            <a:spAutoFit/>
          </a:bodyPr>
          <a:lstStyle/>
          <a:p>
            <a:pPr algn="l" eaLnBrk="1" hangingPunct="1">
              <a:spcBef>
                <a:spcPct val="50000"/>
              </a:spcBef>
            </a:pPr>
            <a:r>
              <a:rPr lang="en-US" sz="1800">
                <a:latin typeface="Calibri" pitchFamily="-106" charset="0"/>
              </a:rPr>
              <a:t>Emmer</a:t>
            </a:r>
          </a:p>
        </p:txBody>
      </p:sp>
      <p:sp>
        <p:nvSpPr>
          <p:cNvPr id="56327" name="Rectangle 7"/>
          <p:cNvSpPr>
            <a:spLocks noGrp="1" noChangeArrowheads="1"/>
          </p:cNvSpPr>
          <p:nvPr>
            <p:ph type="title"/>
          </p:nvPr>
        </p:nvSpPr>
        <p:spPr>
          <a:xfrm>
            <a:off x="457200" y="-76200"/>
            <a:ext cx="8229600" cy="1143000"/>
          </a:xfrm>
        </p:spPr>
        <p:txBody>
          <a:bodyPr/>
          <a:lstStyle/>
          <a:p>
            <a:r>
              <a:rPr lang="en-US" i="1">
                <a:solidFill>
                  <a:srgbClr val="000000"/>
                </a:solidFill>
                <a:latin typeface="Calibri" pitchFamily="-106" charset="0"/>
                <a:ea typeface="ＭＳ Ｐゴシック" pitchFamily="-106" charset="-128"/>
                <a:cs typeface="ＭＳ Ｐゴシック" pitchFamily="-106" charset="-128"/>
              </a:rPr>
              <a:t>Triticum spp.</a:t>
            </a:r>
          </a:p>
        </p:txBody>
      </p:sp>
      <p:sp>
        <p:nvSpPr>
          <p:cNvPr id="56328" name="Text Box 8"/>
          <p:cNvSpPr txBox="1">
            <a:spLocks noChangeArrowheads="1"/>
          </p:cNvSpPr>
          <p:nvPr/>
        </p:nvSpPr>
        <p:spPr bwMode="auto">
          <a:xfrm>
            <a:off x="152400" y="6019800"/>
            <a:ext cx="2514600" cy="830263"/>
          </a:xfrm>
          <a:prstGeom prst="rect">
            <a:avLst/>
          </a:prstGeom>
          <a:noFill/>
          <a:ln w="9525">
            <a:noFill/>
            <a:miter lim="800000"/>
            <a:headEnd/>
            <a:tailEnd/>
          </a:ln>
        </p:spPr>
        <p:txBody>
          <a:bodyPr>
            <a:prstTxWarp prst="textNoShape">
              <a:avLst/>
            </a:prstTxWarp>
            <a:spAutoFit/>
          </a:bodyPr>
          <a:lstStyle/>
          <a:p>
            <a:pPr algn="l" eaLnBrk="1" hangingPunct="1">
              <a:spcBef>
                <a:spcPct val="50000"/>
              </a:spcBef>
            </a:pPr>
            <a:r>
              <a:rPr lang="en-US" i="1">
                <a:solidFill>
                  <a:srgbClr val="000000"/>
                </a:solidFill>
                <a:latin typeface="Calibri" pitchFamily="-106" charset="0"/>
              </a:rPr>
              <a:t>Triticum monococcum</a:t>
            </a:r>
            <a:endParaRPr lang="en-US" sz="1800" i="1">
              <a:solidFill>
                <a:srgbClr val="000000"/>
              </a:solidFill>
              <a:latin typeface="Calibri" pitchFamily="-106" charset="0"/>
            </a:endParaRPr>
          </a:p>
        </p:txBody>
      </p:sp>
      <p:sp>
        <p:nvSpPr>
          <p:cNvPr id="56329" name="Text Box 9"/>
          <p:cNvSpPr txBox="1">
            <a:spLocks noChangeArrowheads="1"/>
          </p:cNvSpPr>
          <p:nvPr/>
        </p:nvSpPr>
        <p:spPr bwMode="auto">
          <a:xfrm>
            <a:off x="3505200" y="5943600"/>
            <a:ext cx="1905000" cy="457200"/>
          </a:xfrm>
          <a:prstGeom prst="rect">
            <a:avLst/>
          </a:prstGeom>
          <a:noFill/>
          <a:ln w="9525">
            <a:noFill/>
            <a:miter lim="800000"/>
            <a:headEnd/>
            <a:tailEnd/>
          </a:ln>
        </p:spPr>
        <p:txBody>
          <a:bodyPr>
            <a:prstTxWarp prst="textNoShape">
              <a:avLst/>
            </a:prstTxWarp>
            <a:spAutoFit/>
          </a:bodyPr>
          <a:lstStyle/>
          <a:p>
            <a:pPr algn="l" eaLnBrk="1" hangingPunct="1">
              <a:spcBef>
                <a:spcPct val="50000"/>
              </a:spcBef>
            </a:pPr>
            <a:r>
              <a:rPr lang="en-US" i="1" dirty="0">
                <a:solidFill>
                  <a:srgbClr val="000000"/>
                </a:solidFill>
                <a:latin typeface="Calibri" pitchFamily="-106" charset="0"/>
              </a:rPr>
              <a:t>T. </a:t>
            </a:r>
            <a:r>
              <a:rPr lang="en-US" i="1" dirty="0" err="1">
                <a:solidFill>
                  <a:srgbClr val="000000"/>
                </a:solidFill>
                <a:latin typeface="Calibri" pitchFamily="-106" charset="0"/>
              </a:rPr>
              <a:t>turgidum</a:t>
            </a:r>
            <a:endParaRPr lang="en-US" i="1" dirty="0">
              <a:solidFill>
                <a:srgbClr val="000000"/>
              </a:solidFill>
              <a:latin typeface="Calibri" pitchFamily="-106" charset="0"/>
            </a:endParaRPr>
          </a:p>
        </p:txBody>
      </p:sp>
      <p:sp>
        <p:nvSpPr>
          <p:cNvPr id="56330" name="Text Box 10"/>
          <p:cNvSpPr txBox="1">
            <a:spLocks noChangeArrowheads="1"/>
          </p:cNvSpPr>
          <p:nvPr/>
        </p:nvSpPr>
        <p:spPr bwMode="auto">
          <a:xfrm>
            <a:off x="6477000" y="6019800"/>
            <a:ext cx="1905000" cy="457200"/>
          </a:xfrm>
          <a:prstGeom prst="rect">
            <a:avLst/>
          </a:prstGeom>
          <a:noFill/>
          <a:ln w="9525">
            <a:noFill/>
            <a:miter lim="800000"/>
            <a:headEnd/>
            <a:tailEnd/>
          </a:ln>
        </p:spPr>
        <p:txBody>
          <a:bodyPr>
            <a:prstTxWarp prst="textNoShape">
              <a:avLst/>
            </a:prstTxWarp>
            <a:spAutoFit/>
          </a:bodyPr>
          <a:lstStyle/>
          <a:p>
            <a:pPr algn="l" eaLnBrk="1" hangingPunct="1">
              <a:spcBef>
                <a:spcPct val="50000"/>
              </a:spcBef>
            </a:pPr>
            <a:r>
              <a:rPr lang="en-US" i="1">
                <a:solidFill>
                  <a:srgbClr val="000000"/>
                </a:solidFill>
                <a:latin typeface="Calibri" pitchFamily="-106" charset="0"/>
              </a:rPr>
              <a:t>T. aestivum</a:t>
            </a:r>
          </a:p>
        </p:txBody>
      </p:sp>
      <p:sp>
        <p:nvSpPr>
          <p:cNvPr id="56331" name="Line 11"/>
          <p:cNvSpPr>
            <a:spLocks noChangeShapeType="1"/>
          </p:cNvSpPr>
          <p:nvPr/>
        </p:nvSpPr>
        <p:spPr bwMode="auto">
          <a:xfrm flipV="1">
            <a:off x="914400" y="5562600"/>
            <a:ext cx="304800" cy="3810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56332" name="Line 12"/>
          <p:cNvSpPr>
            <a:spLocks noChangeShapeType="1"/>
          </p:cNvSpPr>
          <p:nvPr/>
        </p:nvSpPr>
        <p:spPr bwMode="auto">
          <a:xfrm flipH="1" flipV="1">
            <a:off x="3429000" y="5334000"/>
            <a:ext cx="457200" cy="609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56333" name="Line 13"/>
          <p:cNvSpPr>
            <a:spLocks noChangeShapeType="1"/>
          </p:cNvSpPr>
          <p:nvPr/>
        </p:nvSpPr>
        <p:spPr bwMode="auto">
          <a:xfrm flipV="1">
            <a:off x="3886200" y="5562600"/>
            <a:ext cx="990600" cy="3810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56334" name="Line 14"/>
          <p:cNvSpPr>
            <a:spLocks noChangeShapeType="1"/>
          </p:cNvSpPr>
          <p:nvPr/>
        </p:nvSpPr>
        <p:spPr bwMode="auto">
          <a:xfrm flipV="1">
            <a:off x="7162800" y="5562600"/>
            <a:ext cx="0" cy="457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56335" name="Text Box 15"/>
          <p:cNvSpPr txBox="1">
            <a:spLocks noChangeArrowheads="1"/>
          </p:cNvSpPr>
          <p:nvPr/>
        </p:nvSpPr>
        <p:spPr bwMode="auto">
          <a:xfrm>
            <a:off x="1100138" y="974725"/>
            <a:ext cx="544512" cy="461963"/>
          </a:xfrm>
          <a:prstGeom prst="rect">
            <a:avLst/>
          </a:prstGeom>
          <a:noFill/>
          <a:ln w="9525">
            <a:noFill/>
            <a:miter lim="800000"/>
            <a:headEnd/>
            <a:tailEnd/>
          </a:ln>
        </p:spPr>
        <p:txBody>
          <a:bodyPr wrap="none">
            <a:prstTxWarp prst="textNoShape">
              <a:avLst/>
            </a:prstTxWarp>
            <a:spAutoFit/>
          </a:bodyPr>
          <a:lstStyle/>
          <a:p>
            <a:r>
              <a:rPr lang="en-US">
                <a:latin typeface="Calibri" pitchFamily="-106" charset="0"/>
              </a:rPr>
              <a:t>AA</a:t>
            </a:r>
          </a:p>
        </p:txBody>
      </p:sp>
      <p:sp>
        <p:nvSpPr>
          <p:cNvPr id="56336" name="Text Box 16"/>
          <p:cNvSpPr txBox="1">
            <a:spLocks noChangeArrowheads="1"/>
          </p:cNvSpPr>
          <p:nvPr/>
        </p:nvSpPr>
        <p:spPr bwMode="auto">
          <a:xfrm>
            <a:off x="3375025" y="898525"/>
            <a:ext cx="874713" cy="461963"/>
          </a:xfrm>
          <a:prstGeom prst="rect">
            <a:avLst/>
          </a:prstGeom>
          <a:noFill/>
          <a:ln w="9525">
            <a:noFill/>
            <a:miter lim="800000"/>
            <a:headEnd/>
            <a:tailEnd/>
          </a:ln>
        </p:spPr>
        <p:txBody>
          <a:bodyPr wrap="none">
            <a:prstTxWarp prst="textNoShape">
              <a:avLst/>
            </a:prstTxWarp>
            <a:spAutoFit/>
          </a:bodyPr>
          <a:lstStyle/>
          <a:p>
            <a:r>
              <a:rPr lang="en-US">
                <a:latin typeface="Calibri" pitchFamily="-106" charset="0"/>
              </a:rPr>
              <a:t>AABB</a:t>
            </a:r>
          </a:p>
        </p:txBody>
      </p:sp>
      <p:sp>
        <p:nvSpPr>
          <p:cNvPr id="56337" name="Text Box 17"/>
          <p:cNvSpPr txBox="1">
            <a:spLocks noChangeArrowheads="1"/>
          </p:cNvSpPr>
          <p:nvPr/>
        </p:nvSpPr>
        <p:spPr bwMode="auto">
          <a:xfrm>
            <a:off x="6537325" y="1050925"/>
            <a:ext cx="1255713" cy="461963"/>
          </a:xfrm>
          <a:prstGeom prst="rect">
            <a:avLst/>
          </a:prstGeom>
          <a:noFill/>
          <a:ln w="9525">
            <a:noFill/>
            <a:miter lim="800000"/>
            <a:headEnd/>
            <a:tailEnd/>
          </a:ln>
        </p:spPr>
        <p:txBody>
          <a:bodyPr wrap="none">
            <a:prstTxWarp prst="textNoShape">
              <a:avLst/>
            </a:prstTxWarp>
            <a:spAutoFit/>
          </a:bodyPr>
          <a:lstStyle/>
          <a:p>
            <a:r>
              <a:rPr lang="en-US">
                <a:latin typeface="Calibri" pitchFamily="-106" charset="0"/>
              </a:rPr>
              <a:t>AABBDD</a:t>
            </a:r>
          </a:p>
        </p:txBody>
      </p:sp>
      <p:sp>
        <p:nvSpPr>
          <p:cNvPr id="18" name="Rectangle 5"/>
          <p:cNvSpPr txBox="1">
            <a:spLocks noChangeArrowheads="1"/>
          </p:cNvSpPr>
          <p:nvPr/>
        </p:nvSpPr>
        <p:spPr bwMode="auto">
          <a:xfrm>
            <a:off x="457200" y="152400"/>
            <a:ext cx="8229600" cy="1295400"/>
          </a:xfrm>
          <a:prstGeom prst="rect">
            <a:avLst/>
          </a:prstGeom>
          <a:solidFill>
            <a:schemeClr val="bg1"/>
          </a:solidFill>
          <a:ln w="9525">
            <a:noFill/>
            <a:miter lim="800000"/>
            <a:headEnd/>
            <a:tailEnd/>
          </a:ln>
        </p:spPr>
        <p:txBody>
          <a:bodyPr anchor="ctr">
            <a:prstTxWarp prst="textNoShape">
              <a:avLst/>
            </a:prstTxWarp>
          </a:bodyPr>
          <a:lstStyle/>
          <a:p>
            <a:pPr>
              <a:defRPr/>
            </a:pPr>
            <a:r>
              <a:rPr lang="en-US" sz="4400" kern="0">
                <a:solidFill>
                  <a:srgbClr val="000000"/>
                </a:solidFill>
                <a:latin typeface="Calibri"/>
                <a:ea typeface="ＭＳ Ｐゴシック" pitchFamily="-107" charset="-128"/>
                <a:cs typeface="ＭＳ Ｐゴシック" pitchFamily="-107" charset="-128"/>
              </a:rPr>
              <a:t>Wheat – three species of </a:t>
            </a:r>
            <a:r>
              <a:rPr lang="en-US" sz="4400" i="1" kern="0">
                <a:solidFill>
                  <a:srgbClr val="000000"/>
                </a:solidFill>
                <a:latin typeface="Calibri"/>
                <a:ea typeface="ＭＳ Ｐゴシック" pitchFamily="-107" charset="-128"/>
                <a:cs typeface="ＭＳ Ｐゴシック" pitchFamily="-107" charset="-128"/>
              </a:rPr>
              <a:t>Triticum</a:t>
            </a:r>
            <a:endParaRPr lang="en-US" sz="4400" kern="0" dirty="0">
              <a:solidFill>
                <a:srgbClr val="000000"/>
              </a:solidFill>
              <a:latin typeface="Calibri"/>
              <a:ea typeface="ＭＳ Ｐゴシック" pitchFamily="-107" charset="-128"/>
              <a:cs typeface="ＭＳ Ｐゴシック" pitchFamily="-107" charset="-128"/>
            </a:endParaRPr>
          </a:p>
        </p:txBody>
      </p:sp>
      <p:sp>
        <p:nvSpPr>
          <p:cNvPr id="19" name="TextBox 18"/>
          <p:cNvSpPr txBox="1"/>
          <p:nvPr/>
        </p:nvSpPr>
        <p:spPr>
          <a:xfrm>
            <a:off x="2819400" y="6457890"/>
            <a:ext cx="3028243" cy="400110"/>
          </a:xfrm>
          <a:prstGeom prst="rect">
            <a:avLst/>
          </a:prstGeom>
          <a:noFill/>
        </p:spPr>
        <p:txBody>
          <a:bodyPr wrap="none" rtlCol="0">
            <a:spAutoFit/>
          </a:bodyPr>
          <a:lstStyle/>
          <a:p>
            <a:r>
              <a:rPr lang="en-US" sz="2000" dirty="0" smtClean="0">
                <a:latin typeface="Calibri"/>
                <a:cs typeface="Calibri"/>
              </a:rPr>
              <a:t>(one species; two varieties)</a:t>
            </a:r>
            <a:endParaRPr lang="en-US" sz="2000" dirty="0">
              <a:latin typeface="Calibri"/>
              <a:cs typeface="Calibri"/>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endParaRPr lang="en-US">
              <a:latin typeface="Calibri" pitchFamily="-106" charset="0"/>
              <a:ea typeface="ＭＳ Ｐゴシック" pitchFamily="-106" charset="-128"/>
              <a:cs typeface="ＭＳ Ｐゴシック" pitchFamily="-106" charset="-128"/>
            </a:endParaRPr>
          </a:p>
        </p:txBody>
      </p:sp>
      <p:pic>
        <p:nvPicPr>
          <p:cNvPr id="58371" name="Picture 3" descr="wheat evolution"/>
          <p:cNvPicPr>
            <a:picLocks noChangeAspect="1" noChangeArrowheads="1"/>
          </p:cNvPicPr>
          <p:nvPr/>
        </p:nvPicPr>
        <p:blipFill>
          <a:blip r:embed="rId3"/>
          <a:srcRect/>
          <a:stretch>
            <a:fillRect/>
          </a:stretch>
        </p:blipFill>
        <p:spPr bwMode="auto">
          <a:xfrm>
            <a:off x="0" y="-171450"/>
            <a:ext cx="9677400" cy="7258050"/>
          </a:xfrm>
          <a:prstGeom prst="rect">
            <a:avLst/>
          </a:prstGeom>
          <a:noFill/>
          <a:ln w="12700">
            <a:solidFill>
              <a:srgbClr val="000000"/>
            </a:solidFill>
            <a:miter lim="800000"/>
            <a:headEnd/>
            <a:tailEnd/>
          </a:ln>
        </p:spPr>
      </p:pic>
      <p:sp>
        <p:nvSpPr>
          <p:cNvPr id="58372" name="Rectangle 6"/>
          <p:cNvSpPr>
            <a:spLocks noChangeArrowheads="1"/>
          </p:cNvSpPr>
          <p:nvPr/>
        </p:nvSpPr>
        <p:spPr bwMode="auto">
          <a:xfrm>
            <a:off x="3733800" y="1295400"/>
            <a:ext cx="1219200" cy="304800"/>
          </a:xfrm>
          <a:prstGeom prst="rect">
            <a:avLst/>
          </a:prstGeom>
          <a:noFill/>
          <a:ln w="28575">
            <a:solidFill>
              <a:srgbClr val="FF0000"/>
            </a:solidFill>
            <a:miter lim="800000"/>
            <a:headEnd/>
            <a:tailEnd/>
          </a:ln>
        </p:spPr>
        <p:txBody>
          <a:bodyPr wrap="none" anchor="ctr">
            <a:prstTxWarp prst="textNoShape">
              <a:avLst/>
            </a:prstTxWarp>
          </a:bodyPr>
          <a:lstStyle/>
          <a:p>
            <a:endParaRPr lang="en-US">
              <a:solidFill>
                <a:srgbClr val="FF0000"/>
              </a:solidFill>
              <a:latin typeface="Calibri" pitchFamily="-106" charset="0"/>
            </a:endParaRPr>
          </a:p>
        </p:txBody>
      </p:sp>
      <p:sp>
        <p:nvSpPr>
          <p:cNvPr id="58373" name="Rectangle 7"/>
          <p:cNvSpPr>
            <a:spLocks noChangeArrowheads="1"/>
          </p:cNvSpPr>
          <p:nvPr/>
        </p:nvSpPr>
        <p:spPr bwMode="auto">
          <a:xfrm>
            <a:off x="1143000" y="4953000"/>
            <a:ext cx="1676400" cy="381000"/>
          </a:xfrm>
          <a:prstGeom prst="rect">
            <a:avLst/>
          </a:prstGeom>
          <a:noFill/>
          <a:ln w="28575">
            <a:solidFill>
              <a:srgbClr val="FF0000"/>
            </a:solidFill>
            <a:miter lim="800000"/>
            <a:headEnd/>
            <a:tailEnd/>
          </a:ln>
        </p:spPr>
        <p:txBody>
          <a:bodyPr wrap="none" anchor="ctr">
            <a:prstTxWarp prst="textNoShape">
              <a:avLst/>
            </a:prstTxWarp>
          </a:bodyPr>
          <a:lstStyle/>
          <a:p>
            <a:endParaRPr lang="en-US">
              <a:latin typeface="Calibri" pitchFamily="-106" charset="0"/>
            </a:endParaRPr>
          </a:p>
        </p:txBody>
      </p:sp>
      <p:sp>
        <p:nvSpPr>
          <p:cNvPr id="58374" name="Rectangle 8"/>
          <p:cNvSpPr>
            <a:spLocks noChangeArrowheads="1"/>
          </p:cNvSpPr>
          <p:nvPr/>
        </p:nvSpPr>
        <p:spPr bwMode="auto">
          <a:xfrm>
            <a:off x="5943600" y="4953000"/>
            <a:ext cx="1676400" cy="381000"/>
          </a:xfrm>
          <a:prstGeom prst="rect">
            <a:avLst/>
          </a:prstGeom>
          <a:noFill/>
          <a:ln w="38100">
            <a:solidFill>
              <a:srgbClr val="FF0000"/>
            </a:solidFill>
            <a:miter lim="800000"/>
            <a:headEnd/>
            <a:tailEnd/>
          </a:ln>
        </p:spPr>
        <p:txBody>
          <a:bodyPr wrap="none" anchor="ctr">
            <a:prstTxWarp prst="textNoShape">
              <a:avLst/>
            </a:prstTxWarp>
          </a:bodyPr>
          <a:lstStyle/>
          <a:p>
            <a:endParaRPr lang="en-US">
              <a:latin typeface="Calibri" pitchFamily="-106" charset="0"/>
            </a:endParaRPr>
          </a:p>
        </p:txBody>
      </p:sp>
      <p:sp>
        <p:nvSpPr>
          <p:cNvPr id="58375" name="TextBox 8"/>
          <p:cNvSpPr txBox="1">
            <a:spLocks noChangeArrowheads="1"/>
          </p:cNvSpPr>
          <p:nvPr/>
        </p:nvSpPr>
        <p:spPr bwMode="auto">
          <a:xfrm>
            <a:off x="152400" y="-304800"/>
            <a:ext cx="8991600" cy="2124075"/>
          </a:xfrm>
          <a:prstGeom prst="rect">
            <a:avLst/>
          </a:prstGeom>
          <a:solidFill>
            <a:schemeClr val="bg1"/>
          </a:solidFill>
          <a:ln w="9525">
            <a:noFill/>
            <a:miter lim="800000"/>
            <a:headEnd/>
            <a:tailEnd/>
          </a:ln>
        </p:spPr>
        <p:txBody>
          <a:bodyPr>
            <a:prstTxWarp prst="textNoShape">
              <a:avLst/>
            </a:prstTxWarp>
            <a:spAutoFit/>
          </a:bodyPr>
          <a:lstStyle/>
          <a:p>
            <a:endParaRPr lang="en-US" sz="4400" b="1">
              <a:latin typeface="Calibri" pitchFamily="-106" charset="0"/>
              <a:ea typeface="Calibri" pitchFamily="-106" charset="0"/>
              <a:cs typeface="Calibri" pitchFamily="-106" charset="0"/>
            </a:endParaRPr>
          </a:p>
          <a:p>
            <a:r>
              <a:rPr lang="en-US" sz="4400" b="1">
                <a:latin typeface="Calibri" pitchFamily="-106" charset="0"/>
                <a:ea typeface="Calibri" pitchFamily="-106" charset="0"/>
                <a:cs typeface="Calibri" pitchFamily="-106" charset="0"/>
              </a:rPr>
              <a:t>  Evolution of Domesticated Wheat  </a:t>
            </a:r>
          </a:p>
          <a:p>
            <a:endParaRPr lang="en-US" sz="4400" b="1">
              <a:latin typeface="Calibri" pitchFamily="-106" charset="0"/>
              <a:ea typeface="Calibri" pitchFamily="-106" charset="0"/>
              <a:cs typeface="Calibri" pitchFamily="-106" charset="0"/>
            </a:endParaRPr>
          </a:p>
        </p:txBody>
      </p:sp>
      <p:sp>
        <p:nvSpPr>
          <p:cNvPr id="14" name="TextBox 13"/>
          <p:cNvSpPr txBox="1">
            <a:spLocks noChangeArrowheads="1"/>
          </p:cNvSpPr>
          <p:nvPr/>
        </p:nvSpPr>
        <p:spPr bwMode="auto">
          <a:xfrm>
            <a:off x="4254500" y="1447800"/>
            <a:ext cx="1300163" cy="400050"/>
          </a:xfrm>
          <a:prstGeom prst="rect">
            <a:avLst/>
          </a:prstGeom>
          <a:noFill/>
          <a:ln w="9525">
            <a:noFill/>
            <a:miter lim="800000"/>
            <a:headEnd/>
            <a:tailEnd/>
          </a:ln>
        </p:spPr>
        <p:txBody>
          <a:bodyPr wrap="none">
            <a:prstTxWarp prst="textNoShape">
              <a:avLst/>
            </a:prstTxWarp>
            <a:spAutoFit/>
          </a:bodyPr>
          <a:lstStyle/>
          <a:p>
            <a:r>
              <a:rPr lang="en-US" sz="2000" b="1">
                <a:latin typeface="Calibri" pitchFamily="-106" charset="0"/>
                <a:ea typeface="Calibri" pitchFamily="-106" charset="0"/>
                <a:cs typeface="Calibri" pitchFamily="-106" charset="0"/>
              </a:rPr>
              <a:t>Goat grass</a:t>
            </a:r>
          </a:p>
        </p:txBody>
      </p:sp>
      <p:sp>
        <p:nvSpPr>
          <p:cNvPr id="15" name="Rectangle 14"/>
          <p:cNvSpPr>
            <a:spLocks noChangeArrowheads="1"/>
          </p:cNvSpPr>
          <p:nvPr/>
        </p:nvSpPr>
        <p:spPr bwMode="auto">
          <a:xfrm>
            <a:off x="4191000" y="1371600"/>
            <a:ext cx="1524000" cy="2590800"/>
          </a:xfrm>
          <a:prstGeom prst="rect">
            <a:avLst/>
          </a:prstGeom>
          <a:solidFill>
            <a:schemeClr val="bg1"/>
          </a:solidFill>
          <a:ln w="9525">
            <a:noFill/>
            <a:round/>
            <a:headEnd/>
            <a:tailEnd/>
          </a:ln>
        </p:spPr>
        <p:txBody>
          <a:bodyPr>
            <a:prstTxWarp prst="textNoShape">
              <a:avLst/>
            </a:prstTxWarp>
          </a:bodyPr>
          <a:lstStyle/>
          <a:p>
            <a:endParaRPr lang="en-US"/>
          </a:p>
        </p:txBody>
      </p:sp>
      <p:sp>
        <p:nvSpPr>
          <p:cNvPr id="19" name="Rectangle 5"/>
          <p:cNvSpPr>
            <a:spLocks noChangeArrowheads="1"/>
          </p:cNvSpPr>
          <p:nvPr/>
        </p:nvSpPr>
        <p:spPr bwMode="auto">
          <a:xfrm>
            <a:off x="4114800" y="3733800"/>
            <a:ext cx="4572000" cy="2971800"/>
          </a:xfrm>
          <a:prstGeom prst="rect">
            <a:avLst/>
          </a:prstGeom>
          <a:solidFill>
            <a:schemeClr val="bg1"/>
          </a:solidFill>
          <a:ln w="9525">
            <a:noFill/>
            <a:miter lim="800000"/>
            <a:headEnd/>
            <a:tailEnd/>
          </a:ln>
        </p:spPr>
        <p:txBody>
          <a:bodyPr wrap="none" anchor="ctr">
            <a:prstTxWarp prst="textNoShape">
              <a:avLst/>
            </a:prstTxWarp>
          </a:bodyPr>
          <a:lstStyle/>
          <a:p>
            <a:endParaRPr lang="en-US">
              <a:latin typeface="Calibri" pitchFamily="-106" charset="0"/>
            </a:endParaRPr>
          </a:p>
        </p:txBody>
      </p:sp>
      <p:sp>
        <p:nvSpPr>
          <p:cNvPr id="20" name="Rectangle 19"/>
          <p:cNvSpPr>
            <a:spLocks noChangeArrowheads="1"/>
          </p:cNvSpPr>
          <p:nvPr/>
        </p:nvSpPr>
        <p:spPr bwMode="auto">
          <a:xfrm>
            <a:off x="990600" y="3352800"/>
            <a:ext cx="3733800" cy="3505200"/>
          </a:xfrm>
          <a:prstGeom prst="rect">
            <a:avLst/>
          </a:prstGeom>
          <a:solidFill>
            <a:schemeClr val="bg1"/>
          </a:solidFill>
          <a:ln w="9525">
            <a:noFill/>
            <a:round/>
            <a:headEnd/>
            <a:tailEnd/>
          </a:ln>
        </p:spPr>
        <p:txBody>
          <a:bodyPr>
            <a:prstTxWarp prst="textNoShape">
              <a:avLst/>
            </a:prstTxWarp>
          </a:bodyPr>
          <a:lstStyle/>
          <a:p>
            <a:endParaRPr lang="en-US"/>
          </a:p>
        </p:txBody>
      </p:sp>
      <p:sp>
        <p:nvSpPr>
          <p:cNvPr id="58380" name="Rectangle 20"/>
          <p:cNvSpPr>
            <a:spLocks noChangeArrowheads="1"/>
          </p:cNvSpPr>
          <p:nvPr/>
        </p:nvSpPr>
        <p:spPr bwMode="auto">
          <a:xfrm>
            <a:off x="6934200" y="2819400"/>
            <a:ext cx="304800" cy="2286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2" name="Rectangle 13"/>
          <p:cNvSpPr>
            <a:spLocks noChangeArrowheads="1"/>
          </p:cNvSpPr>
          <p:nvPr/>
        </p:nvSpPr>
        <p:spPr bwMode="auto">
          <a:xfrm>
            <a:off x="5638800" y="1828800"/>
            <a:ext cx="2895600" cy="2438400"/>
          </a:xfrm>
          <a:prstGeom prst="rect">
            <a:avLst/>
          </a:prstGeom>
          <a:solidFill>
            <a:schemeClr val="bg1"/>
          </a:solidFill>
          <a:ln w="9525">
            <a:noFill/>
            <a:miter lim="800000"/>
            <a:headEnd/>
            <a:tailEnd/>
          </a:ln>
        </p:spPr>
        <p:txBody>
          <a:bodyPr wrap="none" anchor="ctr">
            <a:prstTxWarp prst="textNoShape">
              <a:avLst/>
            </a:prstTxWarp>
          </a:bodyPr>
          <a:lstStyle/>
          <a:p>
            <a:endParaRPr lang="en-US">
              <a:latin typeface="Calibri" pitchFamily="-10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9" grpId="0" animBg="1"/>
      <p:bldP spid="20" grpId="0" animBg="1"/>
      <p:bldP spid="22" grpId="0" animBg="1"/>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0418" name="Picture 2" descr="wheat types"/>
          <p:cNvPicPr>
            <a:picLocks noChangeAspect="1" noChangeArrowheads="1"/>
          </p:cNvPicPr>
          <p:nvPr/>
        </p:nvPicPr>
        <p:blipFill>
          <a:blip r:embed="rId3"/>
          <a:srcRect/>
          <a:stretch>
            <a:fillRect/>
          </a:stretch>
        </p:blipFill>
        <p:spPr bwMode="auto">
          <a:xfrm>
            <a:off x="1066800" y="782638"/>
            <a:ext cx="7162800" cy="4808537"/>
          </a:xfrm>
          <a:prstGeom prst="rect">
            <a:avLst/>
          </a:prstGeom>
          <a:noFill/>
          <a:ln w="9525">
            <a:noFill/>
            <a:miter lim="800000"/>
            <a:headEnd/>
            <a:tailEnd/>
          </a:ln>
        </p:spPr>
      </p:pic>
      <p:sp>
        <p:nvSpPr>
          <p:cNvPr id="60419" name="Text Box 3"/>
          <p:cNvSpPr txBox="1">
            <a:spLocks noChangeArrowheads="1"/>
          </p:cNvSpPr>
          <p:nvPr/>
        </p:nvSpPr>
        <p:spPr bwMode="auto">
          <a:xfrm>
            <a:off x="1143000" y="5105400"/>
            <a:ext cx="990600" cy="366713"/>
          </a:xfrm>
          <a:prstGeom prst="rect">
            <a:avLst/>
          </a:prstGeom>
          <a:noFill/>
          <a:ln w="9525">
            <a:noFill/>
            <a:miter lim="800000"/>
            <a:headEnd/>
            <a:tailEnd/>
          </a:ln>
        </p:spPr>
        <p:txBody>
          <a:bodyPr>
            <a:prstTxWarp prst="textNoShape">
              <a:avLst/>
            </a:prstTxWarp>
            <a:spAutoFit/>
          </a:bodyPr>
          <a:lstStyle/>
          <a:p>
            <a:pPr algn="l" eaLnBrk="1" hangingPunct="1">
              <a:spcBef>
                <a:spcPct val="50000"/>
              </a:spcBef>
            </a:pPr>
            <a:r>
              <a:rPr lang="en-US" sz="1800">
                <a:latin typeface="Calibri" pitchFamily="-106" charset="0"/>
              </a:rPr>
              <a:t>Einkorn</a:t>
            </a:r>
          </a:p>
        </p:txBody>
      </p:sp>
      <p:sp>
        <p:nvSpPr>
          <p:cNvPr id="60420" name="Text Box 4"/>
          <p:cNvSpPr txBox="1">
            <a:spLocks noChangeArrowheads="1"/>
          </p:cNvSpPr>
          <p:nvPr/>
        </p:nvSpPr>
        <p:spPr bwMode="auto">
          <a:xfrm>
            <a:off x="6248400" y="5105400"/>
            <a:ext cx="990600" cy="366713"/>
          </a:xfrm>
          <a:prstGeom prst="rect">
            <a:avLst/>
          </a:prstGeom>
          <a:noFill/>
          <a:ln w="9525">
            <a:noFill/>
            <a:miter lim="800000"/>
            <a:headEnd/>
            <a:tailEnd/>
          </a:ln>
        </p:spPr>
        <p:txBody>
          <a:bodyPr>
            <a:prstTxWarp prst="textNoShape">
              <a:avLst/>
            </a:prstTxWarp>
            <a:spAutoFit/>
          </a:bodyPr>
          <a:lstStyle/>
          <a:p>
            <a:pPr algn="l" eaLnBrk="1" hangingPunct="1">
              <a:spcBef>
                <a:spcPct val="50000"/>
              </a:spcBef>
            </a:pPr>
            <a:r>
              <a:rPr lang="en-US" sz="1800">
                <a:latin typeface="Calibri" pitchFamily="-106" charset="0"/>
              </a:rPr>
              <a:t>Bread</a:t>
            </a:r>
          </a:p>
        </p:txBody>
      </p:sp>
      <p:sp>
        <p:nvSpPr>
          <p:cNvPr id="60421" name="Text Box 5"/>
          <p:cNvSpPr txBox="1">
            <a:spLocks noChangeArrowheads="1"/>
          </p:cNvSpPr>
          <p:nvPr/>
        </p:nvSpPr>
        <p:spPr bwMode="auto">
          <a:xfrm>
            <a:off x="2362200" y="5105400"/>
            <a:ext cx="990600" cy="366713"/>
          </a:xfrm>
          <a:prstGeom prst="rect">
            <a:avLst/>
          </a:prstGeom>
          <a:noFill/>
          <a:ln w="9525">
            <a:noFill/>
            <a:miter lim="800000"/>
            <a:headEnd/>
            <a:tailEnd/>
          </a:ln>
        </p:spPr>
        <p:txBody>
          <a:bodyPr>
            <a:prstTxWarp prst="textNoShape">
              <a:avLst/>
            </a:prstTxWarp>
            <a:spAutoFit/>
          </a:bodyPr>
          <a:lstStyle/>
          <a:p>
            <a:pPr algn="l" eaLnBrk="1" hangingPunct="1">
              <a:spcBef>
                <a:spcPct val="50000"/>
              </a:spcBef>
            </a:pPr>
            <a:r>
              <a:rPr lang="en-US" sz="1800">
                <a:latin typeface="Calibri" pitchFamily="-106" charset="0"/>
              </a:rPr>
              <a:t>Durum</a:t>
            </a:r>
          </a:p>
        </p:txBody>
      </p:sp>
      <p:sp>
        <p:nvSpPr>
          <p:cNvPr id="60422" name="Text Box 6"/>
          <p:cNvSpPr txBox="1">
            <a:spLocks noChangeArrowheads="1"/>
          </p:cNvSpPr>
          <p:nvPr/>
        </p:nvSpPr>
        <p:spPr bwMode="auto">
          <a:xfrm>
            <a:off x="4114800" y="5105400"/>
            <a:ext cx="990600" cy="366713"/>
          </a:xfrm>
          <a:prstGeom prst="rect">
            <a:avLst/>
          </a:prstGeom>
          <a:noFill/>
          <a:ln w="9525">
            <a:noFill/>
            <a:miter lim="800000"/>
            <a:headEnd/>
            <a:tailEnd/>
          </a:ln>
        </p:spPr>
        <p:txBody>
          <a:bodyPr>
            <a:prstTxWarp prst="textNoShape">
              <a:avLst/>
            </a:prstTxWarp>
            <a:spAutoFit/>
          </a:bodyPr>
          <a:lstStyle/>
          <a:p>
            <a:pPr algn="l" eaLnBrk="1" hangingPunct="1">
              <a:spcBef>
                <a:spcPct val="50000"/>
              </a:spcBef>
            </a:pPr>
            <a:r>
              <a:rPr lang="en-US" sz="1800">
                <a:latin typeface="Calibri" pitchFamily="-106" charset="0"/>
              </a:rPr>
              <a:t>Emmer</a:t>
            </a:r>
          </a:p>
        </p:txBody>
      </p:sp>
      <p:sp>
        <p:nvSpPr>
          <p:cNvPr id="60423" name="Rectangle 7"/>
          <p:cNvSpPr>
            <a:spLocks noGrp="1" noChangeArrowheads="1"/>
          </p:cNvSpPr>
          <p:nvPr>
            <p:ph type="title"/>
          </p:nvPr>
        </p:nvSpPr>
        <p:spPr>
          <a:xfrm>
            <a:off x="457200" y="-76200"/>
            <a:ext cx="8229600" cy="1143000"/>
          </a:xfrm>
        </p:spPr>
        <p:txBody>
          <a:bodyPr/>
          <a:lstStyle/>
          <a:p>
            <a:r>
              <a:rPr lang="en-US" i="1">
                <a:solidFill>
                  <a:srgbClr val="000000"/>
                </a:solidFill>
                <a:latin typeface="Calibri" pitchFamily="-106" charset="0"/>
                <a:ea typeface="ＭＳ Ｐゴシック" pitchFamily="-106" charset="-128"/>
                <a:cs typeface="ＭＳ Ｐゴシック" pitchFamily="-106" charset="-128"/>
              </a:rPr>
              <a:t>Triticum spp.</a:t>
            </a:r>
          </a:p>
        </p:txBody>
      </p:sp>
      <p:sp>
        <p:nvSpPr>
          <p:cNvPr id="60424" name="Text Box 8"/>
          <p:cNvSpPr txBox="1">
            <a:spLocks noChangeArrowheads="1"/>
          </p:cNvSpPr>
          <p:nvPr/>
        </p:nvSpPr>
        <p:spPr bwMode="auto">
          <a:xfrm>
            <a:off x="152400" y="6019800"/>
            <a:ext cx="2514600" cy="830263"/>
          </a:xfrm>
          <a:prstGeom prst="rect">
            <a:avLst/>
          </a:prstGeom>
          <a:noFill/>
          <a:ln w="9525">
            <a:noFill/>
            <a:miter lim="800000"/>
            <a:headEnd/>
            <a:tailEnd/>
          </a:ln>
        </p:spPr>
        <p:txBody>
          <a:bodyPr>
            <a:prstTxWarp prst="textNoShape">
              <a:avLst/>
            </a:prstTxWarp>
            <a:spAutoFit/>
          </a:bodyPr>
          <a:lstStyle/>
          <a:p>
            <a:pPr algn="l" eaLnBrk="1" hangingPunct="1">
              <a:spcBef>
                <a:spcPct val="50000"/>
              </a:spcBef>
            </a:pPr>
            <a:r>
              <a:rPr lang="en-US" i="1">
                <a:solidFill>
                  <a:srgbClr val="000000"/>
                </a:solidFill>
                <a:latin typeface="Calibri" pitchFamily="-106" charset="0"/>
              </a:rPr>
              <a:t>Triticum monococcum</a:t>
            </a:r>
            <a:endParaRPr lang="en-US" sz="1800" i="1">
              <a:solidFill>
                <a:srgbClr val="000000"/>
              </a:solidFill>
              <a:latin typeface="Calibri" pitchFamily="-106" charset="0"/>
            </a:endParaRPr>
          </a:p>
        </p:txBody>
      </p:sp>
      <p:sp>
        <p:nvSpPr>
          <p:cNvPr id="60425" name="Text Box 9"/>
          <p:cNvSpPr txBox="1">
            <a:spLocks noChangeArrowheads="1"/>
          </p:cNvSpPr>
          <p:nvPr/>
        </p:nvSpPr>
        <p:spPr bwMode="auto">
          <a:xfrm>
            <a:off x="3505200" y="6019800"/>
            <a:ext cx="1905000" cy="457200"/>
          </a:xfrm>
          <a:prstGeom prst="rect">
            <a:avLst/>
          </a:prstGeom>
          <a:noFill/>
          <a:ln w="9525">
            <a:noFill/>
            <a:miter lim="800000"/>
            <a:headEnd/>
            <a:tailEnd/>
          </a:ln>
        </p:spPr>
        <p:txBody>
          <a:bodyPr>
            <a:prstTxWarp prst="textNoShape">
              <a:avLst/>
            </a:prstTxWarp>
            <a:spAutoFit/>
          </a:bodyPr>
          <a:lstStyle/>
          <a:p>
            <a:pPr algn="l" eaLnBrk="1" hangingPunct="1">
              <a:spcBef>
                <a:spcPct val="50000"/>
              </a:spcBef>
            </a:pPr>
            <a:r>
              <a:rPr lang="en-US" i="1">
                <a:solidFill>
                  <a:srgbClr val="000000"/>
                </a:solidFill>
                <a:latin typeface="Calibri" pitchFamily="-106" charset="0"/>
              </a:rPr>
              <a:t>T. turgidum</a:t>
            </a:r>
          </a:p>
        </p:txBody>
      </p:sp>
      <p:sp>
        <p:nvSpPr>
          <p:cNvPr id="60426" name="Text Box 10"/>
          <p:cNvSpPr txBox="1">
            <a:spLocks noChangeArrowheads="1"/>
          </p:cNvSpPr>
          <p:nvPr/>
        </p:nvSpPr>
        <p:spPr bwMode="auto">
          <a:xfrm>
            <a:off x="6477000" y="6019800"/>
            <a:ext cx="1905000" cy="457200"/>
          </a:xfrm>
          <a:prstGeom prst="rect">
            <a:avLst/>
          </a:prstGeom>
          <a:noFill/>
          <a:ln w="9525">
            <a:noFill/>
            <a:miter lim="800000"/>
            <a:headEnd/>
            <a:tailEnd/>
          </a:ln>
        </p:spPr>
        <p:txBody>
          <a:bodyPr>
            <a:prstTxWarp prst="textNoShape">
              <a:avLst/>
            </a:prstTxWarp>
            <a:spAutoFit/>
          </a:bodyPr>
          <a:lstStyle/>
          <a:p>
            <a:pPr algn="l" eaLnBrk="1" hangingPunct="1">
              <a:spcBef>
                <a:spcPct val="50000"/>
              </a:spcBef>
            </a:pPr>
            <a:r>
              <a:rPr lang="en-US" i="1">
                <a:solidFill>
                  <a:srgbClr val="000000"/>
                </a:solidFill>
                <a:latin typeface="Calibri" pitchFamily="-106" charset="0"/>
              </a:rPr>
              <a:t>T. aestivum</a:t>
            </a:r>
          </a:p>
        </p:txBody>
      </p:sp>
      <p:sp>
        <p:nvSpPr>
          <p:cNvPr id="60427" name="Line 11"/>
          <p:cNvSpPr>
            <a:spLocks noChangeShapeType="1"/>
          </p:cNvSpPr>
          <p:nvPr/>
        </p:nvSpPr>
        <p:spPr bwMode="auto">
          <a:xfrm flipV="1">
            <a:off x="914400" y="5562600"/>
            <a:ext cx="304800" cy="3810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60428" name="Line 12"/>
          <p:cNvSpPr>
            <a:spLocks noChangeShapeType="1"/>
          </p:cNvSpPr>
          <p:nvPr/>
        </p:nvSpPr>
        <p:spPr bwMode="auto">
          <a:xfrm flipH="1" flipV="1">
            <a:off x="3429000" y="5334000"/>
            <a:ext cx="457200" cy="609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60429" name="Line 13"/>
          <p:cNvSpPr>
            <a:spLocks noChangeShapeType="1"/>
          </p:cNvSpPr>
          <p:nvPr/>
        </p:nvSpPr>
        <p:spPr bwMode="auto">
          <a:xfrm flipV="1">
            <a:off x="3886200" y="5562600"/>
            <a:ext cx="990600" cy="3810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60430" name="Line 14"/>
          <p:cNvSpPr>
            <a:spLocks noChangeShapeType="1"/>
          </p:cNvSpPr>
          <p:nvPr/>
        </p:nvSpPr>
        <p:spPr bwMode="auto">
          <a:xfrm flipV="1">
            <a:off x="7162800" y="5562600"/>
            <a:ext cx="0" cy="457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60431" name="Text Box 15"/>
          <p:cNvSpPr txBox="1">
            <a:spLocks noChangeArrowheads="1"/>
          </p:cNvSpPr>
          <p:nvPr/>
        </p:nvSpPr>
        <p:spPr bwMode="auto">
          <a:xfrm>
            <a:off x="1100138" y="974725"/>
            <a:ext cx="544512" cy="461963"/>
          </a:xfrm>
          <a:prstGeom prst="rect">
            <a:avLst/>
          </a:prstGeom>
          <a:noFill/>
          <a:ln w="9525">
            <a:noFill/>
            <a:miter lim="800000"/>
            <a:headEnd/>
            <a:tailEnd/>
          </a:ln>
        </p:spPr>
        <p:txBody>
          <a:bodyPr wrap="none">
            <a:prstTxWarp prst="textNoShape">
              <a:avLst/>
            </a:prstTxWarp>
            <a:spAutoFit/>
          </a:bodyPr>
          <a:lstStyle/>
          <a:p>
            <a:r>
              <a:rPr lang="en-US">
                <a:latin typeface="Calibri" pitchFamily="-106" charset="0"/>
              </a:rPr>
              <a:t>AA</a:t>
            </a:r>
          </a:p>
        </p:txBody>
      </p:sp>
      <p:sp>
        <p:nvSpPr>
          <p:cNvPr id="60432" name="Text Box 16"/>
          <p:cNvSpPr txBox="1">
            <a:spLocks noChangeArrowheads="1"/>
          </p:cNvSpPr>
          <p:nvPr/>
        </p:nvSpPr>
        <p:spPr bwMode="auto">
          <a:xfrm>
            <a:off x="3375025" y="898525"/>
            <a:ext cx="874713" cy="461963"/>
          </a:xfrm>
          <a:prstGeom prst="rect">
            <a:avLst/>
          </a:prstGeom>
          <a:noFill/>
          <a:ln w="9525">
            <a:noFill/>
            <a:miter lim="800000"/>
            <a:headEnd/>
            <a:tailEnd/>
          </a:ln>
        </p:spPr>
        <p:txBody>
          <a:bodyPr wrap="none">
            <a:prstTxWarp prst="textNoShape">
              <a:avLst/>
            </a:prstTxWarp>
            <a:spAutoFit/>
          </a:bodyPr>
          <a:lstStyle/>
          <a:p>
            <a:r>
              <a:rPr lang="en-US">
                <a:latin typeface="Calibri" pitchFamily="-106" charset="0"/>
              </a:rPr>
              <a:t>AABB</a:t>
            </a:r>
          </a:p>
        </p:txBody>
      </p:sp>
      <p:sp>
        <p:nvSpPr>
          <p:cNvPr id="60433" name="Text Box 17"/>
          <p:cNvSpPr txBox="1">
            <a:spLocks noChangeArrowheads="1"/>
          </p:cNvSpPr>
          <p:nvPr/>
        </p:nvSpPr>
        <p:spPr bwMode="auto">
          <a:xfrm>
            <a:off x="6537325" y="1050925"/>
            <a:ext cx="1255713" cy="461963"/>
          </a:xfrm>
          <a:prstGeom prst="rect">
            <a:avLst/>
          </a:prstGeom>
          <a:noFill/>
          <a:ln w="9525">
            <a:noFill/>
            <a:miter lim="800000"/>
            <a:headEnd/>
            <a:tailEnd/>
          </a:ln>
        </p:spPr>
        <p:txBody>
          <a:bodyPr wrap="none">
            <a:prstTxWarp prst="textNoShape">
              <a:avLst/>
            </a:prstTxWarp>
            <a:spAutoFit/>
          </a:bodyPr>
          <a:lstStyle/>
          <a:p>
            <a:r>
              <a:rPr lang="en-US">
                <a:latin typeface="Calibri" pitchFamily="-106" charset="0"/>
              </a:rPr>
              <a:t>AABBDD</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81000" y="228600"/>
            <a:ext cx="8382000" cy="2514600"/>
          </a:xfrm>
        </p:spPr>
        <p:txBody>
          <a:bodyPr/>
          <a:lstStyle/>
          <a:p>
            <a:r>
              <a:rPr lang="en-US" sz="3200" dirty="0">
                <a:solidFill>
                  <a:srgbClr val="000000"/>
                </a:solidFill>
                <a:latin typeface="Calibri" pitchFamily="-106" charset="0"/>
                <a:ea typeface="ＭＳ Ｐゴシック" pitchFamily="-106" charset="-128"/>
                <a:cs typeface="ＭＳ Ｐゴシック" pitchFamily="-106" charset="-128"/>
              </a:rPr>
              <a:t>Bread wheat (</a:t>
            </a:r>
            <a:r>
              <a:rPr lang="en-US" sz="3200" i="1" dirty="0" err="1">
                <a:solidFill>
                  <a:srgbClr val="000000"/>
                </a:solidFill>
                <a:latin typeface="Calibri" pitchFamily="-106" charset="0"/>
                <a:ea typeface="ＭＳ Ｐゴシック" pitchFamily="-106" charset="-128"/>
                <a:cs typeface="ＭＳ Ｐゴシック" pitchFamily="-106" charset="-128"/>
              </a:rPr>
              <a:t>Triticum</a:t>
            </a:r>
            <a:r>
              <a:rPr lang="en-US" sz="3200" i="1" dirty="0">
                <a:solidFill>
                  <a:srgbClr val="000000"/>
                </a:solidFill>
                <a:latin typeface="Calibri" pitchFamily="-106" charset="0"/>
                <a:ea typeface="ＭＳ Ｐゴシック" pitchFamily="-106" charset="-128"/>
                <a:cs typeface="ＭＳ Ｐゴシック" pitchFamily="-106" charset="-128"/>
              </a:rPr>
              <a:t> </a:t>
            </a:r>
            <a:r>
              <a:rPr lang="en-US" sz="3200" i="1" dirty="0" err="1">
                <a:solidFill>
                  <a:srgbClr val="000000"/>
                </a:solidFill>
                <a:latin typeface="Calibri" pitchFamily="-106" charset="0"/>
                <a:ea typeface="ＭＳ Ｐゴシック" pitchFamily="-106" charset="-128"/>
                <a:cs typeface="ＭＳ Ｐゴシック" pitchFamily="-106" charset="-128"/>
              </a:rPr>
              <a:t>aestivum</a:t>
            </a:r>
            <a:r>
              <a:rPr lang="en-US" sz="3200" dirty="0">
                <a:solidFill>
                  <a:srgbClr val="000000"/>
                </a:solidFill>
                <a:latin typeface="Calibri" pitchFamily="-106" charset="0"/>
                <a:ea typeface="ＭＳ Ｐゴシック" pitchFamily="-106" charset="-128"/>
                <a:cs typeface="ＭＳ Ｐゴシック" pitchFamily="-106" charset="-128"/>
              </a:rPr>
              <a:t>) is higher in protein than its diploid and </a:t>
            </a:r>
            <a:r>
              <a:rPr lang="en-US" sz="3200" dirty="0" err="1">
                <a:solidFill>
                  <a:srgbClr val="000000"/>
                </a:solidFill>
                <a:latin typeface="Calibri" pitchFamily="-106" charset="0"/>
                <a:ea typeface="ＭＳ Ｐゴシック" pitchFamily="-106" charset="-128"/>
                <a:cs typeface="ＭＳ Ｐゴシック" pitchFamily="-106" charset="-128"/>
              </a:rPr>
              <a:t>tetraploid</a:t>
            </a:r>
            <a:r>
              <a:rPr lang="en-US" sz="3200" dirty="0">
                <a:solidFill>
                  <a:srgbClr val="000000"/>
                </a:solidFill>
                <a:latin typeface="Calibri" pitchFamily="-106" charset="0"/>
                <a:ea typeface="ＭＳ Ｐゴシック" pitchFamily="-106" charset="-128"/>
                <a:cs typeface="ＭＳ Ｐゴシック" pitchFamily="-106" charset="-128"/>
              </a:rPr>
              <a:t> ancestors.  The protein </a:t>
            </a:r>
            <a:r>
              <a:rPr lang="en-US" sz="3200" b="1" dirty="0">
                <a:solidFill>
                  <a:srgbClr val="000000"/>
                </a:solidFill>
                <a:latin typeface="Calibri" pitchFamily="-106" charset="0"/>
                <a:ea typeface="ＭＳ Ｐゴシック" pitchFamily="-106" charset="-128"/>
                <a:cs typeface="ＭＳ Ｐゴシック" pitchFamily="-106" charset="-128"/>
              </a:rPr>
              <a:t>gluten</a:t>
            </a:r>
            <a:r>
              <a:rPr lang="en-US" sz="3200" dirty="0">
                <a:solidFill>
                  <a:srgbClr val="000000"/>
                </a:solidFill>
                <a:latin typeface="Calibri" pitchFamily="-106" charset="0"/>
                <a:ea typeface="ＭＳ Ｐゴシック" pitchFamily="-106" charset="-128"/>
                <a:cs typeface="ＭＳ Ｐゴシック" pitchFamily="-106" charset="-128"/>
              </a:rPr>
              <a:t> is what makes bread dough elastic, allowing it to rise.</a:t>
            </a:r>
            <a:endParaRPr lang="en-US" dirty="0">
              <a:solidFill>
                <a:srgbClr val="000000"/>
              </a:solidFill>
              <a:latin typeface="Calibri" pitchFamily="-106" charset="0"/>
              <a:ea typeface="ＭＳ Ｐゴシック" pitchFamily="-106" charset="-128"/>
              <a:cs typeface="ＭＳ Ｐゴシック" pitchFamily="-106" charset="-128"/>
            </a:endParaRPr>
          </a:p>
        </p:txBody>
      </p:sp>
      <p:pic>
        <p:nvPicPr>
          <p:cNvPr id="62467" name="Picture 3" descr="lev70065_bx12_01"/>
          <p:cNvPicPr>
            <a:picLocks noChangeAspect="1" noChangeArrowheads="1"/>
          </p:cNvPicPr>
          <p:nvPr/>
        </p:nvPicPr>
        <p:blipFill>
          <a:blip r:embed="rId3"/>
          <a:srcRect/>
          <a:stretch>
            <a:fillRect/>
          </a:stretch>
        </p:blipFill>
        <p:spPr bwMode="auto">
          <a:xfrm>
            <a:off x="4724400" y="3581400"/>
            <a:ext cx="3124200" cy="2579688"/>
          </a:xfrm>
          <a:prstGeom prst="rect">
            <a:avLst/>
          </a:prstGeom>
          <a:noFill/>
          <a:ln w="9525">
            <a:noFill/>
            <a:miter lim="800000"/>
            <a:headEnd/>
            <a:tailEnd/>
          </a:ln>
        </p:spPr>
      </p:pic>
      <p:pic>
        <p:nvPicPr>
          <p:cNvPr id="62468" name="Picture 4"/>
          <p:cNvPicPr>
            <a:picLocks noChangeAspect="1" noChangeArrowheads="1"/>
          </p:cNvPicPr>
          <p:nvPr/>
        </p:nvPicPr>
        <p:blipFill>
          <a:blip r:embed="rId4"/>
          <a:srcRect/>
          <a:stretch>
            <a:fillRect/>
          </a:stretch>
        </p:blipFill>
        <p:spPr bwMode="auto">
          <a:xfrm>
            <a:off x="990600" y="3048000"/>
            <a:ext cx="2743200" cy="3657600"/>
          </a:xfrm>
          <a:prstGeom prst="rect">
            <a:avLst/>
          </a:prstGeom>
          <a:noFill/>
          <a:ln w="9525">
            <a:noFill/>
            <a:miter lim="800000"/>
            <a:headEnd/>
            <a:tailEnd/>
          </a:ln>
        </p:spPr>
      </p:pic>
      <p:sp>
        <p:nvSpPr>
          <p:cNvPr id="62469" name="Text Box 5"/>
          <p:cNvSpPr txBox="1">
            <a:spLocks noChangeArrowheads="1"/>
          </p:cNvSpPr>
          <p:nvPr/>
        </p:nvSpPr>
        <p:spPr bwMode="auto">
          <a:xfrm>
            <a:off x="2955925" y="3184525"/>
            <a:ext cx="500063" cy="461963"/>
          </a:xfrm>
          <a:prstGeom prst="rect">
            <a:avLst/>
          </a:prstGeom>
          <a:solidFill>
            <a:schemeClr val="bg1"/>
          </a:solidFill>
          <a:ln w="9525">
            <a:solidFill>
              <a:schemeClr val="tx1"/>
            </a:solidFill>
            <a:miter lim="800000"/>
            <a:headEnd/>
            <a:tailEnd/>
          </a:ln>
        </p:spPr>
        <p:txBody>
          <a:bodyPr wrap="none">
            <a:prstTxWarp prst="textNoShape">
              <a:avLst/>
            </a:prstTxWarp>
            <a:spAutoFit/>
          </a:bodyPr>
          <a:lstStyle/>
          <a:p>
            <a:pPr algn="l"/>
            <a:r>
              <a:rPr lang="en-US">
                <a:latin typeface="Calibri" pitchFamily="-106" charset="0"/>
              </a:rPr>
              <a:t>6X</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z="3200" b="1" smtClean="0">
                <a:latin typeface="Calibri" pitchFamily="-106" charset="0"/>
                <a:ea typeface="ＭＳ Ｐゴシック" pitchFamily="-106" charset="-128"/>
                <a:cs typeface="ＭＳ Ｐゴシック" pitchFamily="-106" charset="-128"/>
              </a:rPr>
              <a:t>The Grasses That Feed the World</a:t>
            </a:r>
            <a:r>
              <a:rPr lang="en-US" b="1" smtClean="0">
                <a:latin typeface="Calibri" pitchFamily="-106" charset="0"/>
                <a:ea typeface="ＭＳ Ｐゴシック" pitchFamily="-106" charset="-128"/>
                <a:cs typeface="ＭＳ Ｐゴシック" pitchFamily="-106" charset="-128"/>
              </a:rPr>
              <a:t/>
            </a:r>
            <a:br>
              <a:rPr lang="en-US" b="1" smtClean="0">
                <a:latin typeface="Calibri" pitchFamily="-106" charset="0"/>
                <a:ea typeface="ＭＳ Ｐゴシック" pitchFamily="-106" charset="-128"/>
                <a:cs typeface="ＭＳ Ｐゴシック" pitchFamily="-106" charset="-128"/>
              </a:rPr>
            </a:br>
            <a:r>
              <a:rPr lang="en-US" sz="2400" smtClean="0">
                <a:latin typeface="Calibri" pitchFamily="-106" charset="0"/>
                <a:ea typeface="ＭＳ Ｐゴシック" pitchFamily="-106" charset="-128"/>
                <a:cs typeface="ＭＳ Ｐゴシック" pitchFamily="-106" charset="-128"/>
              </a:rPr>
              <a:t>Chapter 12</a:t>
            </a:r>
          </a:p>
        </p:txBody>
      </p:sp>
      <p:sp>
        <p:nvSpPr>
          <p:cNvPr id="18435" name="Content Placeholder 3"/>
          <p:cNvSpPr>
            <a:spLocks noGrp="1"/>
          </p:cNvSpPr>
          <p:nvPr>
            <p:ph sz="half" idx="2"/>
          </p:nvPr>
        </p:nvSpPr>
        <p:spPr>
          <a:xfrm>
            <a:off x="4648200" y="1981200"/>
            <a:ext cx="3962400" cy="4114800"/>
          </a:xfrm>
        </p:spPr>
        <p:txBody>
          <a:bodyPr/>
          <a:lstStyle/>
          <a:p>
            <a:r>
              <a:rPr lang="en-US" sz="2400" b="1" smtClean="0">
                <a:latin typeface="Calibri" pitchFamily="-106" charset="0"/>
                <a:ea typeface="ＭＳ Ｐゴシック" pitchFamily="-106" charset="-128"/>
                <a:cs typeface="ＭＳ Ｐゴシック" pitchFamily="-106" charset="-128"/>
              </a:rPr>
              <a:t>Poaceae: </a:t>
            </a:r>
            <a:r>
              <a:rPr lang="en-US" sz="2400" smtClean="0">
                <a:latin typeface="Calibri" pitchFamily="-106" charset="0"/>
                <a:ea typeface="ＭＳ Ｐゴシック" pitchFamily="-106" charset="-128"/>
                <a:cs typeface="ＭＳ Ｐゴシック" pitchFamily="-106" charset="-128"/>
              </a:rPr>
              <a:t>The Grass Family</a:t>
            </a:r>
          </a:p>
          <a:p>
            <a:r>
              <a:rPr lang="en-US" sz="2400" smtClean="0">
                <a:latin typeface="Calibri" pitchFamily="-106" charset="0"/>
                <a:ea typeface="ＭＳ Ｐゴシック" pitchFamily="-106" charset="-128"/>
                <a:cs typeface="ＭＳ Ｐゴシック" pitchFamily="-106" charset="-128"/>
              </a:rPr>
              <a:t>Grass Morphology</a:t>
            </a:r>
          </a:p>
          <a:p>
            <a:r>
              <a:rPr lang="en-US" sz="2400" smtClean="0">
                <a:latin typeface="Calibri" pitchFamily="-106" charset="0"/>
                <a:ea typeface="ＭＳ Ｐゴシック" pitchFamily="-106" charset="-128"/>
                <a:cs typeface="ＭＳ Ｐゴシック" pitchFamily="-106" charset="-128"/>
              </a:rPr>
              <a:t>Grain and Flour</a:t>
            </a:r>
          </a:p>
          <a:p>
            <a:r>
              <a:rPr lang="en-US" sz="2400" b="1" smtClean="0">
                <a:latin typeface="Calibri" pitchFamily="-106" charset="0"/>
                <a:ea typeface="ＭＳ Ｐゴシック" pitchFamily="-106" charset="-128"/>
                <a:cs typeface="ＭＳ Ｐゴシック" pitchFamily="-106" charset="-128"/>
              </a:rPr>
              <a:t>Wheat</a:t>
            </a:r>
            <a:r>
              <a:rPr lang="en-US" sz="2400" smtClean="0">
                <a:latin typeface="Calibri" pitchFamily="-106" charset="0"/>
                <a:ea typeface="ＭＳ Ｐゴシック" pitchFamily="-106" charset="-128"/>
                <a:cs typeface="ＭＳ Ｐゴシック" pitchFamily="-106" charset="-128"/>
              </a:rPr>
              <a:t>: Evolution, History, Uses, Morphology, Processing</a:t>
            </a:r>
          </a:p>
          <a:p>
            <a:r>
              <a:rPr lang="en-US" sz="2400" b="1" smtClean="0">
                <a:latin typeface="Calibri" pitchFamily="-106" charset="0"/>
                <a:ea typeface="ＭＳ Ｐゴシック" pitchFamily="-106" charset="-128"/>
                <a:cs typeface="ＭＳ Ｐゴシック" pitchFamily="-106" charset="-128"/>
              </a:rPr>
              <a:t>Rice: </a:t>
            </a:r>
            <a:r>
              <a:rPr lang="en-US" sz="2400" smtClean="0">
                <a:latin typeface="Calibri" pitchFamily="-106" charset="0"/>
                <a:ea typeface="ＭＳ Ｐゴシック" pitchFamily="-106" charset="-128"/>
                <a:cs typeface="ＭＳ Ｐゴシック" pitchFamily="-106" charset="-128"/>
              </a:rPr>
              <a:t>History, Cultivation, Processing</a:t>
            </a:r>
          </a:p>
          <a:p>
            <a:r>
              <a:rPr lang="en-US" sz="2400" b="1" smtClean="0">
                <a:latin typeface="Calibri" pitchFamily="-106" charset="0"/>
                <a:ea typeface="ＭＳ Ｐゴシック" pitchFamily="-106" charset="-128"/>
                <a:cs typeface="ＭＳ Ｐゴシック" pitchFamily="-106" charset="-128"/>
              </a:rPr>
              <a:t>Maize</a:t>
            </a:r>
            <a:r>
              <a:rPr lang="en-US" sz="2400" smtClean="0">
                <a:latin typeface="Calibri" pitchFamily="-106" charset="0"/>
                <a:ea typeface="ＭＳ Ｐゴシック" pitchFamily="-106" charset="-128"/>
                <a:cs typeface="ＭＳ Ｐゴシック" pitchFamily="-106" charset="-128"/>
              </a:rPr>
              <a:t>: Morphology, Evolution, History, Uses </a:t>
            </a:r>
          </a:p>
          <a:p>
            <a:endParaRPr lang="en-US" sz="2400" smtClean="0">
              <a:latin typeface="Calibri" pitchFamily="-106" charset="0"/>
              <a:ea typeface="ＭＳ Ｐゴシック" pitchFamily="-106" charset="-128"/>
              <a:cs typeface="ＭＳ Ｐゴシック" pitchFamily="-106" charset="-128"/>
            </a:endParaRPr>
          </a:p>
        </p:txBody>
      </p:sp>
      <p:pic>
        <p:nvPicPr>
          <p:cNvPr id="18436" name="Content Placeholder 6" descr="Ben Falk's Rice.jpg"/>
          <p:cNvPicPr>
            <a:picLocks noGrp="1" noChangeAspect="1"/>
          </p:cNvPicPr>
          <p:nvPr>
            <p:ph sz="half" idx="1"/>
          </p:nvPr>
        </p:nvPicPr>
        <p:blipFill>
          <a:blip r:embed="rId2"/>
          <a:srcRect/>
          <a:stretch>
            <a:fillRect/>
          </a:stretch>
        </p:blipFill>
        <p:spPr>
          <a:xfrm>
            <a:off x="914400" y="1828800"/>
            <a:ext cx="3094038" cy="4533900"/>
          </a:xfrm>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Text Box 3"/>
          <p:cNvSpPr txBox="1">
            <a:spLocks noChangeArrowheads="1"/>
          </p:cNvSpPr>
          <p:nvPr/>
        </p:nvSpPr>
        <p:spPr bwMode="auto">
          <a:xfrm>
            <a:off x="838200" y="5257800"/>
            <a:ext cx="7466013" cy="1077913"/>
          </a:xfrm>
          <a:prstGeom prst="rect">
            <a:avLst/>
          </a:prstGeom>
          <a:noFill/>
          <a:ln w="9525">
            <a:noFill/>
            <a:miter lim="800000"/>
            <a:headEnd/>
            <a:tailEnd/>
          </a:ln>
        </p:spPr>
        <p:txBody>
          <a:bodyPr wrap="none">
            <a:prstTxWarp prst="textNoShape">
              <a:avLst/>
            </a:prstTxWarp>
            <a:spAutoFit/>
          </a:bodyPr>
          <a:lstStyle/>
          <a:p>
            <a:r>
              <a:rPr lang="en-US" sz="3200">
                <a:solidFill>
                  <a:srgbClr val="000000"/>
                </a:solidFill>
                <a:latin typeface="Calibri" pitchFamily="-106" charset="0"/>
              </a:rPr>
              <a:t>Durum wheat (</a:t>
            </a:r>
            <a:r>
              <a:rPr lang="en-US" sz="3200" i="1">
                <a:solidFill>
                  <a:srgbClr val="000000"/>
                </a:solidFill>
                <a:latin typeface="Calibri" pitchFamily="-106" charset="0"/>
              </a:rPr>
              <a:t>Triticum turgidum</a:t>
            </a:r>
            <a:r>
              <a:rPr lang="en-US" sz="3200">
                <a:solidFill>
                  <a:srgbClr val="000000"/>
                </a:solidFill>
                <a:latin typeface="Calibri" pitchFamily="-106" charset="0"/>
              </a:rPr>
              <a:t>) is used to </a:t>
            </a:r>
          </a:p>
          <a:p>
            <a:r>
              <a:rPr lang="en-US" sz="3200">
                <a:solidFill>
                  <a:srgbClr val="000000"/>
                </a:solidFill>
                <a:latin typeface="Calibri" pitchFamily="-106" charset="0"/>
              </a:rPr>
              <a:t>make pasta.</a:t>
            </a:r>
          </a:p>
        </p:txBody>
      </p:sp>
      <p:pic>
        <p:nvPicPr>
          <p:cNvPr id="64515" name="Picture 4"/>
          <p:cNvPicPr>
            <a:picLocks noChangeAspect="1" noChangeArrowheads="1"/>
          </p:cNvPicPr>
          <p:nvPr/>
        </p:nvPicPr>
        <p:blipFill>
          <a:blip r:embed="rId3"/>
          <a:srcRect/>
          <a:stretch>
            <a:fillRect/>
          </a:stretch>
        </p:blipFill>
        <p:spPr bwMode="auto">
          <a:xfrm rot="-5400000">
            <a:off x="3333750" y="95250"/>
            <a:ext cx="4076700" cy="5715000"/>
          </a:xfrm>
          <a:prstGeom prst="rect">
            <a:avLst/>
          </a:prstGeom>
          <a:noFill/>
          <a:ln w="9525">
            <a:noFill/>
            <a:miter lim="800000"/>
            <a:headEnd/>
            <a:tailEnd/>
          </a:ln>
        </p:spPr>
      </p:pic>
      <p:pic>
        <p:nvPicPr>
          <p:cNvPr id="64516" name="Picture 5"/>
          <p:cNvPicPr>
            <a:picLocks noChangeAspect="1" noChangeArrowheads="1"/>
          </p:cNvPicPr>
          <p:nvPr/>
        </p:nvPicPr>
        <p:blipFill>
          <a:blip r:embed="rId4"/>
          <a:srcRect/>
          <a:stretch>
            <a:fillRect/>
          </a:stretch>
        </p:blipFill>
        <p:spPr bwMode="auto">
          <a:xfrm>
            <a:off x="533400" y="381000"/>
            <a:ext cx="2540000" cy="2946400"/>
          </a:xfrm>
          <a:prstGeom prst="rect">
            <a:avLst/>
          </a:prstGeom>
          <a:noFill/>
          <a:ln w="9525">
            <a:noFill/>
            <a:miter lim="800000"/>
            <a:headEnd/>
            <a:tailEnd/>
          </a:ln>
        </p:spPr>
      </p:pic>
      <p:sp>
        <p:nvSpPr>
          <p:cNvPr id="64517" name="Text Box 6"/>
          <p:cNvSpPr txBox="1">
            <a:spLocks noChangeArrowheads="1"/>
          </p:cNvSpPr>
          <p:nvPr/>
        </p:nvSpPr>
        <p:spPr bwMode="auto">
          <a:xfrm>
            <a:off x="685800" y="609600"/>
            <a:ext cx="500063" cy="461963"/>
          </a:xfrm>
          <a:prstGeom prst="rect">
            <a:avLst/>
          </a:prstGeom>
          <a:solidFill>
            <a:schemeClr val="bg1"/>
          </a:solidFill>
          <a:ln w="9525">
            <a:solidFill>
              <a:schemeClr val="tx1"/>
            </a:solidFill>
            <a:miter lim="800000"/>
            <a:headEnd/>
            <a:tailEnd/>
          </a:ln>
        </p:spPr>
        <p:txBody>
          <a:bodyPr wrap="none">
            <a:prstTxWarp prst="textNoShape">
              <a:avLst/>
            </a:prstTxWarp>
            <a:spAutoFit/>
          </a:bodyPr>
          <a:lstStyle/>
          <a:p>
            <a:pPr algn="l"/>
            <a:r>
              <a:rPr lang="en-US">
                <a:latin typeface="Calibri" pitchFamily="-106" charset="0"/>
              </a:rPr>
              <a:t>4X</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srcRect/>
          <a:stretch>
            <a:fillRect/>
          </a:stretch>
        </p:blipFill>
        <p:spPr bwMode="auto">
          <a:xfrm>
            <a:off x="457200" y="457200"/>
            <a:ext cx="3886200" cy="5181600"/>
          </a:xfrm>
          <a:prstGeom prst="rect">
            <a:avLst/>
          </a:prstGeom>
          <a:noFill/>
          <a:ln w="9525">
            <a:noFill/>
            <a:miter lim="800000"/>
            <a:headEnd/>
            <a:tailEnd/>
          </a:ln>
        </p:spPr>
      </p:pic>
      <p:sp>
        <p:nvSpPr>
          <p:cNvPr id="66563" name="Text Box 4"/>
          <p:cNvSpPr txBox="1">
            <a:spLocks noChangeArrowheads="1"/>
          </p:cNvSpPr>
          <p:nvPr/>
        </p:nvSpPr>
        <p:spPr bwMode="auto">
          <a:xfrm>
            <a:off x="614363" y="6003925"/>
            <a:ext cx="8312150" cy="830263"/>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Calibri" pitchFamily="-106" charset="0"/>
              </a:rPr>
              <a:t>Einkorn wheat </a:t>
            </a:r>
            <a:r>
              <a:rPr lang="en-US" i="1">
                <a:solidFill>
                  <a:srgbClr val="000000"/>
                </a:solidFill>
                <a:latin typeface="Calibri" pitchFamily="-106" charset="0"/>
              </a:rPr>
              <a:t>(Triticum monococcum)</a:t>
            </a:r>
            <a:r>
              <a:rPr lang="en-US">
                <a:solidFill>
                  <a:srgbClr val="000000"/>
                </a:solidFill>
                <a:latin typeface="Calibri" pitchFamily="-106" charset="0"/>
              </a:rPr>
              <a:t> is used mostly for bulghar,</a:t>
            </a:r>
          </a:p>
          <a:p>
            <a:r>
              <a:rPr lang="en-US">
                <a:solidFill>
                  <a:srgbClr val="000000"/>
                </a:solidFill>
                <a:latin typeface="Calibri" pitchFamily="-106" charset="0"/>
              </a:rPr>
              <a:t>the main ingredient in tabouleh.</a:t>
            </a:r>
          </a:p>
        </p:txBody>
      </p:sp>
      <p:sp>
        <p:nvSpPr>
          <p:cNvPr id="66564" name="Text Box 5"/>
          <p:cNvSpPr txBox="1">
            <a:spLocks noChangeArrowheads="1"/>
          </p:cNvSpPr>
          <p:nvPr/>
        </p:nvSpPr>
        <p:spPr bwMode="auto">
          <a:xfrm>
            <a:off x="669925" y="669925"/>
            <a:ext cx="500063" cy="461963"/>
          </a:xfrm>
          <a:prstGeom prst="rect">
            <a:avLst/>
          </a:prstGeom>
          <a:solidFill>
            <a:schemeClr val="bg1"/>
          </a:solidFill>
          <a:ln w="9525">
            <a:solidFill>
              <a:schemeClr val="tx1"/>
            </a:solidFill>
            <a:miter lim="800000"/>
            <a:headEnd/>
            <a:tailEnd/>
          </a:ln>
        </p:spPr>
        <p:txBody>
          <a:bodyPr wrap="none">
            <a:prstTxWarp prst="textNoShape">
              <a:avLst/>
            </a:prstTxWarp>
            <a:spAutoFit/>
          </a:bodyPr>
          <a:lstStyle/>
          <a:p>
            <a:pPr algn="l"/>
            <a:r>
              <a:rPr lang="en-US">
                <a:latin typeface="Calibri" pitchFamily="-106" charset="0"/>
              </a:rPr>
              <a:t>2X</a:t>
            </a:r>
          </a:p>
        </p:txBody>
      </p:sp>
      <p:pic>
        <p:nvPicPr>
          <p:cNvPr id="66565" name="Picture 6"/>
          <p:cNvPicPr>
            <a:picLocks noChangeAspect="1" noChangeArrowheads="1"/>
          </p:cNvPicPr>
          <p:nvPr/>
        </p:nvPicPr>
        <p:blipFill>
          <a:blip r:embed="rId4"/>
          <a:srcRect/>
          <a:stretch>
            <a:fillRect/>
          </a:stretch>
        </p:blipFill>
        <p:spPr bwMode="auto">
          <a:xfrm>
            <a:off x="4495800" y="1905000"/>
            <a:ext cx="4343400" cy="3208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228600"/>
            <a:ext cx="7772400" cy="1447800"/>
          </a:xfrm>
        </p:spPr>
        <p:txBody>
          <a:bodyPr/>
          <a:lstStyle/>
          <a:p>
            <a:r>
              <a:rPr lang="en-US" sz="3600">
                <a:solidFill>
                  <a:srgbClr val="000000"/>
                </a:solidFill>
                <a:latin typeface="Calibri" pitchFamily="-106" charset="0"/>
                <a:ea typeface="ＭＳ Ｐゴシック" pitchFamily="-106" charset="-128"/>
                <a:cs typeface="ＭＳ Ｐゴシック" pitchFamily="-106" charset="-128"/>
              </a:rPr>
              <a:t>Characteristics of domestication:</a:t>
            </a:r>
            <a:r>
              <a:rPr lang="en-US">
                <a:solidFill>
                  <a:srgbClr val="000000"/>
                </a:solidFill>
                <a:latin typeface="Calibri" pitchFamily="-106" charset="0"/>
                <a:ea typeface="ＭＳ Ｐゴシック" pitchFamily="-106" charset="-128"/>
                <a:cs typeface="ＭＳ Ｐゴシック" pitchFamily="-106" charset="-128"/>
              </a:rPr>
              <a:t/>
            </a:r>
            <a:br>
              <a:rPr lang="en-US">
                <a:solidFill>
                  <a:srgbClr val="000000"/>
                </a:solidFill>
                <a:latin typeface="Calibri" pitchFamily="-106" charset="0"/>
                <a:ea typeface="ＭＳ Ｐゴシック" pitchFamily="-106" charset="-128"/>
                <a:cs typeface="ＭＳ Ｐゴシック" pitchFamily="-106" charset="-128"/>
              </a:rPr>
            </a:br>
            <a:r>
              <a:rPr lang="en-US" sz="3200">
                <a:solidFill>
                  <a:srgbClr val="000000"/>
                </a:solidFill>
                <a:latin typeface="Calibri" pitchFamily="-106" charset="0"/>
                <a:ea typeface="ＭＳ Ｐゴシック" pitchFamily="-106" charset="-128"/>
                <a:cs typeface="ＭＳ Ｐゴシック" pitchFamily="-106" charset="-128"/>
              </a:rPr>
              <a:t>Artificial selection for non-shattering heads</a:t>
            </a:r>
            <a:r>
              <a:rPr lang="en-US">
                <a:solidFill>
                  <a:srgbClr val="000000"/>
                </a:solidFill>
                <a:latin typeface="Calibri" pitchFamily="-106" charset="0"/>
                <a:ea typeface="ＭＳ Ｐゴシック" pitchFamily="-106" charset="-128"/>
                <a:cs typeface="ＭＳ Ｐゴシック" pitchFamily="-106" charset="-128"/>
              </a:rPr>
              <a:t/>
            </a:r>
            <a:br>
              <a:rPr lang="en-US">
                <a:solidFill>
                  <a:srgbClr val="000000"/>
                </a:solidFill>
                <a:latin typeface="Calibri" pitchFamily="-106" charset="0"/>
                <a:ea typeface="ＭＳ Ｐゴシック" pitchFamily="-106" charset="-128"/>
                <a:cs typeface="ＭＳ Ｐゴシック" pitchFamily="-106" charset="-128"/>
              </a:rPr>
            </a:br>
            <a:endParaRPr lang="en-US" u="sng">
              <a:solidFill>
                <a:srgbClr val="000000"/>
              </a:solidFill>
              <a:latin typeface="Calibri" pitchFamily="-106" charset="0"/>
              <a:ea typeface="ＭＳ Ｐゴシック" pitchFamily="-106" charset="-128"/>
              <a:cs typeface="ＭＳ Ｐゴシック" pitchFamily="-106" charset="-128"/>
            </a:endParaRPr>
          </a:p>
        </p:txBody>
      </p:sp>
      <p:sp>
        <p:nvSpPr>
          <p:cNvPr id="68611" name="Text Box 3"/>
          <p:cNvSpPr txBox="1">
            <a:spLocks noChangeArrowheads="1"/>
          </p:cNvSpPr>
          <p:nvPr/>
        </p:nvSpPr>
        <p:spPr bwMode="auto">
          <a:xfrm>
            <a:off x="304800" y="1524000"/>
            <a:ext cx="6934200" cy="1169988"/>
          </a:xfrm>
          <a:prstGeom prst="rect">
            <a:avLst/>
          </a:prstGeom>
          <a:noFill/>
          <a:ln w="9525">
            <a:noFill/>
            <a:miter lim="800000"/>
            <a:headEnd/>
            <a:tailEnd/>
          </a:ln>
        </p:spPr>
        <p:txBody>
          <a:bodyPr>
            <a:prstTxWarp prst="textNoShape">
              <a:avLst/>
            </a:prstTxWarp>
            <a:spAutoFit/>
          </a:bodyPr>
          <a:lstStyle/>
          <a:p>
            <a:pPr algn="l" eaLnBrk="1" hangingPunct="1">
              <a:spcBef>
                <a:spcPct val="50000"/>
              </a:spcBef>
            </a:pPr>
            <a:endParaRPr lang="en-US" sz="2800">
              <a:solidFill>
                <a:schemeClr val="accent1"/>
              </a:solidFill>
              <a:latin typeface="Calibri" pitchFamily="-106" charset="0"/>
            </a:endParaRPr>
          </a:p>
          <a:p>
            <a:pPr algn="l" eaLnBrk="1" hangingPunct="1">
              <a:spcBef>
                <a:spcPct val="50000"/>
              </a:spcBef>
            </a:pPr>
            <a:endParaRPr lang="en-US" sz="2800">
              <a:solidFill>
                <a:schemeClr val="accent1"/>
              </a:solidFill>
              <a:latin typeface="Calibri" pitchFamily="-106" charset="0"/>
            </a:endParaRPr>
          </a:p>
        </p:txBody>
      </p:sp>
      <p:sp>
        <p:nvSpPr>
          <p:cNvPr id="68612" name="Text Box 5"/>
          <p:cNvSpPr txBox="1">
            <a:spLocks noChangeArrowheads="1"/>
          </p:cNvSpPr>
          <p:nvPr/>
        </p:nvSpPr>
        <p:spPr bwMode="auto">
          <a:xfrm>
            <a:off x="288925" y="4929188"/>
            <a:ext cx="261938" cy="1016000"/>
          </a:xfrm>
          <a:prstGeom prst="rect">
            <a:avLst/>
          </a:prstGeom>
          <a:noFill/>
          <a:ln w="9525">
            <a:noFill/>
            <a:miter lim="800000"/>
            <a:headEnd/>
            <a:tailEnd/>
          </a:ln>
        </p:spPr>
        <p:txBody>
          <a:bodyPr wrap="none">
            <a:prstTxWarp prst="textNoShape">
              <a:avLst/>
            </a:prstTxWarp>
            <a:spAutoFit/>
          </a:bodyPr>
          <a:lstStyle/>
          <a:p>
            <a:pPr algn="l" eaLnBrk="1" hangingPunct="1">
              <a:spcBef>
                <a:spcPct val="50000"/>
              </a:spcBef>
            </a:pPr>
            <a:r>
              <a:rPr lang="en-US">
                <a:solidFill>
                  <a:srgbClr val="FFFF00"/>
                </a:solidFill>
                <a:latin typeface="Calibri" pitchFamily="-106" charset="0"/>
              </a:rPr>
              <a:t>.</a:t>
            </a:r>
          </a:p>
          <a:p>
            <a:pPr algn="l"/>
            <a:endParaRPr lang="en-US">
              <a:solidFill>
                <a:srgbClr val="FFFF00"/>
              </a:solidFill>
              <a:latin typeface="Calibri" pitchFamily="-106" charset="0"/>
            </a:endParaRPr>
          </a:p>
        </p:txBody>
      </p:sp>
      <p:sp>
        <p:nvSpPr>
          <p:cNvPr id="68613" name="Text Box 6"/>
          <p:cNvSpPr txBox="1">
            <a:spLocks noChangeArrowheads="1"/>
          </p:cNvSpPr>
          <p:nvPr/>
        </p:nvSpPr>
        <p:spPr bwMode="auto">
          <a:xfrm>
            <a:off x="381000" y="3200400"/>
            <a:ext cx="4605338" cy="1570038"/>
          </a:xfrm>
          <a:prstGeom prst="rect">
            <a:avLst/>
          </a:prstGeom>
          <a:solidFill>
            <a:schemeClr val="bg1"/>
          </a:solidFill>
          <a:ln w="9525">
            <a:noFill/>
            <a:miter lim="800000"/>
            <a:headEnd/>
            <a:tailEnd/>
          </a:ln>
        </p:spPr>
        <p:txBody>
          <a:bodyPr wrap="none">
            <a:prstTxWarp prst="textNoShape">
              <a:avLst/>
            </a:prstTxWarp>
            <a:spAutoFit/>
          </a:bodyPr>
          <a:lstStyle/>
          <a:p>
            <a:pPr algn="l" eaLnBrk="1" hangingPunct="1">
              <a:spcBef>
                <a:spcPct val="50000"/>
              </a:spcBef>
            </a:pPr>
            <a:r>
              <a:rPr lang="en-US">
                <a:solidFill>
                  <a:srgbClr val="000000"/>
                </a:solidFill>
                <a:latin typeface="Calibri" pitchFamily="-106" charset="0"/>
              </a:rPr>
              <a:t>Wild einkorn wheat had shattering </a:t>
            </a:r>
          </a:p>
          <a:p>
            <a:pPr algn="l" eaLnBrk="1" hangingPunct="1">
              <a:spcBef>
                <a:spcPct val="50000"/>
              </a:spcBef>
            </a:pPr>
            <a:r>
              <a:rPr lang="en-US">
                <a:solidFill>
                  <a:srgbClr val="000000"/>
                </a:solidFill>
                <a:latin typeface="Calibri" pitchFamily="-106" charset="0"/>
              </a:rPr>
              <a:t>heads, while cultivated einkorn had </a:t>
            </a:r>
          </a:p>
          <a:p>
            <a:pPr algn="l" eaLnBrk="1" hangingPunct="1">
              <a:spcBef>
                <a:spcPct val="50000"/>
              </a:spcBef>
            </a:pPr>
            <a:r>
              <a:rPr lang="en-US">
                <a:solidFill>
                  <a:srgbClr val="000000"/>
                </a:solidFill>
                <a:latin typeface="Calibri" pitchFamily="-106" charset="0"/>
              </a:rPr>
              <a:t>non-shattering heads</a:t>
            </a:r>
          </a:p>
        </p:txBody>
      </p:sp>
      <p:pic>
        <p:nvPicPr>
          <p:cNvPr id="68614" name="Picture 7"/>
          <p:cNvPicPr>
            <a:picLocks noChangeAspect="1" noChangeArrowheads="1"/>
          </p:cNvPicPr>
          <p:nvPr/>
        </p:nvPicPr>
        <p:blipFill>
          <a:blip r:embed="rId3"/>
          <a:srcRect/>
          <a:stretch>
            <a:fillRect/>
          </a:stretch>
        </p:blipFill>
        <p:spPr bwMode="auto">
          <a:xfrm>
            <a:off x="5334000" y="1905000"/>
            <a:ext cx="3132138"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76200"/>
            <a:ext cx="8229600" cy="1143000"/>
          </a:xfrm>
        </p:spPr>
        <p:txBody>
          <a:bodyPr/>
          <a:lstStyle/>
          <a:p>
            <a:r>
              <a:rPr lang="en-US" sz="3600">
                <a:solidFill>
                  <a:srgbClr val="FFFFFF"/>
                </a:solidFill>
                <a:latin typeface="Calibri" pitchFamily="-106" charset="0"/>
                <a:ea typeface="ＭＳ Ｐゴシック" pitchFamily="-106" charset="-128"/>
                <a:cs typeface="ＭＳ Ｐゴシック" pitchFamily="-106" charset="-128"/>
              </a:rPr>
              <a:t>Shattering to non-shattering - one gene</a:t>
            </a:r>
          </a:p>
        </p:txBody>
      </p:sp>
      <p:pic>
        <p:nvPicPr>
          <p:cNvPr id="70659" name="Picture 3" descr="wt2204a"/>
          <p:cNvPicPr>
            <a:picLocks noChangeAspect="1" noChangeArrowheads="1"/>
          </p:cNvPicPr>
          <p:nvPr/>
        </p:nvPicPr>
        <p:blipFill>
          <a:blip r:embed="rId3"/>
          <a:srcRect/>
          <a:stretch>
            <a:fillRect/>
          </a:stretch>
        </p:blipFill>
        <p:spPr bwMode="auto">
          <a:xfrm>
            <a:off x="2135188" y="1219200"/>
            <a:ext cx="4265612"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09600" y="228600"/>
            <a:ext cx="7772400" cy="1143000"/>
          </a:xfrm>
        </p:spPr>
        <p:txBody>
          <a:bodyPr/>
          <a:lstStyle/>
          <a:p>
            <a:r>
              <a:rPr lang="en-US" sz="3600" smtClean="0">
                <a:solidFill>
                  <a:srgbClr val="000000"/>
                </a:solidFill>
                <a:latin typeface="Calibri" pitchFamily="-106" charset="0"/>
                <a:ea typeface="ＭＳ Ｐゴシック" pitchFamily="-106" charset="-128"/>
                <a:cs typeface="ＭＳ Ｐゴシック" pitchFamily="-106" charset="-128"/>
              </a:rPr>
              <a:t>Characteristics of domestication:</a:t>
            </a:r>
            <a:br>
              <a:rPr lang="en-US" sz="3600" smtClean="0">
                <a:solidFill>
                  <a:srgbClr val="000000"/>
                </a:solidFill>
                <a:latin typeface="Calibri" pitchFamily="-106" charset="0"/>
                <a:ea typeface="ＭＳ Ｐゴシック" pitchFamily="-106" charset="-128"/>
                <a:cs typeface="ＭＳ Ｐゴシック" pitchFamily="-106" charset="-128"/>
              </a:rPr>
            </a:br>
            <a:r>
              <a:rPr lang="en-US" sz="3600" smtClean="0">
                <a:solidFill>
                  <a:srgbClr val="000000"/>
                </a:solidFill>
                <a:latin typeface="Calibri" pitchFamily="-106" charset="0"/>
                <a:ea typeface="ＭＳ Ｐゴシック" pitchFamily="-106" charset="-128"/>
                <a:cs typeface="ＭＳ Ｐゴシック" pitchFamily="-106" charset="-128"/>
              </a:rPr>
              <a:t>Artificial selection for easier processing</a:t>
            </a:r>
            <a:endParaRPr lang="en-US" sz="3600" u="sng" smtClean="0">
              <a:solidFill>
                <a:srgbClr val="000000"/>
              </a:solidFill>
              <a:latin typeface="Calibri" pitchFamily="-106" charset="0"/>
              <a:ea typeface="ＭＳ Ｐゴシック" pitchFamily="-106" charset="-128"/>
              <a:cs typeface="ＭＳ Ｐゴシック" pitchFamily="-106" charset="-128"/>
            </a:endParaRPr>
          </a:p>
        </p:txBody>
      </p:sp>
      <p:pic>
        <p:nvPicPr>
          <p:cNvPr id="72707" name="Picture 4" descr="Barley-1"/>
          <p:cNvPicPr>
            <a:picLocks noChangeAspect="1" noChangeArrowheads="1"/>
          </p:cNvPicPr>
          <p:nvPr/>
        </p:nvPicPr>
        <p:blipFill>
          <a:blip r:embed="rId3"/>
          <a:srcRect/>
          <a:stretch>
            <a:fillRect/>
          </a:stretch>
        </p:blipFill>
        <p:spPr bwMode="auto">
          <a:xfrm>
            <a:off x="5105400" y="2819400"/>
            <a:ext cx="3581400" cy="3336925"/>
          </a:xfrm>
          <a:prstGeom prst="rect">
            <a:avLst/>
          </a:prstGeom>
          <a:noFill/>
          <a:ln w="9525">
            <a:noFill/>
            <a:miter lim="800000"/>
            <a:headEnd/>
            <a:tailEnd/>
          </a:ln>
        </p:spPr>
      </p:pic>
      <p:sp>
        <p:nvSpPr>
          <p:cNvPr id="72708" name="Text Box 5"/>
          <p:cNvSpPr txBox="1">
            <a:spLocks noChangeArrowheads="1"/>
          </p:cNvSpPr>
          <p:nvPr/>
        </p:nvSpPr>
        <p:spPr bwMode="auto">
          <a:xfrm>
            <a:off x="609600" y="3886200"/>
            <a:ext cx="4267200" cy="1570038"/>
          </a:xfrm>
          <a:prstGeom prst="rect">
            <a:avLst/>
          </a:prstGeom>
          <a:noFill/>
          <a:ln w="9525">
            <a:noFill/>
            <a:miter lim="800000"/>
            <a:headEnd/>
            <a:tailEnd/>
          </a:ln>
        </p:spPr>
        <p:txBody>
          <a:bodyPr>
            <a:prstTxWarp prst="textNoShape">
              <a:avLst/>
            </a:prstTxWarp>
            <a:spAutoFit/>
          </a:bodyPr>
          <a:lstStyle/>
          <a:p>
            <a:pPr algn="l"/>
            <a:r>
              <a:rPr lang="en-US">
                <a:solidFill>
                  <a:srgbClr val="000000"/>
                </a:solidFill>
                <a:latin typeface="Calibri" pitchFamily="-106" charset="0"/>
              </a:rPr>
              <a:t>Durum and bread wheats lack clinging chaff, a trait referred to as </a:t>
            </a:r>
            <a:r>
              <a:rPr lang="en-US" i="1">
                <a:solidFill>
                  <a:srgbClr val="000000"/>
                </a:solidFill>
                <a:latin typeface="Calibri" pitchFamily="-106" charset="0"/>
              </a:rPr>
              <a:t>free threshing.</a:t>
            </a:r>
            <a:endParaRPr lang="en-US">
              <a:solidFill>
                <a:srgbClr val="000000"/>
              </a:solidFill>
              <a:latin typeface="Calibri" pitchFamily="-106" charset="0"/>
            </a:endParaRPr>
          </a:p>
          <a:p>
            <a:pPr algn="l"/>
            <a:endParaRPr lang="en-US">
              <a:solidFill>
                <a:srgbClr val="000000"/>
              </a:solidFill>
              <a:latin typeface="Calibri" pitchFamily="-106"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4754" name="Picture 2" descr="oxen_threshing_grain"/>
          <p:cNvPicPr>
            <a:picLocks noChangeAspect="1" noChangeArrowheads="1"/>
          </p:cNvPicPr>
          <p:nvPr/>
        </p:nvPicPr>
        <p:blipFill>
          <a:blip r:embed="rId3"/>
          <a:srcRect/>
          <a:stretch>
            <a:fillRect/>
          </a:stretch>
        </p:blipFill>
        <p:spPr bwMode="auto">
          <a:xfrm>
            <a:off x="1219200" y="3968750"/>
            <a:ext cx="3200400" cy="2279650"/>
          </a:xfrm>
          <a:prstGeom prst="rect">
            <a:avLst/>
          </a:prstGeom>
          <a:noFill/>
          <a:ln w="9525">
            <a:noFill/>
            <a:miter lim="800000"/>
            <a:headEnd/>
            <a:tailEnd/>
          </a:ln>
        </p:spPr>
      </p:pic>
      <p:sp>
        <p:nvSpPr>
          <p:cNvPr id="74755" name="Rectangle 3"/>
          <p:cNvSpPr>
            <a:spLocks noGrp="1" noChangeArrowheads="1"/>
          </p:cNvSpPr>
          <p:nvPr>
            <p:ph type="title"/>
          </p:nvPr>
        </p:nvSpPr>
        <p:spPr>
          <a:xfrm>
            <a:off x="457200" y="76200"/>
            <a:ext cx="8229600" cy="1143000"/>
          </a:xfrm>
        </p:spPr>
        <p:txBody>
          <a:bodyPr/>
          <a:lstStyle/>
          <a:p>
            <a:r>
              <a:rPr lang="en-US" sz="3200" b="1">
                <a:solidFill>
                  <a:srgbClr val="000000"/>
                </a:solidFill>
                <a:latin typeface="Calibri" pitchFamily="-106" charset="0"/>
                <a:ea typeface="ＭＳ Ｐゴシック" pitchFamily="-106" charset="-128"/>
                <a:cs typeface="ＭＳ Ｐゴシック" pitchFamily="-106" charset="-128"/>
              </a:rPr>
              <a:t>Threshing</a:t>
            </a:r>
            <a:r>
              <a:rPr lang="en-US" sz="3200">
                <a:solidFill>
                  <a:srgbClr val="000000"/>
                </a:solidFill>
                <a:latin typeface="Calibri" pitchFamily="-106" charset="0"/>
                <a:ea typeface="ＭＳ Ｐゴシック" pitchFamily="-106" charset="-128"/>
                <a:cs typeface="ＭＳ Ｐゴシック" pitchFamily="-106" charset="-128"/>
              </a:rPr>
              <a:t>: loosening the chaff from the grains</a:t>
            </a:r>
            <a:endParaRPr lang="en-US" sz="2800">
              <a:solidFill>
                <a:srgbClr val="000000"/>
              </a:solidFill>
              <a:latin typeface="Calibri" pitchFamily="-106" charset="0"/>
              <a:ea typeface="ＭＳ Ｐゴシック" pitchFamily="-106" charset="-128"/>
              <a:cs typeface="ＭＳ Ｐゴシック" pitchFamily="-106" charset="-128"/>
            </a:endParaRPr>
          </a:p>
        </p:txBody>
      </p:sp>
      <p:pic>
        <p:nvPicPr>
          <p:cNvPr id="74756" name="Picture 4" descr="thresh woodcut"/>
          <p:cNvPicPr>
            <a:picLocks noChangeAspect="1" noChangeArrowheads="1"/>
          </p:cNvPicPr>
          <p:nvPr/>
        </p:nvPicPr>
        <p:blipFill>
          <a:blip r:embed="rId4"/>
          <a:srcRect/>
          <a:stretch>
            <a:fillRect/>
          </a:stretch>
        </p:blipFill>
        <p:spPr bwMode="auto">
          <a:xfrm>
            <a:off x="1219200" y="1217613"/>
            <a:ext cx="3124200" cy="2751137"/>
          </a:xfrm>
          <a:prstGeom prst="rect">
            <a:avLst/>
          </a:prstGeom>
          <a:noFill/>
          <a:ln w="9525">
            <a:noFill/>
            <a:miter lim="800000"/>
            <a:headEnd/>
            <a:tailEnd/>
          </a:ln>
        </p:spPr>
      </p:pic>
      <p:pic>
        <p:nvPicPr>
          <p:cNvPr id="74757" name="Picture 5" descr="combine"/>
          <p:cNvPicPr>
            <a:picLocks noChangeAspect="1" noChangeArrowheads="1"/>
          </p:cNvPicPr>
          <p:nvPr/>
        </p:nvPicPr>
        <p:blipFill>
          <a:blip r:embed="rId5"/>
          <a:srcRect/>
          <a:stretch>
            <a:fillRect/>
          </a:stretch>
        </p:blipFill>
        <p:spPr bwMode="auto">
          <a:xfrm>
            <a:off x="4298950" y="3816350"/>
            <a:ext cx="3625850" cy="2411413"/>
          </a:xfrm>
          <a:prstGeom prst="rect">
            <a:avLst/>
          </a:prstGeom>
          <a:noFill/>
          <a:ln w="9525">
            <a:noFill/>
            <a:miter lim="800000"/>
            <a:headEnd/>
            <a:tailEnd/>
          </a:ln>
        </p:spPr>
      </p:pic>
      <p:pic>
        <p:nvPicPr>
          <p:cNvPr id="74758" name="Picture 6" descr="threshing5"/>
          <p:cNvPicPr>
            <a:picLocks noChangeAspect="1" noChangeArrowheads="1"/>
          </p:cNvPicPr>
          <p:nvPr/>
        </p:nvPicPr>
        <p:blipFill>
          <a:blip r:embed="rId6"/>
          <a:srcRect/>
          <a:stretch>
            <a:fillRect/>
          </a:stretch>
        </p:blipFill>
        <p:spPr bwMode="auto">
          <a:xfrm>
            <a:off x="4292600" y="1225550"/>
            <a:ext cx="3632200" cy="272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0" y="0"/>
            <a:ext cx="9144000" cy="1143000"/>
          </a:xfrm>
        </p:spPr>
        <p:txBody>
          <a:bodyPr/>
          <a:lstStyle/>
          <a:p>
            <a:r>
              <a:rPr lang="en-US" sz="3200" b="1">
                <a:solidFill>
                  <a:srgbClr val="000000"/>
                </a:solidFill>
                <a:latin typeface="Calibri" pitchFamily="-106" charset="0"/>
                <a:ea typeface="ＭＳ Ｐゴシック" pitchFamily="-106" charset="-128"/>
                <a:cs typeface="ＭＳ Ｐゴシック" pitchFamily="-106" charset="-128"/>
              </a:rPr>
              <a:t>Winnowing</a:t>
            </a:r>
            <a:r>
              <a:rPr lang="en-US" sz="3200">
                <a:solidFill>
                  <a:srgbClr val="000000"/>
                </a:solidFill>
                <a:latin typeface="Calibri" pitchFamily="-106" charset="0"/>
                <a:ea typeface="ＭＳ Ｐゴシック" pitchFamily="-106" charset="-128"/>
                <a:cs typeface="ＭＳ Ｐゴシック" pitchFamily="-106" charset="-128"/>
              </a:rPr>
              <a:t>: separating the loose chaff from the grains</a:t>
            </a:r>
            <a:endParaRPr lang="en-US" sz="2800">
              <a:solidFill>
                <a:srgbClr val="000000"/>
              </a:solidFill>
              <a:latin typeface="Calibri" pitchFamily="-106" charset="0"/>
              <a:ea typeface="ＭＳ Ｐゴシック" pitchFamily="-106" charset="-128"/>
              <a:cs typeface="ＭＳ Ｐゴシック" pitchFamily="-106" charset="-128"/>
            </a:endParaRPr>
          </a:p>
        </p:txBody>
      </p:sp>
      <p:pic>
        <p:nvPicPr>
          <p:cNvPr id="76803" name="Picture 3" descr="winnowing_grain"/>
          <p:cNvPicPr>
            <a:picLocks noChangeAspect="1" noChangeArrowheads="1"/>
          </p:cNvPicPr>
          <p:nvPr/>
        </p:nvPicPr>
        <p:blipFill>
          <a:blip r:embed="rId3"/>
          <a:srcRect/>
          <a:stretch>
            <a:fillRect/>
          </a:stretch>
        </p:blipFill>
        <p:spPr bwMode="auto">
          <a:xfrm>
            <a:off x="1143000" y="3657600"/>
            <a:ext cx="3581400" cy="2552700"/>
          </a:xfrm>
          <a:prstGeom prst="rect">
            <a:avLst/>
          </a:prstGeom>
          <a:noFill/>
          <a:ln w="9525">
            <a:noFill/>
            <a:miter lim="800000"/>
            <a:headEnd/>
            <a:tailEnd/>
          </a:ln>
        </p:spPr>
      </p:pic>
      <p:pic>
        <p:nvPicPr>
          <p:cNvPr id="76804" name="Picture 4" descr="thresh"/>
          <p:cNvPicPr>
            <a:picLocks noChangeAspect="1" noChangeArrowheads="1"/>
          </p:cNvPicPr>
          <p:nvPr/>
        </p:nvPicPr>
        <p:blipFill>
          <a:blip r:embed="rId4"/>
          <a:srcRect/>
          <a:stretch>
            <a:fillRect/>
          </a:stretch>
        </p:blipFill>
        <p:spPr bwMode="auto">
          <a:xfrm>
            <a:off x="1143000" y="1295400"/>
            <a:ext cx="3581400" cy="2370138"/>
          </a:xfrm>
          <a:prstGeom prst="rect">
            <a:avLst/>
          </a:prstGeom>
          <a:noFill/>
          <a:ln w="9525">
            <a:noFill/>
            <a:miter lim="800000"/>
            <a:headEnd/>
            <a:tailEnd/>
          </a:ln>
        </p:spPr>
      </p:pic>
      <p:pic>
        <p:nvPicPr>
          <p:cNvPr id="76805" name="Picture 5" descr="combine"/>
          <p:cNvPicPr>
            <a:picLocks noChangeAspect="1" noChangeArrowheads="1"/>
          </p:cNvPicPr>
          <p:nvPr/>
        </p:nvPicPr>
        <p:blipFill>
          <a:blip r:embed="rId5"/>
          <a:srcRect/>
          <a:stretch>
            <a:fillRect/>
          </a:stretch>
        </p:blipFill>
        <p:spPr bwMode="auto">
          <a:xfrm>
            <a:off x="4724400" y="1295400"/>
            <a:ext cx="3657600" cy="2590800"/>
          </a:xfrm>
          <a:prstGeom prst="rect">
            <a:avLst/>
          </a:prstGeom>
          <a:noFill/>
          <a:ln w="9525">
            <a:noFill/>
            <a:miter lim="800000"/>
            <a:headEnd/>
            <a:tailEnd/>
          </a:ln>
        </p:spPr>
      </p:pic>
      <p:pic>
        <p:nvPicPr>
          <p:cNvPr id="76806" name="Picture 6" descr="winnowing"/>
          <p:cNvPicPr>
            <a:picLocks noChangeAspect="1" noChangeArrowheads="1"/>
          </p:cNvPicPr>
          <p:nvPr/>
        </p:nvPicPr>
        <p:blipFill>
          <a:blip r:embed="rId6"/>
          <a:srcRect/>
          <a:stretch>
            <a:fillRect/>
          </a:stretch>
        </p:blipFill>
        <p:spPr bwMode="auto">
          <a:xfrm>
            <a:off x="4724400" y="3886200"/>
            <a:ext cx="365760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0"/>
            <a:ext cx="8305800" cy="838200"/>
          </a:xfrm>
        </p:spPr>
        <p:txBody>
          <a:bodyPr/>
          <a:lstStyle/>
          <a:p>
            <a:r>
              <a:rPr lang="en-US" sz="3200" b="1">
                <a:solidFill>
                  <a:srgbClr val="000000"/>
                </a:solidFill>
                <a:latin typeface="Calibri" pitchFamily="-106" charset="0"/>
                <a:ea typeface="ＭＳ Ｐゴシック" pitchFamily="-106" charset="-128"/>
                <a:cs typeface="ＭＳ Ｐゴシック" pitchFamily="-106" charset="-128"/>
              </a:rPr>
              <a:t>Milling</a:t>
            </a:r>
            <a:r>
              <a:rPr lang="en-US" sz="3200">
                <a:solidFill>
                  <a:srgbClr val="000000"/>
                </a:solidFill>
                <a:latin typeface="Calibri" pitchFamily="-106" charset="0"/>
                <a:ea typeface="ＭＳ Ｐゴシック" pitchFamily="-106" charset="-128"/>
                <a:cs typeface="ＭＳ Ｐゴシック" pitchFamily="-106" charset="-128"/>
              </a:rPr>
              <a:t>: grinding grain into flour or meal</a:t>
            </a:r>
            <a:endParaRPr lang="en-US" sz="3600">
              <a:solidFill>
                <a:srgbClr val="000000"/>
              </a:solidFill>
              <a:latin typeface="Calibri" pitchFamily="-106" charset="0"/>
              <a:ea typeface="ＭＳ Ｐゴシック" pitchFamily="-106" charset="-128"/>
              <a:cs typeface="ＭＳ Ｐゴシック" pitchFamily="-106" charset="-128"/>
            </a:endParaRPr>
          </a:p>
        </p:txBody>
      </p:sp>
      <p:pic>
        <p:nvPicPr>
          <p:cNvPr id="78851" name="Picture 3" descr="egypt_saddle_stone"/>
          <p:cNvPicPr>
            <a:picLocks noChangeAspect="1" noChangeArrowheads="1"/>
          </p:cNvPicPr>
          <p:nvPr/>
        </p:nvPicPr>
        <p:blipFill>
          <a:blip r:embed="rId3"/>
          <a:srcRect/>
          <a:stretch>
            <a:fillRect/>
          </a:stretch>
        </p:blipFill>
        <p:spPr bwMode="auto">
          <a:xfrm>
            <a:off x="990600" y="3886200"/>
            <a:ext cx="3352800" cy="2787650"/>
          </a:xfrm>
          <a:prstGeom prst="rect">
            <a:avLst/>
          </a:prstGeom>
          <a:noFill/>
          <a:ln w="9525">
            <a:noFill/>
            <a:miter lim="800000"/>
            <a:headEnd/>
            <a:tailEnd/>
          </a:ln>
        </p:spPr>
      </p:pic>
      <p:pic>
        <p:nvPicPr>
          <p:cNvPr id="78852" name="Picture 4" descr="28811"/>
          <p:cNvPicPr>
            <a:picLocks noChangeAspect="1" noChangeArrowheads="1"/>
          </p:cNvPicPr>
          <p:nvPr/>
        </p:nvPicPr>
        <p:blipFill>
          <a:blip r:embed="rId4"/>
          <a:srcRect/>
          <a:stretch>
            <a:fillRect/>
          </a:stretch>
        </p:blipFill>
        <p:spPr bwMode="auto">
          <a:xfrm>
            <a:off x="6324600" y="4191000"/>
            <a:ext cx="3886200" cy="2514600"/>
          </a:xfrm>
          <a:prstGeom prst="rect">
            <a:avLst/>
          </a:prstGeom>
          <a:noFill/>
          <a:ln w="9525">
            <a:noFill/>
            <a:miter lim="800000"/>
            <a:headEnd/>
            <a:tailEnd/>
          </a:ln>
        </p:spPr>
      </p:pic>
      <p:pic>
        <p:nvPicPr>
          <p:cNvPr id="78853" name="Picture 5" descr="Old_Mill_Jericho"/>
          <p:cNvPicPr>
            <a:picLocks noChangeAspect="1" noChangeArrowheads="1"/>
          </p:cNvPicPr>
          <p:nvPr/>
        </p:nvPicPr>
        <p:blipFill>
          <a:blip r:embed="rId5"/>
          <a:srcRect/>
          <a:stretch>
            <a:fillRect/>
          </a:stretch>
        </p:blipFill>
        <p:spPr bwMode="auto">
          <a:xfrm>
            <a:off x="990600" y="838200"/>
            <a:ext cx="2286000" cy="3048000"/>
          </a:xfrm>
          <a:prstGeom prst="rect">
            <a:avLst/>
          </a:prstGeom>
          <a:noFill/>
          <a:ln w="9525">
            <a:noFill/>
            <a:miter lim="800000"/>
            <a:headEnd/>
            <a:tailEnd/>
          </a:ln>
        </p:spPr>
      </p:pic>
      <p:pic>
        <p:nvPicPr>
          <p:cNvPr id="78854" name="Picture 6" descr="millstone1a"/>
          <p:cNvPicPr>
            <a:picLocks noChangeAspect="1" noChangeArrowheads="1"/>
          </p:cNvPicPr>
          <p:nvPr/>
        </p:nvPicPr>
        <p:blipFill>
          <a:blip r:embed="rId6"/>
          <a:srcRect/>
          <a:stretch>
            <a:fillRect/>
          </a:stretch>
        </p:blipFill>
        <p:spPr bwMode="auto">
          <a:xfrm>
            <a:off x="3200400" y="838200"/>
            <a:ext cx="3276600" cy="3048000"/>
          </a:xfrm>
          <a:prstGeom prst="rect">
            <a:avLst/>
          </a:prstGeom>
          <a:noFill/>
          <a:ln w="9525">
            <a:noFill/>
            <a:miter lim="800000"/>
            <a:headEnd/>
            <a:tailEnd/>
          </a:ln>
        </p:spPr>
      </p:pic>
      <p:pic>
        <p:nvPicPr>
          <p:cNvPr id="78855" name="Picture 7" descr="faro-windmill-36"/>
          <p:cNvPicPr>
            <a:picLocks noChangeAspect="1" noChangeArrowheads="1"/>
          </p:cNvPicPr>
          <p:nvPr/>
        </p:nvPicPr>
        <p:blipFill>
          <a:blip r:embed="rId7"/>
          <a:srcRect/>
          <a:stretch>
            <a:fillRect/>
          </a:stretch>
        </p:blipFill>
        <p:spPr bwMode="auto">
          <a:xfrm>
            <a:off x="6324600" y="838200"/>
            <a:ext cx="2362200" cy="3352800"/>
          </a:xfrm>
          <a:prstGeom prst="rect">
            <a:avLst/>
          </a:prstGeom>
          <a:noFill/>
          <a:ln w="9525">
            <a:noFill/>
            <a:miter lim="800000"/>
            <a:headEnd/>
            <a:tailEnd/>
          </a:ln>
        </p:spPr>
      </p:pic>
      <p:sp>
        <p:nvSpPr>
          <p:cNvPr id="78856" name="Rectangle 8"/>
          <p:cNvSpPr>
            <a:spLocks noChangeArrowheads="1"/>
          </p:cNvSpPr>
          <p:nvPr/>
        </p:nvSpPr>
        <p:spPr bwMode="auto">
          <a:xfrm>
            <a:off x="8686800" y="4114800"/>
            <a:ext cx="914400" cy="2743200"/>
          </a:xfrm>
          <a:prstGeom prst="rect">
            <a:avLst/>
          </a:prstGeom>
          <a:solidFill>
            <a:schemeClr val="bg1"/>
          </a:solidFill>
          <a:ln w="9525">
            <a:noFill/>
            <a:miter lim="800000"/>
            <a:headEnd/>
            <a:tailEnd/>
          </a:ln>
        </p:spPr>
        <p:txBody>
          <a:bodyPr wrap="none" anchor="ctr">
            <a:prstTxWarp prst="textNoShape">
              <a:avLst/>
            </a:prstTxWarp>
          </a:bodyPr>
          <a:lstStyle/>
          <a:p>
            <a:endParaRPr lang="en-US">
              <a:latin typeface="Calibri" pitchFamily="-106" charset="0"/>
            </a:endParaRPr>
          </a:p>
        </p:txBody>
      </p:sp>
      <p:pic>
        <p:nvPicPr>
          <p:cNvPr id="78857" name="Picture 9"/>
          <p:cNvPicPr>
            <a:picLocks noChangeAspect="1" noChangeArrowheads="1"/>
          </p:cNvPicPr>
          <p:nvPr/>
        </p:nvPicPr>
        <p:blipFill>
          <a:blip r:embed="rId8"/>
          <a:srcRect/>
          <a:stretch>
            <a:fillRect/>
          </a:stretch>
        </p:blipFill>
        <p:spPr bwMode="auto">
          <a:xfrm rot="5400000">
            <a:off x="3924300" y="4305300"/>
            <a:ext cx="2819400"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0898" name="Picture 2" descr="wheat production"/>
          <p:cNvPicPr>
            <a:picLocks noChangeAspect="1" noChangeArrowheads="1"/>
          </p:cNvPicPr>
          <p:nvPr/>
        </p:nvPicPr>
        <p:blipFill>
          <a:blip r:embed="rId3"/>
          <a:srcRect/>
          <a:stretch>
            <a:fillRect/>
          </a:stretch>
        </p:blipFill>
        <p:spPr bwMode="auto">
          <a:xfrm>
            <a:off x="0" y="0"/>
            <a:ext cx="6288088" cy="6858000"/>
          </a:xfrm>
          <a:prstGeom prst="rect">
            <a:avLst/>
          </a:prstGeom>
          <a:noFill/>
          <a:ln w="9525">
            <a:noFill/>
            <a:miter lim="800000"/>
            <a:headEnd/>
            <a:tailEnd/>
          </a:ln>
        </p:spPr>
      </p:pic>
      <p:sp>
        <p:nvSpPr>
          <p:cNvPr id="80899" name="Text Box 3"/>
          <p:cNvSpPr txBox="1">
            <a:spLocks noChangeArrowheads="1"/>
          </p:cNvSpPr>
          <p:nvPr/>
        </p:nvSpPr>
        <p:spPr bwMode="auto">
          <a:xfrm>
            <a:off x="6340475" y="533400"/>
            <a:ext cx="2803525" cy="954088"/>
          </a:xfrm>
          <a:prstGeom prst="rect">
            <a:avLst/>
          </a:prstGeom>
          <a:noFill/>
          <a:ln w="9525">
            <a:noFill/>
            <a:miter lim="800000"/>
            <a:headEnd/>
            <a:tailEnd/>
          </a:ln>
        </p:spPr>
        <p:txBody>
          <a:bodyPr wrap="none">
            <a:prstTxWarp prst="textNoShape">
              <a:avLst/>
            </a:prstTxWarp>
            <a:spAutoFit/>
          </a:bodyPr>
          <a:lstStyle/>
          <a:p>
            <a:r>
              <a:rPr lang="en-US" sz="2800">
                <a:solidFill>
                  <a:srgbClr val="000000"/>
                </a:solidFill>
                <a:latin typeface="Calibri" pitchFamily="-106" charset="0"/>
              </a:rPr>
              <a:t>World wheat-</a:t>
            </a:r>
          </a:p>
          <a:p>
            <a:r>
              <a:rPr lang="en-US" sz="2800">
                <a:solidFill>
                  <a:srgbClr val="000000"/>
                </a:solidFill>
                <a:latin typeface="Calibri" pitchFamily="-106" charset="0"/>
              </a:rPr>
              <a:t>producing centers</a:t>
            </a:r>
            <a:endParaRPr lang="en-US">
              <a:solidFill>
                <a:srgbClr val="000000"/>
              </a:solidFill>
              <a:latin typeface="Calibri" pitchFamily="-106"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pic>
        <p:nvPicPr>
          <p:cNvPr id="92162" name="Picture 2" descr="395px-Riziere_Oki"/>
          <p:cNvPicPr>
            <a:picLocks noChangeAspect="1" noChangeArrowheads="1"/>
          </p:cNvPicPr>
          <p:nvPr/>
        </p:nvPicPr>
        <p:blipFill>
          <a:blip r:embed="rId3"/>
          <a:srcRect/>
          <a:stretch>
            <a:fillRect/>
          </a:stretch>
        </p:blipFill>
        <p:spPr bwMode="auto">
          <a:xfrm>
            <a:off x="0" y="0"/>
            <a:ext cx="4614863" cy="6997700"/>
          </a:xfrm>
          <a:prstGeom prst="rect">
            <a:avLst/>
          </a:prstGeom>
          <a:noFill/>
          <a:ln w="9525">
            <a:noFill/>
            <a:miter lim="800000"/>
            <a:headEnd/>
            <a:tailEnd/>
          </a:ln>
        </p:spPr>
      </p:pic>
      <p:sp>
        <p:nvSpPr>
          <p:cNvPr id="92163" name="Text Box 3"/>
          <p:cNvSpPr txBox="1">
            <a:spLocks noChangeArrowheads="1"/>
          </p:cNvSpPr>
          <p:nvPr/>
        </p:nvSpPr>
        <p:spPr bwMode="auto">
          <a:xfrm>
            <a:off x="5475288" y="1217613"/>
            <a:ext cx="2654300" cy="1200150"/>
          </a:xfrm>
          <a:prstGeom prst="rect">
            <a:avLst/>
          </a:prstGeom>
          <a:solidFill>
            <a:schemeClr val="bg2"/>
          </a:solidFill>
          <a:ln w="9525">
            <a:solidFill>
              <a:srgbClr val="8E3522"/>
            </a:solidFill>
            <a:miter lim="800000"/>
            <a:headEnd/>
            <a:tailEnd/>
          </a:ln>
        </p:spPr>
        <p:txBody>
          <a:bodyPr wrap="none">
            <a:prstTxWarp prst="textNoShape">
              <a:avLst/>
            </a:prstTxWarp>
            <a:spAutoFit/>
          </a:bodyPr>
          <a:lstStyle/>
          <a:p>
            <a:pPr algn="l"/>
            <a:r>
              <a:rPr lang="en-US" sz="3600">
                <a:solidFill>
                  <a:srgbClr val="8E3522"/>
                </a:solidFill>
                <a:latin typeface="Calibri" pitchFamily="-106" charset="0"/>
              </a:rPr>
              <a:t>Rice </a:t>
            </a:r>
          </a:p>
          <a:p>
            <a:pPr algn="l"/>
            <a:r>
              <a:rPr lang="en-US" sz="3600" i="1">
                <a:solidFill>
                  <a:srgbClr val="8E3522"/>
                </a:solidFill>
                <a:latin typeface="Calibri" pitchFamily="-106" charset="0"/>
              </a:rPr>
              <a:t>Oryza sativa</a:t>
            </a:r>
            <a:endParaRPr lang="en-US" sz="3600" i="1">
              <a:solidFill>
                <a:srgbClr val="FFFF66"/>
              </a:solidFill>
              <a:latin typeface="Calibri" pitchFamily="-106"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91496" name="Picture 1032" descr="intro_where_in_world"/>
          <p:cNvPicPr>
            <a:picLocks noChangeAspect="1" noChangeArrowheads="1"/>
          </p:cNvPicPr>
          <p:nvPr/>
        </p:nvPicPr>
        <p:blipFill>
          <a:blip r:embed="rId4"/>
          <a:srcRect/>
          <a:stretch>
            <a:fillRect/>
          </a:stretch>
        </p:blipFill>
        <p:spPr bwMode="auto">
          <a:xfrm>
            <a:off x="0" y="914400"/>
            <a:ext cx="9144000" cy="5013325"/>
          </a:xfrm>
          <a:prstGeom prst="rect">
            <a:avLst/>
          </a:prstGeom>
          <a:noFill/>
          <a:ln w="9525">
            <a:noFill/>
            <a:miter lim="800000"/>
            <a:headEnd/>
            <a:tailEnd/>
          </a:ln>
        </p:spPr>
      </p:pic>
      <p:sp>
        <p:nvSpPr>
          <p:cNvPr id="191498" name="Rectangle 1034"/>
          <p:cNvSpPr>
            <a:spLocks noChangeArrowheads="1"/>
          </p:cNvSpPr>
          <p:nvPr/>
        </p:nvSpPr>
        <p:spPr bwMode="auto">
          <a:xfrm>
            <a:off x="1828800" y="4419600"/>
            <a:ext cx="457200" cy="1219200"/>
          </a:xfrm>
          <a:prstGeom prst="rect">
            <a:avLst/>
          </a:prstGeom>
          <a:solidFill>
            <a:schemeClr val="bg1"/>
          </a:solidFill>
          <a:ln w="9525">
            <a:noFill/>
            <a:miter lim="800000"/>
            <a:headEnd/>
            <a:tailEnd/>
          </a:ln>
        </p:spPr>
        <p:txBody>
          <a:bodyPr wrap="none" anchor="ctr">
            <a:prstTxWarp prst="textNoShape">
              <a:avLst/>
            </a:prstTxWarp>
          </a:bodyPr>
          <a:lstStyle/>
          <a:p>
            <a:endParaRPr lang="en-US">
              <a:latin typeface="Calibri" pitchFamily="-106" charset="0"/>
            </a:endParaRPr>
          </a:p>
        </p:txBody>
      </p:sp>
      <p:sp>
        <p:nvSpPr>
          <p:cNvPr id="191499" name="Rectangle 1035"/>
          <p:cNvSpPr>
            <a:spLocks noChangeArrowheads="1"/>
          </p:cNvSpPr>
          <p:nvPr/>
        </p:nvSpPr>
        <p:spPr bwMode="auto">
          <a:xfrm>
            <a:off x="2286000" y="5410200"/>
            <a:ext cx="5334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a:latin typeface="Calibri" pitchFamily="-106" charset="0"/>
            </a:endParaRPr>
          </a:p>
        </p:txBody>
      </p:sp>
      <p:sp>
        <p:nvSpPr>
          <p:cNvPr id="191501" name="Text Box 1037"/>
          <p:cNvSpPr txBox="1">
            <a:spLocks noChangeArrowheads="1"/>
          </p:cNvSpPr>
          <p:nvPr/>
        </p:nvSpPr>
        <p:spPr bwMode="auto">
          <a:xfrm>
            <a:off x="152400" y="990600"/>
            <a:ext cx="8763000" cy="793750"/>
          </a:xfrm>
          <a:prstGeom prst="rect">
            <a:avLst/>
          </a:prstGeom>
          <a:solidFill>
            <a:schemeClr val="bg1"/>
          </a:solidFill>
          <a:ln w="9525">
            <a:noFill/>
            <a:miter lim="800000"/>
            <a:headEnd/>
            <a:tailEnd/>
          </a:ln>
        </p:spPr>
        <p:txBody>
          <a:bodyPr>
            <a:prstTxWarp prst="textNoShape">
              <a:avLst/>
            </a:prstTxWarp>
            <a:spAutoFit/>
          </a:bodyPr>
          <a:lstStyle/>
          <a:p>
            <a:pPr marL="282575" lvl="2" indent="1588">
              <a:spcBef>
                <a:spcPct val="30000"/>
              </a:spcBef>
            </a:pPr>
            <a:r>
              <a:rPr lang="en-US" sz="2000">
                <a:latin typeface="Calibri" pitchFamily="-106" charset="0"/>
              </a:rPr>
              <a:t>Grasses are the ecologically dominant plants in the temperate zone </a:t>
            </a:r>
          </a:p>
          <a:p>
            <a:pPr marL="282575" lvl="2" indent="1588">
              <a:spcBef>
                <a:spcPct val="30000"/>
              </a:spcBef>
            </a:pPr>
            <a:r>
              <a:rPr lang="en-US" sz="2000">
                <a:latin typeface="Calibri" pitchFamily="-106" charset="0"/>
              </a:rPr>
              <a:t>in areas with rainfall between 10 and 30</a:t>
            </a:r>
            <a:r>
              <a:rPr lang="en-US" sz="1200">
                <a:latin typeface="Calibri" pitchFamily="-106" charset="0"/>
              </a:rPr>
              <a:t> </a:t>
            </a:r>
            <a:r>
              <a:rPr lang="en-US" sz="2000">
                <a:latin typeface="Calibri" pitchFamily="-106" charset="0"/>
              </a:rPr>
              <a:t>inches/year.</a:t>
            </a:r>
            <a:endParaRPr lang="en-US">
              <a:latin typeface="Calibri" pitchFamily="-106" charset="0"/>
            </a:endParaRPr>
          </a:p>
        </p:txBody>
      </p:sp>
      <p:sp>
        <p:nvSpPr>
          <p:cNvPr id="191502" name="Rectangle 1038"/>
          <p:cNvSpPr>
            <a:spLocks noChangeArrowheads="1"/>
          </p:cNvSpPr>
          <p:nvPr/>
        </p:nvSpPr>
        <p:spPr bwMode="auto">
          <a:xfrm>
            <a:off x="228600" y="3352800"/>
            <a:ext cx="1828800" cy="2286000"/>
          </a:xfrm>
          <a:prstGeom prst="rect">
            <a:avLst/>
          </a:prstGeom>
          <a:solidFill>
            <a:schemeClr val="bg1"/>
          </a:solidFill>
          <a:ln w="9525">
            <a:noFill/>
            <a:miter lim="800000"/>
            <a:headEnd/>
            <a:tailEnd/>
          </a:ln>
        </p:spPr>
        <p:txBody>
          <a:bodyPr wrap="none" anchor="ctr">
            <a:prstTxWarp prst="textNoShape">
              <a:avLst/>
            </a:prstTxWarp>
          </a:bodyPr>
          <a:lstStyle/>
          <a:p>
            <a:endParaRPr lang="en-US">
              <a:latin typeface="Calibri" pitchFamily="-106" charset="0"/>
            </a:endParaRPr>
          </a:p>
        </p:txBody>
      </p:sp>
      <p:sp>
        <p:nvSpPr>
          <p:cNvPr id="191503" name="Line 1039"/>
          <p:cNvSpPr>
            <a:spLocks noChangeShapeType="1"/>
          </p:cNvSpPr>
          <p:nvPr/>
        </p:nvSpPr>
        <p:spPr bwMode="auto">
          <a:xfrm>
            <a:off x="152400" y="3352800"/>
            <a:ext cx="0" cy="2362200"/>
          </a:xfrm>
          <a:prstGeom prst="line">
            <a:avLst/>
          </a:prstGeom>
          <a:noFill/>
          <a:ln w="149225">
            <a:solidFill>
              <a:schemeClr val="bg1"/>
            </a:solidFill>
            <a:round/>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4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14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149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150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150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15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8" grpId="0" animBg="1"/>
      <p:bldP spid="191499" grpId="0" animBg="1"/>
      <p:bldP spid="191501" grpId="0" animBg="1"/>
      <p:bldP spid="191502" grpId="0" animBg="1"/>
      <p:bldP spid="191503" grpId="0" animBg="1"/>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8" name="TextBox 3"/>
          <p:cNvSpPr txBox="1">
            <a:spLocks noChangeArrowheads="1"/>
          </p:cNvSpPr>
          <p:nvPr/>
        </p:nvSpPr>
        <p:spPr bwMode="auto">
          <a:xfrm>
            <a:off x="0" y="1143000"/>
            <a:ext cx="9144000" cy="2678113"/>
          </a:xfrm>
          <a:prstGeom prst="rect">
            <a:avLst/>
          </a:prstGeom>
          <a:solidFill>
            <a:schemeClr val="bg1"/>
          </a:solidFill>
          <a:ln w="9525">
            <a:noFill/>
            <a:miter lim="800000"/>
            <a:headEnd/>
            <a:tailEnd/>
          </a:ln>
        </p:spPr>
        <p:txBody>
          <a:bodyPr>
            <a:prstTxWarp prst="textNoShape">
              <a:avLst/>
            </a:prstTxWarp>
            <a:spAutoFit/>
          </a:bodyPr>
          <a:lstStyle/>
          <a:p>
            <a:pPr marL="339725" algn="l">
              <a:buFont typeface="Arial" pitchFamily="-106" charset="0"/>
              <a:buChar char="•"/>
              <a:tabLst>
                <a:tab pos="1825625" algn="l"/>
              </a:tabLst>
            </a:pPr>
            <a:r>
              <a:rPr lang="en-US" dirty="0">
                <a:solidFill>
                  <a:srgbClr val="000000"/>
                </a:solidFill>
                <a:latin typeface="Calibri" pitchFamily="-106" charset="0"/>
              </a:rPr>
              <a:t>  Rice feeds more people than any other grain, especially in Asia. </a:t>
            </a:r>
          </a:p>
          <a:p>
            <a:pPr marL="339725" algn="l">
              <a:tabLst>
                <a:tab pos="1825625" algn="l"/>
              </a:tabLst>
            </a:pPr>
            <a:endParaRPr lang="en-US" dirty="0">
              <a:solidFill>
                <a:srgbClr val="000000"/>
              </a:solidFill>
              <a:latin typeface="Calibri" pitchFamily="-106" charset="0"/>
            </a:endParaRPr>
          </a:p>
          <a:p>
            <a:pPr marL="339725" algn="l">
              <a:buFont typeface="Arial" pitchFamily="-106" charset="0"/>
              <a:buChar char="•"/>
              <a:tabLst>
                <a:tab pos="1825625" algn="l"/>
              </a:tabLst>
            </a:pPr>
            <a:r>
              <a:rPr lang="en-US" dirty="0">
                <a:solidFill>
                  <a:srgbClr val="000000"/>
                </a:solidFill>
                <a:latin typeface="Calibri" pitchFamily="-106" charset="0"/>
              </a:rPr>
              <a:t>  It provides more than 1/5 of all human calories consumed.  </a:t>
            </a:r>
          </a:p>
          <a:p>
            <a:pPr marL="339725" algn="l">
              <a:tabLst>
                <a:tab pos="1825625" algn="l"/>
              </a:tabLst>
            </a:pPr>
            <a:endParaRPr lang="en-US" dirty="0" smtClean="0">
              <a:solidFill>
                <a:srgbClr val="000000"/>
              </a:solidFill>
              <a:latin typeface="Calibri" pitchFamily="-106" charset="0"/>
            </a:endParaRPr>
          </a:p>
          <a:p>
            <a:pPr marL="574675" indent="-234950" algn="l">
              <a:buFont typeface="Arial" pitchFamily="-106" charset="0"/>
              <a:buChar char="•"/>
              <a:tabLst>
                <a:tab pos="1825625" algn="l"/>
              </a:tabLst>
            </a:pPr>
            <a:r>
              <a:rPr lang="en-US" dirty="0" smtClean="0">
                <a:solidFill>
                  <a:srgbClr val="000000"/>
                </a:solidFill>
                <a:latin typeface="Calibri" pitchFamily="-106" charset="0"/>
              </a:rPr>
              <a:t>Rice </a:t>
            </a:r>
            <a:r>
              <a:rPr lang="en-US" dirty="0">
                <a:solidFill>
                  <a:srgbClr val="000000"/>
                </a:solidFill>
                <a:latin typeface="Calibri" pitchFamily="-106" charset="0"/>
              </a:rPr>
              <a:t>is the only important cereal grain grown entirely for human food, not animal feed.</a:t>
            </a:r>
          </a:p>
          <a:p>
            <a:pPr marL="339725" algn="l">
              <a:tabLst>
                <a:tab pos="1825625" algn="l"/>
              </a:tabLst>
            </a:pPr>
            <a:endParaRPr lang="en-US" dirty="0">
              <a:solidFill>
                <a:srgbClr val="000000"/>
              </a:solidFill>
              <a:latin typeface="Calibri" pitchFamily="-106" charset="0"/>
            </a:endParaRPr>
          </a:p>
        </p:txBody>
      </p:sp>
      <p:pic>
        <p:nvPicPr>
          <p:cNvPr id="94211" name="Picture 3" descr="types-rice.jpg"/>
          <p:cNvPicPr>
            <a:picLocks noChangeAspect="1"/>
          </p:cNvPicPr>
          <p:nvPr/>
        </p:nvPicPr>
        <p:blipFill>
          <a:blip r:embed="rId3"/>
          <a:srcRect/>
          <a:stretch>
            <a:fillRect/>
          </a:stretch>
        </p:blipFill>
        <p:spPr bwMode="auto">
          <a:xfrm>
            <a:off x="3048000" y="3962400"/>
            <a:ext cx="2489200" cy="2489200"/>
          </a:xfrm>
          <a:prstGeom prst="rect">
            <a:avLst/>
          </a:prstGeom>
          <a:noFill/>
          <a:ln w="9525">
            <a:noFill/>
            <a:miter lim="800000"/>
            <a:headEnd/>
            <a:tailEnd/>
          </a:ln>
        </p:spPr>
      </p:pic>
      <p:sp>
        <p:nvSpPr>
          <p:cNvPr id="94212" name="TextBox 4"/>
          <p:cNvSpPr txBox="1">
            <a:spLocks noChangeArrowheads="1"/>
          </p:cNvSpPr>
          <p:nvPr/>
        </p:nvSpPr>
        <p:spPr bwMode="auto">
          <a:xfrm>
            <a:off x="1828800" y="228600"/>
            <a:ext cx="5486400" cy="584200"/>
          </a:xfrm>
          <a:prstGeom prst="rect">
            <a:avLst/>
          </a:prstGeom>
          <a:noFill/>
          <a:ln w="9525">
            <a:noFill/>
            <a:miter lim="800000"/>
            <a:headEnd/>
            <a:tailEnd/>
          </a:ln>
        </p:spPr>
        <p:txBody>
          <a:bodyPr>
            <a:prstTxWarp prst="textNoShape">
              <a:avLst/>
            </a:prstTxWarp>
            <a:spAutoFit/>
          </a:bodyPr>
          <a:lstStyle/>
          <a:p>
            <a:r>
              <a:rPr lang="en-US" sz="3200">
                <a:solidFill>
                  <a:srgbClr val="000000"/>
                </a:solidFill>
                <a:latin typeface="Calibri" pitchFamily="-106" charset="0"/>
              </a:rPr>
              <a:t>Cultural Significance of Rice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8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185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185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8" grpId="0" build="p" bldLvl="2" autoUpdateAnimBg="0"/>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381000" y="76200"/>
            <a:ext cx="8229600" cy="1143000"/>
          </a:xfrm>
        </p:spPr>
        <p:txBody>
          <a:bodyPr/>
          <a:lstStyle/>
          <a:p>
            <a:r>
              <a:rPr lang="en-US" sz="3600">
                <a:solidFill>
                  <a:srgbClr val="000000"/>
                </a:solidFill>
                <a:latin typeface="Calibri" pitchFamily="-106" charset="0"/>
                <a:ea typeface="ＭＳ Ｐゴシック" pitchFamily="-106" charset="-128"/>
                <a:cs typeface="ＭＳ Ｐゴシック" pitchFamily="-106" charset="-128"/>
              </a:rPr>
              <a:t>Rice - the first domesticated grass</a:t>
            </a:r>
            <a:endParaRPr lang="en-US" sz="3600" u="sng">
              <a:solidFill>
                <a:srgbClr val="000000"/>
              </a:solidFill>
              <a:latin typeface="Calibri" pitchFamily="-106" charset="0"/>
              <a:ea typeface="ＭＳ Ｐゴシック" pitchFamily="-106" charset="-128"/>
              <a:cs typeface="ＭＳ Ｐゴシック" pitchFamily="-106" charset="-128"/>
            </a:endParaRPr>
          </a:p>
        </p:txBody>
      </p:sp>
      <p:pic>
        <p:nvPicPr>
          <p:cNvPr id="96259" name="Picture 3" descr="Sites of Ancient Agri"/>
          <p:cNvPicPr>
            <a:picLocks noChangeAspect="1" noChangeArrowheads="1"/>
          </p:cNvPicPr>
          <p:nvPr/>
        </p:nvPicPr>
        <p:blipFill>
          <a:blip r:embed="rId3"/>
          <a:srcRect/>
          <a:stretch>
            <a:fillRect/>
          </a:stretch>
        </p:blipFill>
        <p:spPr bwMode="auto">
          <a:xfrm>
            <a:off x="609600" y="2590800"/>
            <a:ext cx="3030538" cy="3200400"/>
          </a:xfrm>
          <a:prstGeom prst="rect">
            <a:avLst/>
          </a:prstGeom>
          <a:noFill/>
          <a:ln w="9525">
            <a:noFill/>
            <a:miter lim="800000"/>
            <a:headEnd/>
            <a:tailEnd/>
          </a:ln>
        </p:spPr>
      </p:pic>
      <p:sp>
        <p:nvSpPr>
          <p:cNvPr id="96260" name="Text Box 5"/>
          <p:cNvSpPr txBox="1">
            <a:spLocks noChangeArrowheads="1"/>
          </p:cNvSpPr>
          <p:nvPr/>
        </p:nvSpPr>
        <p:spPr bwMode="auto">
          <a:xfrm>
            <a:off x="2743200" y="1295400"/>
            <a:ext cx="2438400" cy="519113"/>
          </a:xfrm>
          <a:prstGeom prst="rect">
            <a:avLst/>
          </a:prstGeom>
          <a:noFill/>
          <a:ln w="9525">
            <a:noFill/>
            <a:miter lim="800000"/>
            <a:headEnd/>
            <a:tailEnd/>
          </a:ln>
        </p:spPr>
        <p:txBody>
          <a:bodyPr>
            <a:prstTxWarp prst="textNoShape">
              <a:avLst/>
            </a:prstTxWarp>
            <a:spAutoFit/>
          </a:bodyPr>
          <a:lstStyle/>
          <a:p>
            <a:pPr algn="l" eaLnBrk="1" hangingPunct="1">
              <a:spcBef>
                <a:spcPct val="50000"/>
              </a:spcBef>
            </a:pPr>
            <a:r>
              <a:rPr lang="en-US" sz="2800" i="1">
                <a:solidFill>
                  <a:srgbClr val="000000"/>
                </a:solidFill>
                <a:latin typeface="Calibri" pitchFamily="-106" charset="0"/>
              </a:rPr>
              <a:t>Oryza sativa</a:t>
            </a:r>
          </a:p>
        </p:txBody>
      </p:sp>
      <p:pic>
        <p:nvPicPr>
          <p:cNvPr id="96261" name="Picture 6"/>
          <p:cNvPicPr>
            <a:picLocks noChangeAspect="1" noChangeArrowheads="1"/>
          </p:cNvPicPr>
          <p:nvPr/>
        </p:nvPicPr>
        <p:blipFill>
          <a:blip r:embed="rId4"/>
          <a:srcRect/>
          <a:stretch>
            <a:fillRect/>
          </a:stretch>
        </p:blipFill>
        <p:spPr bwMode="auto">
          <a:xfrm>
            <a:off x="6553200" y="1143000"/>
            <a:ext cx="1522413" cy="2286000"/>
          </a:xfrm>
          <a:prstGeom prst="rect">
            <a:avLst/>
          </a:prstGeom>
          <a:noFill/>
          <a:ln w="9525">
            <a:noFill/>
            <a:miter lim="800000"/>
            <a:headEnd/>
            <a:tailEnd/>
          </a:ln>
        </p:spPr>
      </p:pic>
      <p:sp>
        <p:nvSpPr>
          <p:cNvPr id="96262" name="TextBox 6"/>
          <p:cNvSpPr txBox="1">
            <a:spLocks noChangeArrowheads="1"/>
          </p:cNvSpPr>
          <p:nvPr/>
        </p:nvSpPr>
        <p:spPr bwMode="auto">
          <a:xfrm>
            <a:off x="4038600" y="4343400"/>
            <a:ext cx="4841875" cy="830263"/>
          </a:xfrm>
          <a:prstGeom prst="rect">
            <a:avLst/>
          </a:prstGeom>
          <a:noFill/>
          <a:ln w="9525">
            <a:noFill/>
            <a:miter lim="800000"/>
            <a:headEnd/>
            <a:tailEnd/>
          </a:ln>
        </p:spPr>
        <p:txBody>
          <a:bodyPr wrap="none">
            <a:prstTxWarp prst="textNoShape">
              <a:avLst/>
            </a:prstTxWarp>
            <a:spAutoFit/>
          </a:bodyPr>
          <a:lstStyle/>
          <a:p>
            <a:pPr algn="l"/>
            <a:r>
              <a:rPr lang="en-US">
                <a:solidFill>
                  <a:srgbClr val="000000"/>
                </a:solidFill>
                <a:latin typeface="Calibri" pitchFamily="-106" charset="0"/>
              </a:rPr>
              <a:t>Evidence of  cultivation at least 7,000 </a:t>
            </a:r>
          </a:p>
          <a:p>
            <a:pPr algn="l"/>
            <a:r>
              <a:rPr lang="en-US">
                <a:solidFill>
                  <a:srgbClr val="000000"/>
                </a:solidFill>
                <a:latin typeface="Calibri" pitchFamily="-106" charset="0"/>
              </a:rPr>
              <a:t>or maybe as long as 11,000 years ago</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8306" name="Picture 2" descr="rice_farmer"/>
          <p:cNvPicPr>
            <a:picLocks noChangeAspect="1" noChangeArrowheads="1"/>
          </p:cNvPicPr>
          <p:nvPr/>
        </p:nvPicPr>
        <p:blipFill>
          <a:blip r:embed="rId3"/>
          <a:srcRect/>
          <a:stretch>
            <a:fillRect/>
          </a:stretch>
        </p:blipFill>
        <p:spPr bwMode="auto">
          <a:xfrm>
            <a:off x="2209800" y="304800"/>
            <a:ext cx="4691063" cy="5486400"/>
          </a:xfrm>
          <a:prstGeom prst="rect">
            <a:avLst/>
          </a:prstGeom>
          <a:noFill/>
          <a:ln w="9525">
            <a:noFill/>
            <a:miter lim="800000"/>
            <a:headEnd/>
            <a:tailEnd/>
          </a:ln>
        </p:spPr>
      </p:pic>
      <p:sp>
        <p:nvSpPr>
          <p:cNvPr id="98307" name="TextBox 2"/>
          <p:cNvSpPr txBox="1">
            <a:spLocks noChangeArrowheads="1"/>
          </p:cNvSpPr>
          <p:nvPr/>
        </p:nvSpPr>
        <p:spPr bwMode="auto">
          <a:xfrm>
            <a:off x="-152400" y="6088063"/>
            <a:ext cx="9296400" cy="1539875"/>
          </a:xfrm>
          <a:prstGeom prst="rect">
            <a:avLst/>
          </a:prstGeom>
          <a:noFill/>
          <a:ln w="9525">
            <a:noFill/>
            <a:miter lim="800000"/>
            <a:headEnd/>
            <a:tailEnd/>
          </a:ln>
        </p:spPr>
        <p:txBody>
          <a:bodyPr>
            <a:prstTxWarp prst="textNoShape">
              <a:avLst/>
            </a:prstTxWarp>
            <a:spAutoFit/>
          </a:bodyPr>
          <a:lstStyle/>
          <a:p>
            <a:pPr lvl="2"/>
            <a:r>
              <a:rPr lang="en-US" sz="2000">
                <a:solidFill>
                  <a:srgbClr val="000000"/>
                </a:solidFill>
                <a:latin typeface="Calibri" pitchFamily="-106" charset="0"/>
                <a:ea typeface="ＭＳ Ｐゴシック" pitchFamily="-106" charset="-128"/>
                <a:cs typeface="ＭＳ Ｐゴシック" pitchFamily="-106" charset="-128"/>
              </a:rPr>
              <a:t>The majority of cultivated rice is paddy rice, transplanted to flooded fields.   This simple method reduces the growth of lesser robust weed and pest plants.</a:t>
            </a:r>
          </a:p>
          <a:p>
            <a:pPr algn="l"/>
            <a:endParaRPr lang="en-US" sz="1800">
              <a:latin typeface="Calibri" pitchFamily="-106" charset="0"/>
            </a:endParaRPr>
          </a:p>
          <a:p>
            <a:pPr lvl="2" algn="l"/>
            <a:endParaRPr lang="en-US" sz="1800">
              <a:solidFill>
                <a:srgbClr val="FFFF00"/>
              </a:solidFill>
              <a:latin typeface="Calibri" pitchFamily="-106" charset="0"/>
              <a:ea typeface="ＭＳ Ｐゴシック" pitchFamily="-106" charset="-128"/>
              <a:cs typeface="ＭＳ Ｐゴシック" pitchFamily="-106" charset="-128"/>
            </a:endParaRPr>
          </a:p>
          <a:p>
            <a:pPr algn="l"/>
            <a:endParaRPr lang="en-US" sz="1800">
              <a:solidFill>
                <a:srgbClr val="FFFF00"/>
              </a:solidFill>
              <a:latin typeface="Calibri" pitchFamily="-106"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3"/>
          <a:srcRect/>
          <a:stretch>
            <a:fillRect/>
          </a:stretch>
        </p:blipFill>
        <p:spPr bwMode="auto">
          <a:xfrm>
            <a:off x="990600" y="838200"/>
            <a:ext cx="3429000" cy="3368675"/>
          </a:xfrm>
          <a:prstGeom prst="rect">
            <a:avLst/>
          </a:prstGeom>
          <a:noFill/>
          <a:ln w="38100">
            <a:solidFill>
              <a:schemeClr val="tx1"/>
            </a:solidFill>
            <a:miter lim="800000"/>
            <a:headEnd/>
            <a:tailEnd/>
          </a:ln>
        </p:spPr>
      </p:pic>
      <p:sp>
        <p:nvSpPr>
          <p:cNvPr id="100355" name="Text Box 3"/>
          <p:cNvSpPr txBox="1">
            <a:spLocks noChangeArrowheads="1"/>
          </p:cNvSpPr>
          <p:nvPr/>
        </p:nvSpPr>
        <p:spPr bwMode="auto">
          <a:xfrm>
            <a:off x="4997450" y="1371600"/>
            <a:ext cx="3257550" cy="1077913"/>
          </a:xfrm>
          <a:prstGeom prst="rect">
            <a:avLst/>
          </a:prstGeom>
          <a:noFill/>
          <a:ln w="9525">
            <a:noFill/>
            <a:miter lim="800000"/>
            <a:headEnd/>
            <a:tailEnd/>
          </a:ln>
        </p:spPr>
        <p:txBody>
          <a:bodyPr wrap="none">
            <a:prstTxWarp prst="textNoShape">
              <a:avLst/>
            </a:prstTxWarp>
            <a:spAutoFit/>
          </a:bodyPr>
          <a:lstStyle/>
          <a:p>
            <a:r>
              <a:rPr lang="en-US" sz="3200">
                <a:solidFill>
                  <a:srgbClr val="FFFFFF"/>
                </a:solidFill>
                <a:latin typeface="Calibri" pitchFamily="-106" charset="0"/>
              </a:rPr>
              <a:t>root cross-section, </a:t>
            </a:r>
          </a:p>
          <a:p>
            <a:r>
              <a:rPr lang="en-US" sz="3200">
                <a:solidFill>
                  <a:srgbClr val="FFFFFF"/>
                </a:solidFill>
                <a:latin typeface="Calibri" pitchFamily="-106" charset="0"/>
              </a:rPr>
              <a:t>rice plant</a:t>
            </a:r>
          </a:p>
        </p:txBody>
      </p:sp>
      <p:sp>
        <p:nvSpPr>
          <p:cNvPr id="100356" name="Text Box 4"/>
          <p:cNvSpPr txBox="1">
            <a:spLocks noChangeArrowheads="1"/>
          </p:cNvSpPr>
          <p:nvPr/>
        </p:nvSpPr>
        <p:spPr bwMode="auto">
          <a:xfrm>
            <a:off x="200025" y="5334000"/>
            <a:ext cx="8943975" cy="1077913"/>
          </a:xfrm>
          <a:prstGeom prst="rect">
            <a:avLst/>
          </a:prstGeom>
          <a:noFill/>
          <a:ln w="9525">
            <a:noFill/>
            <a:miter lim="800000"/>
            <a:headEnd/>
            <a:tailEnd/>
          </a:ln>
        </p:spPr>
        <p:txBody>
          <a:bodyPr wrap="none">
            <a:prstTxWarp prst="textNoShape">
              <a:avLst/>
            </a:prstTxWarp>
            <a:spAutoFit/>
          </a:bodyPr>
          <a:lstStyle/>
          <a:p>
            <a:r>
              <a:rPr lang="en-US" sz="3200">
                <a:solidFill>
                  <a:srgbClr val="000000"/>
                </a:solidFill>
                <a:latin typeface="Calibri" pitchFamily="-106" charset="0"/>
              </a:rPr>
              <a:t>Air chambers in the stem and roots allow aeration of </a:t>
            </a:r>
          </a:p>
          <a:p>
            <a:r>
              <a:rPr lang="en-US" sz="3200">
                <a:solidFill>
                  <a:srgbClr val="000000"/>
                </a:solidFill>
                <a:latin typeface="Calibri" pitchFamily="-106" charset="0"/>
              </a:rPr>
              <a:t>the submerged parts.</a:t>
            </a:r>
          </a:p>
        </p:txBody>
      </p:sp>
      <p:sp>
        <p:nvSpPr>
          <p:cNvPr id="100357" name="TextBox 4"/>
          <p:cNvSpPr txBox="1">
            <a:spLocks noChangeArrowheads="1"/>
          </p:cNvSpPr>
          <p:nvPr/>
        </p:nvSpPr>
        <p:spPr bwMode="auto">
          <a:xfrm>
            <a:off x="5424488" y="2209800"/>
            <a:ext cx="2441575" cy="461963"/>
          </a:xfrm>
          <a:prstGeom prst="rect">
            <a:avLst/>
          </a:prstGeom>
          <a:noFill/>
          <a:ln w="9525">
            <a:noFill/>
            <a:miter lim="800000"/>
            <a:headEnd/>
            <a:tailEnd/>
          </a:ln>
        </p:spPr>
        <p:txBody>
          <a:bodyPr wrap="none">
            <a:prstTxWarp prst="textNoShape">
              <a:avLst/>
            </a:prstTxWarp>
            <a:spAutoFit/>
          </a:bodyPr>
          <a:lstStyle/>
          <a:p>
            <a:r>
              <a:rPr lang="en-US">
                <a:latin typeface="Calibri" pitchFamily="-106" charset="0"/>
                <a:ea typeface="Calibri" pitchFamily="-106" charset="0"/>
                <a:cs typeface="Calibri" pitchFamily="-106" charset="0"/>
              </a:rPr>
              <a:t>Root cross section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402" name="Picture 2" descr="planting_rice_in_india"/>
          <p:cNvPicPr>
            <a:picLocks noChangeAspect="1" noChangeArrowheads="1"/>
          </p:cNvPicPr>
          <p:nvPr/>
        </p:nvPicPr>
        <p:blipFill>
          <a:blip r:embed="rId3">
            <a:lum bright="12000"/>
          </a:blip>
          <a:srcRect/>
          <a:stretch>
            <a:fillRect/>
          </a:stretch>
        </p:blipFill>
        <p:spPr bwMode="auto">
          <a:xfrm>
            <a:off x="609600" y="381000"/>
            <a:ext cx="7924800" cy="5162550"/>
          </a:xfrm>
          <a:prstGeom prst="rect">
            <a:avLst/>
          </a:prstGeom>
          <a:noFill/>
          <a:ln w="9525">
            <a:noFill/>
            <a:miter lim="800000"/>
            <a:headEnd/>
            <a:tailEnd/>
          </a:ln>
        </p:spPr>
      </p:pic>
      <p:sp>
        <p:nvSpPr>
          <p:cNvPr id="102403" name="Text Box 3"/>
          <p:cNvSpPr txBox="1">
            <a:spLocks noChangeArrowheads="1"/>
          </p:cNvSpPr>
          <p:nvPr/>
        </p:nvSpPr>
        <p:spPr bwMode="auto">
          <a:xfrm>
            <a:off x="457200" y="5486400"/>
            <a:ext cx="8450263" cy="1200150"/>
          </a:xfrm>
          <a:prstGeom prst="rect">
            <a:avLst/>
          </a:prstGeom>
          <a:solidFill>
            <a:schemeClr val="bg1"/>
          </a:solidFill>
          <a:ln w="9525">
            <a:noFill/>
            <a:miter lim="800000"/>
            <a:headEnd/>
            <a:tailEnd/>
          </a:ln>
        </p:spPr>
        <p:txBody>
          <a:bodyPr wrap="none">
            <a:prstTxWarp prst="textNoShape">
              <a:avLst/>
            </a:prstTxWarp>
            <a:spAutoFit/>
          </a:bodyPr>
          <a:lstStyle/>
          <a:p>
            <a:r>
              <a:rPr lang="en-US">
                <a:solidFill>
                  <a:srgbClr val="000000"/>
                </a:solidFill>
                <a:latin typeface="Calibri" pitchFamily="-106" charset="0"/>
              </a:rPr>
              <a:t>Rice cultivation is well-suited to countries and regions with </a:t>
            </a:r>
          </a:p>
          <a:p>
            <a:r>
              <a:rPr lang="en-US">
                <a:solidFill>
                  <a:srgbClr val="000000"/>
                </a:solidFill>
                <a:latin typeface="Calibri" pitchFamily="-106" charset="0"/>
              </a:rPr>
              <a:t>low labor costs and high rainfall, as it is labor intensive to cultivate </a:t>
            </a:r>
          </a:p>
          <a:p>
            <a:r>
              <a:rPr lang="en-US">
                <a:solidFill>
                  <a:srgbClr val="000000"/>
                </a:solidFill>
                <a:latin typeface="Calibri" pitchFamily="-106" charset="0"/>
              </a:rPr>
              <a:t>and requires plenty of water.</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4450" name="Picture 3" descr="wsrf_rice_paddies_July18_2010.jpg"/>
          <p:cNvPicPr>
            <a:picLocks noChangeAspect="1"/>
          </p:cNvPicPr>
          <p:nvPr/>
        </p:nvPicPr>
        <p:blipFill>
          <a:blip r:embed="rId2"/>
          <a:srcRect/>
          <a:stretch>
            <a:fillRect/>
          </a:stretch>
        </p:blipFill>
        <p:spPr bwMode="auto">
          <a:xfrm>
            <a:off x="0" y="63500"/>
            <a:ext cx="9144000" cy="6713538"/>
          </a:xfrm>
          <a:prstGeom prst="rect">
            <a:avLst/>
          </a:prstGeom>
          <a:noFill/>
          <a:ln w="9525">
            <a:noFill/>
            <a:miter lim="800000"/>
            <a:headEnd/>
            <a:tailEnd/>
          </a:ln>
        </p:spPr>
      </p:pic>
      <p:sp>
        <p:nvSpPr>
          <p:cNvPr id="104451" name="TextBox 4"/>
          <p:cNvSpPr txBox="1">
            <a:spLocks noChangeArrowheads="1"/>
          </p:cNvSpPr>
          <p:nvPr/>
        </p:nvSpPr>
        <p:spPr bwMode="auto">
          <a:xfrm>
            <a:off x="3217863" y="6248400"/>
            <a:ext cx="5340350" cy="461963"/>
          </a:xfrm>
          <a:prstGeom prst="rect">
            <a:avLst/>
          </a:prstGeom>
          <a:noFill/>
          <a:ln w="9525">
            <a:noFill/>
            <a:miter lim="800000"/>
            <a:headEnd/>
            <a:tailEnd/>
          </a:ln>
        </p:spPr>
        <p:txBody>
          <a:bodyPr wrap="none">
            <a:prstTxWarp prst="textNoShape">
              <a:avLst/>
            </a:prstTxWarp>
            <a:spAutoFit/>
          </a:bodyPr>
          <a:lstStyle/>
          <a:p>
            <a:r>
              <a:rPr lang="en-US" sz="2000">
                <a:solidFill>
                  <a:schemeClr val="bg1"/>
                </a:solidFill>
              </a:rPr>
              <a:t>Ben</a:t>
            </a:r>
            <a:r>
              <a:rPr lang="en-US">
                <a:solidFill>
                  <a:schemeClr val="bg1"/>
                </a:solidFill>
              </a:rPr>
              <a:t> </a:t>
            </a:r>
            <a:r>
              <a:rPr lang="en-US" sz="2000">
                <a:solidFill>
                  <a:schemeClr val="bg1"/>
                </a:solidFill>
              </a:rPr>
              <a:t>Falk, Whole Systems Design Research Farm</a:t>
            </a:r>
          </a:p>
        </p:txBody>
      </p:sp>
      <p:sp>
        <p:nvSpPr>
          <p:cNvPr id="104452" name="TextBox 5"/>
          <p:cNvSpPr txBox="1">
            <a:spLocks noChangeArrowheads="1"/>
          </p:cNvSpPr>
          <p:nvPr/>
        </p:nvSpPr>
        <p:spPr bwMode="auto">
          <a:xfrm>
            <a:off x="1874838" y="609600"/>
            <a:ext cx="5578475" cy="584200"/>
          </a:xfrm>
          <a:prstGeom prst="rect">
            <a:avLst/>
          </a:prstGeom>
          <a:noFill/>
          <a:ln w="9525">
            <a:noFill/>
            <a:miter lim="800000"/>
            <a:headEnd/>
            <a:tailEnd/>
          </a:ln>
        </p:spPr>
        <p:txBody>
          <a:bodyPr wrap="none">
            <a:prstTxWarp prst="textNoShape">
              <a:avLst/>
            </a:prstTxWarp>
            <a:spAutoFit/>
          </a:bodyPr>
          <a:lstStyle/>
          <a:p>
            <a:r>
              <a:rPr lang="en-US" sz="3200">
                <a:solidFill>
                  <a:schemeClr val="bg1"/>
                </a:solidFill>
                <a:latin typeface="Calibri" pitchFamily="-106" charset="0"/>
                <a:ea typeface="Calibri" pitchFamily="-106" charset="0"/>
                <a:cs typeface="Calibri" pitchFamily="-106" charset="0"/>
              </a:rPr>
              <a:t>It is also well-suited to Vermont!</a:t>
            </a:r>
          </a:p>
        </p:txBody>
      </p:sp>
    </p:spTree>
  </p:cSld>
  <p:clrMapOvr>
    <a:masterClrMapping/>
  </p:clrMapOvr>
  <p:transition spd="slow" advClick="0" advTm="5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5474" name="Picture 1" descr="img_3310.jpg"/>
          <p:cNvPicPr>
            <a:picLocks noChangeAspect="1"/>
          </p:cNvPicPr>
          <p:nvPr/>
        </p:nvPicPr>
        <p:blipFill>
          <a:blip r:embed="rId2"/>
          <a:srcRect/>
          <a:stretch>
            <a:fillRect/>
          </a:stretch>
        </p:blipFill>
        <p:spPr bwMode="auto">
          <a:xfrm>
            <a:off x="533400" y="838200"/>
            <a:ext cx="8128000" cy="5410200"/>
          </a:xfrm>
          <a:prstGeom prst="rect">
            <a:avLst/>
          </a:prstGeom>
          <a:noFill/>
          <a:ln w="9525">
            <a:noFill/>
            <a:miter lim="800000"/>
            <a:headEnd/>
            <a:tailEnd/>
          </a:ln>
        </p:spPr>
      </p:pic>
      <p:sp>
        <p:nvSpPr>
          <p:cNvPr id="105475" name="TextBox 2"/>
          <p:cNvSpPr txBox="1">
            <a:spLocks noChangeArrowheads="1"/>
          </p:cNvSpPr>
          <p:nvPr/>
        </p:nvSpPr>
        <p:spPr bwMode="auto">
          <a:xfrm>
            <a:off x="4495800" y="6248400"/>
            <a:ext cx="3995738" cy="400050"/>
          </a:xfrm>
          <a:prstGeom prst="rect">
            <a:avLst/>
          </a:prstGeom>
          <a:noFill/>
          <a:ln w="9525">
            <a:noFill/>
            <a:miter lim="800000"/>
            <a:headEnd/>
            <a:tailEnd/>
          </a:ln>
        </p:spPr>
        <p:txBody>
          <a:bodyPr wrap="none">
            <a:prstTxWarp prst="textNoShape">
              <a:avLst/>
            </a:prstTxWarp>
            <a:spAutoFit/>
          </a:bodyPr>
          <a:lstStyle/>
          <a:p>
            <a:r>
              <a:rPr lang="en-US" sz="2000">
                <a:solidFill>
                  <a:srgbClr val="000000"/>
                </a:solidFill>
              </a:rPr>
              <a:t>Josh Brill</a:t>
            </a:r>
            <a:r>
              <a:rPr lang="en-US" sz="2000"/>
              <a:t>, Breezy Meadows Orchard</a:t>
            </a:r>
          </a:p>
        </p:txBody>
      </p:sp>
      <p:sp>
        <p:nvSpPr>
          <p:cNvPr id="105476" name="TextBox 3"/>
          <p:cNvSpPr txBox="1">
            <a:spLocks noChangeArrowheads="1"/>
          </p:cNvSpPr>
          <p:nvPr/>
        </p:nvSpPr>
        <p:spPr bwMode="auto">
          <a:xfrm>
            <a:off x="0" y="152400"/>
            <a:ext cx="9144000" cy="461963"/>
          </a:xfrm>
          <a:prstGeom prst="rect">
            <a:avLst/>
          </a:prstGeom>
          <a:solidFill>
            <a:schemeClr val="bg1"/>
          </a:solidFill>
          <a:ln w="9525">
            <a:noFill/>
            <a:miter lim="800000"/>
            <a:headEnd/>
            <a:tailEnd/>
          </a:ln>
        </p:spPr>
        <p:txBody>
          <a:bodyPr>
            <a:prstTxWarp prst="textNoShape">
              <a:avLst/>
            </a:prstTxWarp>
            <a:spAutoFit/>
          </a:bodyPr>
          <a:lstStyle/>
          <a:p>
            <a:r>
              <a:rPr lang="en-US">
                <a:latin typeface="Calibri" pitchFamily="-106" charset="0"/>
                <a:ea typeface="Calibri" pitchFamily="-106" charset="0"/>
                <a:cs typeface="Calibri" pitchFamily="-106" charset="0"/>
              </a:rPr>
              <a:t>The heavy clay soils of the Champlain Valley are ideal for rice paddies.</a:t>
            </a:r>
          </a:p>
        </p:txBody>
      </p:sp>
    </p:spTree>
  </p:cSld>
  <p:clrMapOvr>
    <a:masterClrMapping/>
  </p:clrMapOvr>
  <p:transition spd="slow" advTm="5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6498" name="Picture 1" descr="177.jpg"/>
          <p:cNvPicPr>
            <a:picLocks noChangeAspect="1"/>
          </p:cNvPicPr>
          <p:nvPr/>
        </p:nvPicPr>
        <p:blipFill>
          <a:blip r:embed="rId2"/>
          <a:srcRect/>
          <a:stretch>
            <a:fillRect/>
          </a:stretch>
        </p:blipFill>
        <p:spPr bwMode="auto">
          <a:xfrm>
            <a:off x="762000" y="228600"/>
            <a:ext cx="4614863" cy="6149975"/>
          </a:xfrm>
          <a:prstGeom prst="rect">
            <a:avLst/>
          </a:prstGeom>
          <a:noFill/>
          <a:ln w="9525">
            <a:noFill/>
            <a:miter lim="800000"/>
            <a:headEnd/>
            <a:tailEnd/>
          </a:ln>
        </p:spPr>
      </p:pic>
      <p:sp>
        <p:nvSpPr>
          <p:cNvPr id="106499" name="TextBox 3"/>
          <p:cNvSpPr txBox="1">
            <a:spLocks noChangeArrowheads="1"/>
          </p:cNvSpPr>
          <p:nvPr/>
        </p:nvSpPr>
        <p:spPr bwMode="auto">
          <a:xfrm>
            <a:off x="609600" y="6457950"/>
            <a:ext cx="3448050" cy="400050"/>
          </a:xfrm>
          <a:prstGeom prst="rect">
            <a:avLst/>
          </a:prstGeom>
          <a:noFill/>
          <a:ln w="9525">
            <a:noFill/>
            <a:miter lim="800000"/>
            <a:headEnd/>
            <a:tailEnd/>
          </a:ln>
        </p:spPr>
        <p:txBody>
          <a:bodyPr wrap="none">
            <a:prstTxWarp prst="textNoShape">
              <a:avLst/>
            </a:prstTxWarp>
            <a:spAutoFit/>
          </a:bodyPr>
          <a:lstStyle/>
          <a:p>
            <a:r>
              <a:rPr lang="en-US" sz="2000">
                <a:solidFill>
                  <a:srgbClr val="000000"/>
                </a:solidFill>
              </a:rPr>
              <a:t>Erik Andrus, Boundbrook Farm</a:t>
            </a:r>
          </a:p>
        </p:txBody>
      </p:sp>
      <p:sp>
        <p:nvSpPr>
          <p:cNvPr id="106500" name="TextBox 4"/>
          <p:cNvSpPr txBox="1">
            <a:spLocks noChangeArrowheads="1"/>
          </p:cNvSpPr>
          <p:nvPr/>
        </p:nvSpPr>
        <p:spPr bwMode="auto">
          <a:xfrm>
            <a:off x="5791200" y="838200"/>
            <a:ext cx="3048000" cy="5478463"/>
          </a:xfrm>
          <a:prstGeom prst="rect">
            <a:avLst/>
          </a:prstGeom>
          <a:noFill/>
          <a:ln w="9525">
            <a:noFill/>
            <a:miter lim="800000"/>
            <a:headEnd/>
            <a:tailEnd/>
          </a:ln>
        </p:spPr>
        <p:txBody>
          <a:bodyPr>
            <a:prstTxWarp prst="textNoShape">
              <a:avLst/>
            </a:prstTxWarp>
            <a:spAutoFit/>
          </a:bodyPr>
          <a:lstStyle/>
          <a:p>
            <a:r>
              <a:rPr lang="en-US">
                <a:latin typeface="Calibri" pitchFamily="-106" charset="0"/>
                <a:ea typeface="Calibri" pitchFamily="-106" charset="0"/>
                <a:cs typeface="Calibri" pitchFamily="-106" charset="0"/>
              </a:rPr>
              <a:t>Currently, there is very little local rice for sale, but the demand is there.  Ben Falk, of Whole Systems Design Research Farm, calculates that it would only take 0.04% of land in Vermont to produce the average 15 lbs of rice per person consumed annually! </a:t>
            </a:r>
          </a:p>
          <a:p>
            <a:endParaRPr lang="en-US" sz="2000">
              <a:latin typeface="Calibri" pitchFamily="-106" charset="0"/>
              <a:ea typeface="Calibri" pitchFamily="-106" charset="0"/>
              <a:cs typeface="Calibri" pitchFamily="-106" charset="0"/>
            </a:endParaRPr>
          </a:p>
          <a:p>
            <a:r>
              <a:rPr lang="en-US" sz="1800">
                <a:latin typeface="Calibri" pitchFamily="-106" charset="0"/>
                <a:ea typeface="Calibri" pitchFamily="-106" charset="0"/>
                <a:cs typeface="Calibri" pitchFamily="-106" charset="0"/>
              </a:rPr>
              <a:t>    - Dr. Laura Hill-Bermingham</a:t>
            </a:r>
          </a:p>
        </p:txBody>
      </p:sp>
    </p:spTree>
  </p:cSld>
  <p:clrMapOvr>
    <a:masterClrMapping/>
  </p:clrMapOvr>
  <p:transition spd="slow" advTm="5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6498" name="Picture 1" descr="177.jpg"/>
          <p:cNvPicPr>
            <a:picLocks noChangeAspect="1"/>
          </p:cNvPicPr>
          <p:nvPr/>
        </p:nvPicPr>
        <p:blipFill>
          <a:blip r:embed="rId2"/>
          <a:srcRect/>
          <a:stretch>
            <a:fillRect/>
          </a:stretch>
        </p:blipFill>
        <p:spPr bwMode="auto">
          <a:xfrm>
            <a:off x="762000" y="228600"/>
            <a:ext cx="4614863" cy="6149975"/>
          </a:xfrm>
          <a:prstGeom prst="rect">
            <a:avLst/>
          </a:prstGeom>
          <a:noFill/>
          <a:ln w="9525">
            <a:noFill/>
            <a:miter lim="800000"/>
            <a:headEnd/>
            <a:tailEnd/>
          </a:ln>
        </p:spPr>
      </p:pic>
      <p:sp>
        <p:nvSpPr>
          <p:cNvPr id="106499" name="TextBox 3"/>
          <p:cNvSpPr txBox="1">
            <a:spLocks noChangeArrowheads="1"/>
          </p:cNvSpPr>
          <p:nvPr/>
        </p:nvSpPr>
        <p:spPr bwMode="auto">
          <a:xfrm>
            <a:off x="609600" y="6457950"/>
            <a:ext cx="3448050" cy="400050"/>
          </a:xfrm>
          <a:prstGeom prst="rect">
            <a:avLst/>
          </a:prstGeom>
          <a:noFill/>
          <a:ln w="9525">
            <a:noFill/>
            <a:miter lim="800000"/>
            <a:headEnd/>
            <a:tailEnd/>
          </a:ln>
        </p:spPr>
        <p:txBody>
          <a:bodyPr wrap="none">
            <a:prstTxWarp prst="textNoShape">
              <a:avLst/>
            </a:prstTxWarp>
            <a:spAutoFit/>
          </a:bodyPr>
          <a:lstStyle/>
          <a:p>
            <a:r>
              <a:rPr lang="en-US" sz="2000">
                <a:solidFill>
                  <a:srgbClr val="000000"/>
                </a:solidFill>
              </a:rPr>
              <a:t>Erik Andrus, Boundbrook Farm</a:t>
            </a:r>
          </a:p>
        </p:txBody>
      </p:sp>
      <p:sp>
        <p:nvSpPr>
          <p:cNvPr id="106500" name="TextBox 4"/>
          <p:cNvSpPr txBox="1">
            <a:spLocks noChangeArrowheads="1"/>
          </p:cNvSpPr>
          <p:nvPr/>
        </p:nvSpPr>
        <p:spPr bwMode="auto">
          <a:xfrm>
            <a:off x="5791200" y="838200"/>
            <a:ext cx="3048000" cy="5478463"/>
          </a:xfrm>
          <a:prstGeom prst="rect">
            <a:avLst/>
          </a:prstGeom>
          <a:noFill/>
          <a:ln w="9525">
            <a:noFill/>
            <a:miter lim="800000"/>
            <a:headEnd/>
            <a:tailEnd/>
          </a:ln>
        </p:spPr>
        <p:txBody>
          <a:bodyPr>
            <a:prstTxWarp prst="textNoShape">
              <a:avLst/>
            </a:prstTxWarp>
            <a:spAutoFit/>
          </a:bodyPr>
          <a:lstStyle/>
          <a:p>
            <a:r>
              <a:rPr lang="en-US" dirty="0">
                <a:latin typeface="Calibri" pitchFamily="-106" charset="0"/>
                <a:ea typeface="Calibri" pitchFamily="-106" charset="0"/>
                <a:cs typeface="Calibri" pitchFamily="-106" charset="0"/>
              </a:rPr>
              <a:t>Currently, there is very little local rice for sale, but the demand is there.  Ben Falk, of Whole Systems Design Research Farm, calculates that it would only take </a:t>
            </a:r>
            <a:r>
              <a:rPr lang="en-US" dirty="0">
                <a:solidFill>
                  <a:srgbClr val="FF0000"/>
                </a:solidFill>
                <a:latin typeface="Calibri" pitchFamily="-106" charset="0"/>
                <a:ea typeface="Calibri" pitchFamily="-106" charset="0"/>
                <a:cs typeface="Calibri" pitchFamily="-106" charset="0"/>
              </a:rPr>
              <a:t>0.04%</a:t>
            </a:r>
            <a:r>
              <a:rPr lang="en-US" dirty="0">
                <a:latin typeface="Calibri" pitchFamily="-106" charset="0"/>
                <a:ea typeface="Calibri" pitchFamily="-106" charset="0"/>
                <a:cs typeface="Calibri" pitchFamily="-106" charset="0"/>
              </a:rPr>
              <a:t> of land in Vermont to produce the average 15 lbs of rice per person consumed annually! </a:t>
            </a:r>
          </a:p>
          <a:p>
            <a:endParaRPr lang="en-US" sz="2000" dirty="0">
              <a:latin typeface="Calibri" pitchFamily="-106" charset="0"/>
              <a:ea typeface="Calibri" pitchFamily="-106" charset="0"/>
              <a:cs typeface="Calibri" pitchFamily="-106" charset="0"/>
            </a:endParaRPr>
          </a:p>
          <a:p>
            <a:r>
              <a:rPr lang="en-US" sz="1800" dirty="0">
                <a:latin typeface="Calibri" pitchFamily="-106" charset="0"/>
                <a:ea typeface="Calibri" pitchFamily="-106" charset="0"/>
                <a:cs typeface="Calibri" pitchFamily="-106" charset="0"/>
              </a:rPr>
              <a:t>    - Dr. Laura Hill-</a:t>
            </a:r>
            <a:r>
              <a:rPr lang="en-US" sz="1800" dirty="0" err="1">
                <a:latin typeface="Calibri" pitchFamily="-106" charset="0"/>
                <a:ea typeface="Calibri" pitchFamily="-106" charset="0"/>
                <a:cs typeface="Calibri" pitchFamily="-106" charset="0"/>
              </a:rPr>
              <a:t>Bermingham</a:t>
            </a:r>
            <a:endParaRPr lang="en-US" sz="1800" dirty="0">
              <a:latin typeface="Calibri" pitchFamily="-106" charset="0"/>
              <a:ea typeface="Calibri" pitchFamily="-106" charset="0"/>
              <a:cs typeface="Calibri" pitchFamily="-106" charset="0"/>
            </a:endParaRPr>
          </a:p>
        </p:txBody>
      </p:sp>
    </p:spTree>
  </p:cSld>
  <p:clrMapOvr>
    <a:masterClrMapping/>
  </p:clrMapOvr>
  <p:transition spd="slow" advTm="5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187325" y="5486400"/>
            <a:ext cx="8975725" cy="1077913"/>
          </a:xfrm>
          <a:prstGeom prst="rect">
            <a:avLst/>
          </a:prstGeom>
          <a:solidFill>
            <a:schemeClr val="bg1"/>
          </a:solidFill>
          <a:ln w="9525">
            <a:noFill/>
            <a:miter lim="800000"/>
            <a:headEnd/>
            <a:tailEnd/>
          </a:ln>
        </p:spPr>
        <p:txBody>
          <a:bodyPr wrap="none">
            <a:prstTxWarp prst="textNoShape">
              <a:avLst/>
            </a:prstTxWarp>
            <a:spAutoFit/>
          </a:bodyPr>
          <a:lstStyle/>
          <a:p>
            <a:r>
              <a:rPr lang="en-US" sz="3200" i="1">
                <a:solidFill>
                  <a:srgbClr val="000000"/>
                </a:solidFill>
                <a:latin typeface="Calibri" pitchFamily="-106" charset="0"/>
              </a:rPr>
              <a:t>Azolla</a:t>
            </a:r>
            <a:r>
              <a:rPr lang="en-US" sz="3200">
                <a:solidFill>
                  <a:srgbClr val="000000"/>
                </a:solidFill>
                <a:latin typeface="Calibri" pitchFamily="-106" charset="0"/>
              </a:rPr>
              <a:t>, an aquatic fern cultivated in rice paddies,</a:t>
            </a:r>
          </a:p>
          <a:p>
            <a:r>
              <a:rPr lang="en-US" sz="3200">
                <a:solidFill>
                  <a:srgbClr val="000000"/>
                </a:solidFill>
                <a:latin typeface="Calibri" pitchFamily="-106" charset="0"/>
              </a:rPr>
              <a:t>grows symbiotically with a nitrogen-fixing bacterium.</a:t>
            </a:r>
            <a:endParaRPr lang="en-US">
              <a:solidFill>
                <a:srgbClr val="000000"/>
              </a:solidFill>
              <a:latin typeface="Calibri" pitchFamily="-106" charset="0"/>
            </a:endParaRPr>
          </a:p>
        </p:txBody>
      </p:sp>
      <p:pic>
        <p:nvPicPr>
          <p:cNvPr id="107523" name="Picture 3"/>
          <p:cNvPicPr>
            <a:picLocks noChangeAspect="1" noChangeArrowheads="1"/>
          </p:cNvPicPr>
          <p:nvPr/>
        </p:nvPicPr>
        <p:blipFill>
          <a:blip r:embed="rId3"/>
          <a:srcRect/>
          <a:stretch>
            <a:fillRect/>
          </a:stretch>
        </p:blipFill>
        <p:spPr bwMode="auto">
          <a:xfrm>
            <a:off x="609600" y="381000"/>
            <a:ext cx="4572000" cy="3886200"/>
          </a:xfrm>
          <a:prstGeom prst="rect">
            <a:avLst/>
          </a:prstGeom>
          <a:noFill/>
          <a:ln w="9525">
            <a:noFill/>
            <a:miter lim="800000"/>
            <a:headEnd/>
            <a:tailEnd/>
          </a:ln>
        </p:spPr>
      </p:pic>
      <p:pic>
        <p:nvPicPr>
          <p:cNvPr id="340996" name="Picture 4" descr="azolla1b"/>
          <p:cNvPicPr>
            <a:picLocks noChangeAspect="1" noChangeArrowheads="1"/>
          </p:cNvPicPr>
          <p:nvPr/>
        </p:nvPicPr>
        <p:blipFill>
          <a:blip r:embed="rId4"/>
          <a:srcRect/>
          <a:stretch>
            <a:fillRect/>
          </a:stretch>
        </p:blipFill>
        <p:spPr bwMode="auto">
          <a:xfrm>
            <a:off x="3581400" y="1981200"/>
            <a:ext cx="4984750" cy="31194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09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685800" y="2286000"/>
            <a:ext cx="8458200" cy="1555750"/>
          </a:xfrm>
          <a:prstGeom prst="rect">
            <a:avLst/>
          </a:prstGeom>
          <a:noFill/>
          <a:ln w="9525">
            <a:noFill/>
            <a:miter lim="800000"/>
            <a:headEnd/>
            <a:tailEnd/>
          </a:ln>
        </p:spPr>
        <p:txBody>
          <a:bodyPr>
            <a:prstTxWarp prst="textNoShape">
              <a:avLst/>
            </a:prstTxWarp>
            <a:spAutoFit/>
          </a:bodyPr>
          <a:lstStyle/>
          <a:p>
            <a:pPr algn="l"/>
            <a:r>
              <a:rPr lang="en-US" sz="3600">
                <a:latin typeface="Calibri" pitchFamily="-106" charset="0"/>
              </a:rPr>
              <a:t>The grass family is the most economically important family of flowering plants ...</a:t>
            </a:r>
            <a:r>
              <a:rPr lang="en-US" sz="3600" b="1">
                <a:latin typeface="Calibri" pitchFamily="-106" charset="0"/>
              </a:rPr>
              <a:t> </a:t>
            </a:r>
          </a:p>
          <a:p>
            <a:pPr algn="l"/>
            <a:r>
              <a:rPr lang="en-US" b="1">
                <a:latin typeface="Calibri" pitchFamily="-106" charset="0"/>
              </a:rPr>
              <a:t> </a:t>
            </a:r>
          </a:p>
        </p:txBody>
      </p:sp>
      <p:pic>
        <p:nvPicPr>
          <p:cNvPr id="21507" name="Picture 3"/>
          <p:cNvPicPr>
            <a:picLocks noChangeAspect="1" noChangeArrowheads="1"/>
          </p:cNvPicPr>
          <p:nvPr/>
        </p:nvPicPr>
        <p:blipFill>
          <a:blip r:embed="rId3"/>
          <a:srcRect/>
          <a:stretch>
            <a:fillRect/>
          </a:stretch>
        </p:blipFill>
        <p:spPr bwMode="auto">
          <a:xfrm>
            <a:off x="838200" y="304800"/>
            <a:ext cx="1117600" cy="1828800"/>
          </a:xfrm>
          <a:prstGeom prst="rect">
            <a:avLst/>
          </a:prstGeom>
          <a:noFill/>
          <a:ln w="9525">
            <a:noFill/>
            <a:miter lim="800000"/>
            <a:headEnd/>
            <a:tailEnd/>
          </a:ln>
        </p:spPr>
      </p:pic>
      <p:pic>
        <p:nvPicPr>
          <p:cNvPr id="21508" name="Picture 4"/>
          <p:cNvPicPr>
            <a:picLocks noChangeAspect="1" noChangeArrowheads="1"/>
          </p:cNvPicPr>
          <p:nvPr/>
        </p:nvPicPr>
        <p:blipFill>
          <a:blip r:embed="rId4"/>
          <a:srcRect/>
          <a:stretch>
            <a:fillRect/>
          </a:stretch>
        </p:blipFill>
        <p:spPr bwMode="auto">
          <a:xfrm>
            <a:off x="6248400" y="4038600"/>
            <a:ext cx="2632075" cy="2363788"/>
          </a:xfrm>
          <a:prstGeom prst="rect">
            <a:avLst/>
          </a:prstGeom>
          <a:noFill/>
          <a:ln w="9525">
            <a:noFill/>
            <a:miter lim="800000"/>
            <a:headEnd/>
            <a:tailEnd/>
          </a:ln>
        </p:spPr>
      </p:pic>
      <p:pic>
        <p:nvPicPr>
          <p:cNvPr id="21509" name="Picture 5"/>
          <p:cNvPicPr>
            <a:picLocks noChangeAspect="1" noChangeArrowheads="1"/>
          </p:cNvPicPr>
          <p:nvPr/>
        </p:nvPicPr>
        <p:blipFill>
          <a:blip r:embed="rId5"/>
          <a:srcRect/>
          <a:stretch>
            <a:fillRect/>
          </a:stretch>
        </p:blipFill>
        <p:spPr bwMode="auto">
          <a:xfrm>
            <a:off x="381000" y="3962400"/>
            <a:ext cx="2500313" cy="2389188"/>
          </a:xfrm>
          <a:prstGeom prst="rect">
            <a:avLst/>
          </a:prstGeom>
          <a:noFill/>
          <a:ln w="9525">
            <a:noFill/>
            <a:miter lim="800000"/>
            <a:headEnd/>
            <a:tailEnd/>
          </a:ln>
        </p:spPr>
      </p:pic>
      <p:pic>
        <p:nvPicPr>
          <p:cNvPr id="21510" name="Picture 7"/>
          <p:cNvPicPr>
            <a:picLocks noChangeAspect="1" noChangeArrowheads="1"/>
          </p:cNvPicPr>
          <p:nvPr/>
        </p:nvPicPr>
        <p:blipFill>
          <a:blip r:embed="rId6"/>
          <a:srcRect/>
          <a:stretch>
            <a:fillRect/>
          </a:stretch>
        </p:blipFill>
        <p:spPr bwMode="auto">
          <a:xfrm>
            <a:off x="3200400" y="457200"/>
            <a:ext cx="1533525" cy="1752600"/>
          </a:xfrm>
          <a:prstGeom prst="rect">
            <a:avLst/>
          </a:prstGeom>
          <a:noFill/>
          <a:ln w="9525">
            <a:noFill/>
            <a:miter lim="800000"/>
            <a:headEnd/>
            <a:tailEnd/>
          </a:ln>
        </p:spPr>
      </p:pic>
      <p:pic>
        <p:nvPicPr>
          <p:cNvPr id="21511" name="Picture 8"/>
          <p:cNvPicPr>
            <a:picLocks noChangeAspect="1" noChangeArrowheads="1"/>
          </p:cNvPicPr>
          <p:nvPr/>
        </p:nvPicPr>
        <p:blipFill>
          <a:blip r:embed="rId7"/>
          <a:srcRect/>
          <a:stretch>
            <a:fillRect/>
          </a:stretch>
        </p:blipFill>
        <p:spPr bwMode="auto">
          <a:xfrm>
            <a:off x="5867400" y="381000"/>
            <a:ext cx="2871788" cy="1827213"/>
          </a:xfrm>
          <a:prstGeom prst="rect">
            <a:avLst/>
          </a:prstGeom>
          <a:noFill/>
          <a:ln w="9525">
            <a:noFill/>
            <a:miter lim="800000"/>
            <a:headEnd/>
            <a:tailEnd/>
          </a:ln>
        </p:spPr>
      </p:pic>
      <p:pic>
        <p:nvPicPr>
          <p:cNvPr id="21512" name="Picture 11"/>
          <p:cNvPicPr>
            <a:picLocks noChangeAspect="1" noChangeArrowheads="1"/>
          </p:cNvPicPr>
          <p:nvPr/>
        </p:nvPicPr>
        <p:blipFill>
          <a:blip r:embed="rId8"/>
          <a:srcRect/>
          <a:stretch>
            <a:fillRect/>
          </a:stretch>
        </p:blipFill>
        <p:spPr bwMode="auto">
          <a:xfrm>
            <a:off x="3657600" y="3886200"/>
            <a:ext cx="1712913" cy="2514600"/>
          </a:xfrm>
          <a:prstGeom prst="rect">
            <a:avLst/>
          </a:prstGeom>
          <a:noFill/>
          <a:ln w="9525">
            <a:noFill/>
            <a:miter lim="800000"/>
            <a:headEnd/>
            <a:tailEnd/>
          </a:ln>
        </p:spPr>
      </p:pic>
      <p:sp>
        <p:nvSpPr>
          <p:cNvPr id="21513" name="Text Box 12"/>
          <p:cNvSpPr txBox="1">
            <a:spLocks noChangeArrowheads="1"/>
          </p:cNvSpPr>
          <p:nvPr/>
        </p:nvSpPr>
        <p:spPr bwMode="auto">
          <a:xfrm>
            <a:off x="152400" y="1404938"/>
            <a:ext cx="762000" cy="457200"/>
          </a:xfrm>
          <a:prstGeom prst="rect">
            <a:avLst/>
          </a:prstGeom>
          <a:solidFill>
            <a:schemeClr val="bg1"/>
          </a:solidFill>
          <a:ln w="9525">
            <a:noFill/>
            <a:miter lim="800000"/>
            <a:headEnd/>
            <a:tailEnd/>
          </a:ln>
        </p:spPr>
        <p:txBody>
          <a:bodyPr>
            <a:prstTxWarp prst="textNoShape">
              <a:avLst/>
            </a:prstTxWarp>
            <a:spAutoFit/>
          </a:bodyPr>
          <a:lstStyle/>
          <a:p>
            <a:pPr algn="l"/>
            <a:r>
              <a:rPr lang="en-US">
                <a:latin typeface="Calibri" pitchFamily="-106" charset="0"/>
              </a:rPr>
              <a:t>oats</a:t>
            </a:r>
          </a:p>
        </p:txBody>
      </p:sp>
      <p:sp>
        <p:nvSpPr>
          <p:cNvPr id="21514" name="Text Box 13"/>
          <p:cNvSpPr txBox="1">
            <a:spLocks noChangeArrowheads="1"/>
          </p:cNvSpPr>
          <p:nvPr/>
        </p:nvSpPr>
        <p:spPr bwMode="auto">
          <a:xfrm>
            <a:off x="4038600" y="1905000"/>
            <a:ext cx="914400" cy="457200"/>
          </a:xfrm>
          <a:prstGeom prst="rect">
            <a:avLst/>
          </a:prstGeom>
          <a:solidFill>
            <a:schemeClr val="bg1"/>
          </a:solidFill>
          <a:ln w="9525">
            <a:noFill/>
            <a:miter lim="800000"/>
            <a:headEnd/>
            <a:tailEnd/>
          </a:ln>
        </p:spPr>
        <p:txBody>
          <a:bodyPr>
            <a:prstTxWarp prst="textNoShape">
              <a:avLst/>
            </a:prstTxWarp>
            <a:spAutoFit/>
          </a:bodyPr>
          <a:lstStyle/>
          <a:p>
            <a:pPr algn="l"/>
            <a:r>
              <a:rPr lang="en-US">
                <a:latin typeface="Calibri" pitchFamily="-106" charset="0"/>
              </a:rPr>
              <a:t>rice</a:t>
            </a:r>
          </a:p>
        </p:txBody>
      </p:sp>
      <p:sp>
        <p:nvSpPr>
          <p:cNvPr id="21515" name="Text Box 14"/>
          <p:cNvSpPr txBox="1">
            <a:spLocks noChangeArrowheads="1"/>
          </p:cNvSpPr>
          <p:nvPr/>
        </p:nvSpPr>
        <p:spPr bwMode="auto">
          <a:xfrm>
            <a:off x="7924800" y="1905000"/>
            <a:ext cx="990600" cy="457200"/>
          </a:xfrm>
          <a:prstGeom prst="rect">
            <a:avLst/>
          </a:prstGeom>
          <a:solidFill>
            <a:schemeClr val="bg1"/>
          </a:solidFill>
          <a:ln w="9525">
            <a:noFill/>
            <a:miter lim="800000"/>
            <a:headEnd/>
            <a:tailEnd/>
          </a:ln>
        </p:spPr>
        <p:txBody>
          <a:bodyPr>
            <a:prstTxWarp prst="textNoShape">
              <a:avLst/>
            </a:prstTxWarp>
            <a:spAutoFit/>
          </a:bodyPr>
          <a:lstStyle/>
          <a:p>
            <a:pPr algn="l"/>
            <a:r>
              <a:rPr lang="en-US">
                <a:latin typeface="Calibri" pitchFamily="-106" charset="0"/>
              </a:rPr>
              <a:t>wheat</a:t>
            </a:r>
          </a:p>
        </p:txBody>
      </p:sp>
      <p:sp>
        <p:nvSpPr>
          <p:cNvPr id="21516" name="Text Box 15"/>
          <p:cNvSpPr txBox="1">
            <a:spLocks noChangeArrowheads="1"/>
          </p:cNvSpPr>
          <p:nvPr/>
        </p:nvSpPr>
        <p:spPr bwMode="auto">
          <a:xfrm>
            <a:off x="152400" y="3886200"/>
            <a:ext cx="1600200" cy="457200"/>
          </a:xfrm>
          <a:prstGeom prst="rect">
            <a:avLst/>
          </a:prstGeom>
          <a:solidFill>
            <a:schemeClr val="bg1"/>
          </a:solidFill>
          <a:ln w="9525">
            <a:noFill/>
            <a:miter lim="800000"/>
            <a:headEnd/>
            <a:tailEnd/>
          </a:ln>
        </p:spPr>
        <p:txBody>
          <a:bodyPr>
            <a:prstTxWarp prst="textNoShape">
              <a:avLst/>
            </a:prstTxWarp>
            <a:spAutoFit/>
          </a:bodyPr>
          <a:lstStyle/>
          <a:p>
            <a:pPr algn="l"/>
            <a:r>
              <a:rPr lang="en-US">
                <a:latin typeface="Calibri" pitchFamily="-106" charset="0"/>
              </a:rPr>
              <a:t> sugar cane</a:t>
            </a:r>
          </a:p>
        </p:txBody>
      </p:sp>
      <p:sp>
        <p:nvSpPr>
          <p:cNvPr id="21517" name="Text Box 16"/>
          <p:cNvSpPr txBox="1">
            <a:spLocks noChangeArrowheads="1"/>
          </p:cNvSpPr>
          <p:nvPr/>
        </p:nvSpPr>
        <p:spPr bwMode="auto">
          <a:xfrm>
            <a:off x="7451725" y="6096000"/>
            <a:ext cx="1235075" cy="457200"/>
          </a:xfrm>
          <a:prstGeom prst="rect">
            <a:avLst/>
          </a:prstGeom>
          <a:solidFill>
            <a:schemeClr val="bg1"/>
          </a:solidFill>
          <a:ln w="9525">
            <a:noFill/>
            <a:miter lim="800000"/>
            <a:headEnd/>
            <a:tailEnd/>
          </a:ln>
        </p:spPr>
        <p:txBody>
          <a:bodyPr>
            <a:prstTxWarp prst="textNoShape">
              <a:avLst/>
            </a:prstTxWarp>
            <a:spAutoFit/>
          </a:bodyPr>
          <a:lstStyle/>
          <a:p>
            <a:pPr algn="l"/>
            <a:r>
              <a:rPr lang="en-US">
                <a:latin typeface="Calibri" pitchFamily="-106" charset="0"/>
              </a:rPr>
              <a:t>bamboo</a:t>
            </a:r>
          </a:p>
        </p:txBody>
      </p:sp>
      <p:sp>
        <p:nvSpPr>
          <p:cNvPr id="21518" name="TextBox 13"/>
          <p:cNvSpPr txBox="1">
            <a:spLocks noChangeArrowheads="1"/>
          </p:cNvSpPr>
          <p:nvPr/>
        </p:nvSpPr>
        <p:spPr bwMode="auto">
          <a:xfrm>
            <a:off x="4648200" y="3733800"/>
            <a:ext cx="915988" cy="461963"/>
          </a:xfrm>
          <a:prstGeom prst="rect">
            <a:avLst/>
          </a:prstGeom>
          <a:solidFill>
            <a:schemeClr val="bg1"/>
          </a:solidFill>
          <a:ln w="9525">
            <a:noFill/>
            <a:miter lim="800000"/>
            <a:headEnd/>
            <a:tailEnd/>
          </a:ln>
        </p:spPr>
        <p:txBody>
          <a:bodyPr wrap="none">
            <a:prstTxWarp prst="textNoShape">
              <a:avLst/>
            </a:prstTxWarp>
            <a:spAutoFit/>
          </a:bodyPr>
          <a:lstStyle/>
          <a:p>
            <a:pPr algn="l"/>
            <a:r>
              <a:rPr lang="en-US">
                <a:latin typeface="Calibri" pitchFamily="-106" charset="0"/>
                <a:ea typeface="Calibri" pitchFamily="-106" charset="0"/>
                <a:cs typeface="Calibri" pitchFamily="-106" charset="0"/>
              </a:rPr>
              <a:t>maize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a:srcRect/>
          <a:stretch>
            <a:fillRect/>
          </a:stretch>
        </p:blipFill>
        <p:spPr bwMode="auto">
          <a:xfrm>
            <a:off x="0" y="0"/>
            <a:ext cx="5235575" cy="6858000"/>
          </a:xfrm>
          <a:prstGeom prst="rect">
            <a:avLst/>
          </a:prstGeom>
          <a:noFill/>
          <a:ln w="9525">
            <a:noFill/>
            <a:miter lim="800000"/>
            <a:headEnd/>
            <a:tailEnd/>
          </a:ln>
        </p:spPr>
      </p:pic>
      <p:sp>
        <p:nvSpPr>
          <p:cNvPr id="109571" name="Text Box 3"/>
          <p:cNvSpPr txBox="1">
            <a:spLocks noChangeArrowheads="1"/>
          </p:cNvSpPr>
          <p:nvPr/>
        </p:nvSpPr>
        <p:spPr bwMode="auto">
          <a:xfrm>
            <a:off x="5422900" y="533400"/>
            <a:ext cx="3721100" cy="457200"/>
          </a:xfrm>
          <a:prstGeom prst="rect">
            <a:avLst/>
          </a:prstGeom>
          <a:noFill/>
          <a:ln w="9525">
            <a:noFill/>
            <a:miter lim="800000"/>
            <a:headEnd/>
            <a:tailEnd/>
          </a:ln>
        </p:spPr>
        <p:txBody>
          <a:bodyPr wrap="none">
            <a:prstTxWarp prst="textNoShape">
              <a:avLst/>
            </a:prstTxWarp>
            <a:spAutoFit/>
          </a:bodyPr>
          <a:lstStyle/>
          <a:p>
            <a:pPr algn="l"/>
            <a:r>
              <a:rPr lang="en-US">
                <a:solidFill>
                  <a:srgbClr val="000000"/>
                </a:solidFill>
                <a:latin typeface="Calibri" pitchFamily="-106" charset="0"/>
              </a:rPr>
              <a:t>Rice grain with chaff present</a:t>
            </a:r>
          </a:p>
        </p:txBody>
      </p:sp>
      <p:sp>
        <p:nvSpPr>
          <p:cNvPr id="109572" name="Line 4"/>
          <p:cNvSpPr>
            <a:spLocks noChangeShapeType="1"/>
          </p:cNvSpPr>
          <p:nvPr/>
        </p:nvSpPr>
        <p:spPr bwMode="auto">
          <a:xfrm flipH="1" flipV="1">
            <a:off x="609600" y="685800"/>
            <a:ext cx="4724400" cy="762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109573" name="Text Box 5"/>
          <p:cNvSpPr txBox="1">
            <a:spLocks noChangeArrowheads="1"/>
          </p:cNvSpPr>
          <p:nvPr/>
        </p:nvSpPr>
        <p:spPr bwMode="auto">
          <a:xfrm>
            <a:off x="5235575" y="5867400"/>
            <a:ext cx="3908425" cy="457200"/>
          </a:xfrm>
          <a:prstGeom prst="rect">
            <a:avLst/>
          </a:prstGeom>
          <a:noFill/>
          <a:ln w="9525">
            <a:noFill/>
            <a:miter lim="800000"/>
            <a:headEnd/>
            <a:tailEnd/>
          </a:ln>
        </p:spPr>
        <p:txBody>
          <a:bodyPr wrap="none">
            <a:prstTxWarp prst="textNoShape">
              <a:avLst/>
            </a:prstTxWarp>
            <a:spAutoFit/>
          </a:bodyPr>
          <a:lstStyle/>
          <a:p>
            <a:pPr algn="l"/>
            <a:r>
              <a:rPr lang="en-US">
                <a:solidFill>
                  <a:srgbClr val="000000"/>
                </a:solidFill>
                <a:latin typeface="Calibri" pitchFamily="-106" charset="0"/>
              </a:rPr>
              <a:t>Rice grain with chaff removed</a:t>
            </a:r>
          </a:p>
        </p:txBody>
      </p:sp>
      <p:sp>
        <p:nvSpPr>
          <p:cNvPr id="109574" name="Line 6"/>
          <p:cNvSpPr>
            <a:spLocks noChangeShapeType="1"/>
          </p:cNvSpPr>
          <p:nvPr/>
        </p:nvSpPr>
        <p:spPr bwMode="auto">
          <a:xfrm flipH="1" flipV="1">
            <a:off x="3733800" y="6096000"/>
            <a:ext cx="15240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3"/>
          <a:srcRect/>
          <a:stretch>
            <a:fillRect/>
          </a:stretch>
        </p:blipFill>
        <p:spPr bwMode="auto">
          <a:xfrm>
            <a:off x="0" y="765175"/>
            <a:ext cx="9144000" cy="6092825"/>
          </a:xfrm>
          <a:prstGeom prst="rect">
            <a:avLst/>
          </a:prstGeom>
          <a:noFill/>
          <a:ln w="9525">
            <a:noFill/>
            <a:miter lim="800000"/>
            <a:headEnd/>
            <a:tailEnd/>
          </a:ln>
        </p:spPr>
      </p:pic>
      <p:sp>
        <p:nvSpPr>
          <p:cNvPr id="111619" name="Text Box 3"/>
          <p:cNvSpPr txBox="1">
            <a:spLocks noChangeArrowheads="1"/>
          </p:cNvSpPr>
          <p:nvPr/>
        </p:nvSpPr>
        <p:spPr bwMode="auto">
          <a:xfrm>
            <a:off x="633413" y="122238"/>
            <a:ext cx="7737475" cy="584200"/>
          </a:xfrm>
          <a:prstGeom prst="rect">
            <a:avLst/>
          </a:prstGeom>
          <a:noFill/>
          <a:ln w="9525">
            <a:noFill/>
            <a:miter lim="800000"/>
            <a:headEnd/>
            <a:tailEnd/>
          </a:ln>
        </p:spPr>
        <p:txBody>
          <a:bodyPr wrap="none">
            <a:prstTxWarp prst="textNoShape">
              <a:avLst/>
            </a:prstTxWarp>
            <a:spAutoFit/>
          </a:bodyPr>
          <a:lstStyle/>
          <a:p>
            <a:r>
              <a:rPr lang="en-US" sz="3200">
                <a:solidFill>
                  <a:srgbClr val="000000"/>
                </a:solidFill>
                <a:latin typeface="Calibri" pitchFamily="-106" charset="0"/>
              </a:rPr>
              <a:t>Brown Rice: the grain with the chaff removed</a:t>
            </a:r>
            <a:endParaRPr lang="en-US">
              <a:solidFill>
                <a:srgbClr val="000000"/>
              </a:solidFill>
              <a:latin typeface="Calibri" pitchFamily="-106"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a:srcRect/>
          <a:stretch>
            <a:fillRect/>
          </a:stretch>
        </p:blipFill>
        <p:spPr bwMode="auto">
          <a:xfrm>
            <a:off x="457200" y="1219200"/>
            <a:ext cx="8120063" cy="5410200"/>
          </a:xfrm>
          <a:prstGeom prst="rect">
            <a:avLst/>
          </a:prstGeom>
          <a:noFill/>
          <a:ln w="9525">
            <a:noFill/>
            <a:miter lim="800000"/>
            <a:headEnd/>
            <a:tailEnd/>
          </a:ln>
        </p:spPr>
      </p:pic>
      <p:sp>
        <p:nvSpPr>
          <p:cNvPr id="113667" name="Text Box 3"/>
          <p:cNvSpPr txBox="1">
            <a:spLocks noChangeArrowheads="1"/>
          </p:cNvSpPr>
          <p:nvPr/>
        </p:nvSpPr>
        <p:spPr bwMode="auto">
          <a:xfrm>
            <a:off x="1373188" y="46038"/>
            <a:ext cx="6415087" cy="1077912"/>
          </a:xfrm>
          <a:prstGeom prst="rect">
            <a:avLst/>
          </a:prstGeom>
          <a:noFill/>
          <a:ln w="9525">
            <a:noFill/>
            <a:miter lim="800000"/>
            <a:headEnd/>
            <a:tailEnd/>
          </a:ln>
        </p:spPr>
        <p:txBody>
          <a:bodyPr wrap="none">
            <a:prstTxWarp prst="textNoShape">
              <a:avLst/>
            </a:prstTxWarp>
            <a:spAutoFit/>
          </a:bodyPr>
          <a:lstStyle/>
          <a:p>
            <a:r>
              <a:rPr lang="en-US" sz="3200">
                <a:solidFill>
                  <a:srgbClr val="000000"/>
                </a:solidFill>
                <a:latin typeface="Calibri" pitchFamily="-106" charset="0"/>
              </a:rPr>
              <a:t>White rice, polished with talc powder </a:t>
            </a:r>
          </a:p>
          <a:p>
            <a:r>
              <a:rPr lang="en-US" sz="3200">
                <a:solidFill>
                  <a:srgbClr val="000000"/>
                </a:solidFill>
                <a:latin typeface="Calibri" pitchFamily="-106" charset="0"/>
              </a:rPr>
              <a:t>to remove the bran</a:t>
            </a:r>
            <a:endParaRPr lang="en-US">
              <a:solidFill>
                <a:srgbClr val="000000"/>
              </a:solidFill>
              <a:latin typeface="Calibri" pitchFamily="-106"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3"/>
          <a:srcRect/>
          <a:stretch>
            <a:fillRect/>
          </a:stretch>
        </p:blipFill>
        <p:spPr bwMode="auto">
          <a:xfrm>
            <a:off x="533400" y="533400"/>
            <a:ext cx="3771900" cy="5118100"/>
          </a:xfrm>
          <a:prstGeom prst="rect">
            <a:avLst/>
          </a:prstGeom>
          <a:noFill/>
          <a:ln w="57150">
            <a:solidFill>
              <a:schemeClr val="tx1"/>
            </a:solidFill>
            <a:miter lim="800000"/>
            <a:headEnd/>
            <a:tailEnd/>
          </a:ln>
        </p:spPr>
      </p:pic>
      <p:sp>
        <p:nvSpPr>
          <p:cNvPr id="115715" name="Text Box 3"/>
          <p:cNvSpPr txBox="1">
            <a:spLocks noChangeArrowheads="1"/>
          </p:cNvSpPr>
          <p:nvPr/>
        </p:nvSpPr>
        <p:spPr bwMode="auto">
          <a:xfrm>
            <a:off x="4486275" y="1143000"/>
            <a:ext cx="4713288" cy="2062163"/>
          </a:xfrm>
          <a:prstGeom prst="rect">
            <a:avLst/>
          </a:prstGeom>
          <a:noFill/>
          <a:ln w="9525">
            <a:noFill/>
            <a:miter lim="800000"/>
            <a:headEnd/>
            <a:tailEnd/>
          </a:ln>
        </p:spPr>
        <p:txBody>
          <a:bodyPr wrap="none">
            <a:prstTxWarp prst="textNoShape">
              <a:avLst/>
            </a:prstTxWarp>
            <a:spAutoFit/>
          </a:bodyPr>
          <a:lstStyle/>
          <a:p>
            <a:r>
              <a:rPr lang="en-US" sz="3200">
                <a:solidFill>
                  <a:srgbClr val="000000"/>
                </a:solidFill>
                <a:latin typeface="Calibri" pitchFamily="-106" charset="0"/>
              </a:rPr>
              <a:t>A diet of polished rice can</a:t>
            </a:r>
          </a:p>
          <a:p>
            <a:r>
              <a:rPr lang="en-US" sz="3200">
                <a:solidFill>
                  <a:srgbClr val="000000"/>
                </a:solidFill>
                <a:latin typeface="Calibri" pitchFamily="-106" charset="0"/>
              </a:rPr>
              <a:t>lead to beriberi, a thiamine</a:t>
            </a:r>
          </a:p>
          <a:p>
            <a:r>
              <a:rPr lang="en-US" sz="3200">
                <a:solidFill>
                  <a:srgbClr val="000000"/>
                </a:solidFill>
                <a:latin typeface="Calibri" pitchFamily="-106" charset="0"/>
              </a:rPr>
              <a:t>(vitamin B</a:t>
            </a:r>
            <a:r>
              <a:rPr lang="en-US" sz="3200" baseline="-25000">
                <a:solidFill>
                  <a:srgbClr val="000000"/>
                </a:solidFill>
                <a:latin typeface="Calibri" pitchFamily="-106" charset="0"/>
              </a:rPr>
              <a:t>1</a:t>
            </a:r>
            <a:r>
              <a:rPr lang="en-US" sz="3200">
                <a:solidFill>
                  <a:srgbClr val="000000"/>
                </a:solidFill>
                <a:latin typeface="Calibri" pitchFamily="-106" charset="0"/>
              </a:rPr>
              <a:t>) deficiency </a:t>
            </a:r>
          </a:p>
          <a:p>
            <a:r>
              <a:rPr lang="en-US" sz="3200">
                <a:solidFill>
                  <a:srgbClr val="000000"/>
                </a:solidFill>
                <a:latin typeface="Calibri" pitchFamily="-106" charset="0"/>
              </a:rPr>
              <a:t>disease</a:t>
            </a:r>
            <a:r>
              <a:rPr lang="en-US">
                <a:solidFill>
                  <a:srgbClr val="000000"/>
                </a:solidFill>
                <a:latin typeface="Calibri" pitchFamily="-106" charset="0"/>
              </a:rPr>
              <a: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srcRect/>
          <a:stretch>
            <a:fillRect/>
          </a:stretch>
        </p:blipFill>
        <p:spPr bwMode="auto">
          <a:xfrm>
            <a:off x="1524000" y="838200"/>
            <a:ext cx="6350000" cy="4762500"/>
          </a:xfrm>
          <a:prstGeom prst="rect">
            <a:avLst/>
          </a:prstGeom>
          <a:noFill/>
          <a:ln w="9525">
            <a:noFill/>
            <a:miter lim="800000"/>
            <a:headEnd/>
            <a:tailEnd/>
          </a:ln>
        </p:spPr>
      </p:pic>
      <p:sp>
        <p:nvSpPr>
          <p:cNvPr id="117763" name="Text Box 3"/>
          <p:cNvSpPr txBox="1">
            <a:spLocks noChangeArrowheads="1"/>
          </p:cNvSpPr>
          <p:nvPr/>
        </p:nvSpPr>
        <p:spPr bwMode="auto">
          <a:xfrm>
            <a:off x="685800" y="5791200"/>
            <a:ext cx="8070850" cy="708025"/>
          </a:xfrm>
          <a:prstGeom prst="rect">
            <a:avLst/>
          </a:prstGeom>
          <a:noFill/>
          <a:ln w="9525">
            <a:noFill/>
            <a:miter lim="800000"/>
            <a:headEnd/>
            <a:tailEnd/>
          </a:ln>
        </p:spPr>
        <p:txBody>
          <a:bodyPr wrap="none">
            <a:prstTxWarp prst="textNoShape">
              <a:avLst/>
            </a:prstTxWarp>
            <a:spAutoFit/>
          </a:bodyPr>
          <a:lstStyle/>
          <a:p>
            <a:pPr lvl="2"/>
            <a:r>
              <a:rPr lang="en-US" sz="2000">
                <a:latin typeface="Calibri" pitchFamily="-106" charset="0"/>
                <a:ea typeface="Calibri" pitchFamily="-106" charset="0"/>
                <a:cs typeface="Calibri" pitchFamily="-106" charset="0"/>
              </a:rPr>
              <a:t>Though nutritious, rice does not provide all of the essential amino acids and </a:t>
            </a:r>
          </a:p>
          <a:p>
            <a:pPr lvl="2"/>
            <a:r>
              <a:rPr lang="en-US" sz="2000">
                <a:latin typeface="Calibri" pitchFamily="-106" charset="0"/>
                <a:ea typeface="Calibri" pitchFamily="-106" charset="0"/>
                <a:cs typeface="Calibri" pitchFamily="-106" charset="0"/>
              </a:rPr>
              <a:t>thus should be combined with other protein sources, such as meat or beans.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3"/>
          <a:srcRect/>
          <a:stretch>
            <a:fillRect/>
          </a:stretch>
        </p:blipFill>
        <p:spPr bwMode="auto">
          <a:xfrm>
            <a:off x="381000" y="533400"/>
            <a:ext cx="3432175" cy="5257800"/>
          </a:xfrm>
          <a:prstGeom prst="rect">
            <a:avLst/>
          </a:prstGeom>
          <a:noFill/>
          <a:ln w="9525">
            <a:noFill/>
            <a:miter lim="800000"/>
            <a:headEnd/>
            <a:tailEnd/>
          </a:ln>
        </p:spPr>
      </p:pic>
      <p:sp>
        <p:nvSpPr>
          <p:cNvPr id="119811" name="Rectangle 3"/>
          <p:cNvSpPr>
            <a:spLocks noChangeArrowheads="1"/>
          </p:cNvSpPr>
          <p:nvPr/>
        </p:nvSpPr>
        <p:spPr bwMode="auto">
          <a:xfrm>
            <a:off x="381000" y="533400"/>
            <a:ext cx="3429000" cy="5257800"/>
          </a:xfrm>
          <a:prstGeom prst="rect">
            <a:avLst/>
          </a:prstGeom>
          <a:noFill/>
          <a:ln w="57150">
            <a:solidFill>
              <a:srgbClr val="FFFF00"/>
            </a:solidFill>
            <a:miter lim="800000"/>
            <a:headEnd/>
            <a:tailEnd/>
          </a:ln>
        </p:spPr>
        <p:txBody>
          <a:bodyPr wrap="none" anchor="ctr">
            <a:prstTxWarp prst="textNoShape">
              <a:avLst/>
            </a:prstTxWarp>
          </a:bodyPr>
          <a:lstStyle/>
          <a:p>
            <a:endParaRPr lang="en-US">
              <a:solidFill>
                <a:srgbClr val="FFFF00"/>
              </a:solidFill>
              <a:latin typeface="Calibri" pitchFamily="-106" charset="0"/>
            </a:endParaRPr>
          </a:p>
        </p:txBody>
      </p:sp>
      <p:pic>
        <p:nvPicPr>
          <p:cNvPr id="119812" name="Picture 4"/>
          <p:cNvPicPr>
            <a:picLocks noChangeAspect="1" noChangeArrowheads="1"/>
          </p:cNvPicPr>
          <p:nvPr/>
        </p:nvPicPr>
        <p:blipFill>
          <a:blip r:embed="rId4"/>
          <a:srcRect/>
          <a:stretch>
            <a:fillRect/>
          </a:stretch>
        </p:blipFill>
        <p:spPr bwMode="auto">
          <a:xfrm>
            <a:off x="4267200" y="762000"/>
            <a:ext cx="4343400" cy="3019425"/>
          </a:xfrm>
          <a:prstGeom prst="rect">
            <a:avLst/>
          </a:prstGeom>
          <a:noFill/>
          <a:ln w="9525">
            <a:noFill/>
            <a:miter lim="800000"/>
            <a:headEnd/>
            <a:tailEnd/>
          </a:ln>
        </p:spPr>
      </p:pic>
      <p:sp>
        <p:nvSpPr>
          <p:cNvPr id="119813" name="Rectangle 5"/>
          <p:cNvSpPr>
            <a:spLocks noChangeArrowheads="1"/>
          </p:cNvSpPr>
          <p:nvPr/>
        </p:nvSpPr>
        <p:spPr bwMode="auto">
          <a:xfrm>
            <a:off x="4267200" y="762000"/>
            <a:ext cx="4343400" cy="2971800"/>
          </a:xfrm>
          <a:prstGeom prst="rect">
            <a:avLst/>
          </a:prstGeom>
          <a:noFill/>
          <a:ln w="57150">
            <a:solidFill>
              <a:srgbClr val="FFFF00"/>
            </a:solidFill>
            <a:miter lim="800000"/>
            <a:headEnd/>
            <a:tailEnd/>
          </a:ln>
        </p:spPr>
        <p:txBody>
          <a:bodyPr wrap="none" anchor="ctr">
            <a:prstTxWarp prst="textNoShape">
              <a:avLst/>
            </a:prstTxWarp>
          </a:bodyPr>
          <a:lstStyle/>
          <a:p>
            <a:endParaRPr lang="en-US">
              <a:solidFill>
                <a:srgbClr val="FFFF00"/>
              </a:solidFill>
              <a:latin typeface="Calibri" pitchFamily="-106" charset="0"/>
            </a:endParaRPr>
          </a:p>
        </p:txBody>
      </p:sp>
      <p:pic>
        <p:nvPicPr>
          <p:cNvPr id="119814" name="Picture 6"/>
          <p:cNvPicPr>
            <a:picLocks noChangeAspect="1" noChangeArrowheads="1"/>
          </p:cNvPicPr>
          <p:nvPr/>
        </p:nvPicPr>
        <p:blipFill>
          <a:blip r:embed="rId5"/>
          <a:srcRect/>
          <a:stretch>
            <a:fillRect/>
          </a:stretch>
        </p:blipFill>
        <p:spPr bwMode="auto">
          <a:xfrm>
            <a:off x="5562600" y="4343400"/>
            <a:ext cx="1797050" cy="2133600"/>
          </a:xfrm>
          <a:prstGeom prst="rect">
            <a:avLst/>
          </a:prstGeom>
          <a:noFill/>
          <a:ln w="9525">
            <a:noFill/>
            <a:miter lim="800000"/>
            <a:headEnd/>
            <a:tailEnd/>
          </a:ln>
        </p:spPr>
      </p:pic>
      <p:sp>
        <p:nvSpPr>
          <p:cNvPr id="119815" name="Text Box 7"/>
          <p:cNvSpPr txBox="1">
            <a:spLocks noChangeArrowheads="1"/>
          </p:cNvSpPr>
          <p:nvPr/>
        </p:nvSpPr>
        <p:spPr bwMode="auto">
          <a:xfrm>
            <a:off x="701675" y="5837238"/>
            <a:ext cx="2578100" cy="954087"/>
          </a:xfrm>
          <a:prstGeom prst="rect">
            <a:avLst/>
          </a:prstGeom>
          <a:noFill/>
          <a:ln w="9525">
            <a:noFill/>
            <a:miter lim="800000"/>
            <a:headEnd/>
            <a:tailEnd/>
          </a:ln>
        </p:spPr>
        <p:txBody>
          <a:bodyPr wrap="none">
            <a:prstTxWarp prst="textNoShape">
              <a:avLst/>
            </a:prstTxWarp>
            <a:spAutoFit/>
          </a:bodyPr>
          <a:lstStyle/>
          <a:p>
            <a:r>
              <a:rPr lang="en-US" sz="2800" i="1">
                <a:solidFill>
                  <a:srgbClr val="000000"/>
                </a:solidFill>
                <a:latin typeface="Calibri" pitchFamily="-106" charset="0"/>
              </a:rPr>
              <a:t>Zizania aquatica</a:t>
            </a:r>
            <a:endParaRPr lang="en-US" sz="2800">
              <a:solidFill>
                <a:srgbClr val="000000"/>
              </a:solidFill>
              <a:latin typeface="Calibri" pitchFamily="-106" charset="0"/>
            </a:endParaRPr>
          </a:p>
          <a:p>
            <a:r>
              <a:rPr lang="en-US" sz="2800">
                <a:solidFill>
                  <a:srgbClr val="000000"/>
                </a:solidFill>
                <a:latin typeface="Calibri" pitchFamily="-106" charset="0"/>
              </a:rPr>
              <a:t>Wild rice</a:t>
            </a:r>
          </a:p>
        </p:txBody>
      </p:sp>
      <p:sp>
        <p:nvSpPr>
          <p:cNvPr id="119816" name="Text Box 8"/>
          <p:cNvSpPr txBox="1">
            <a:spLocks noChangeArrowheads="1"/>
          </p:cNvSpPr>
          <p:nvPr/>
        </p:nvSpPr>
        <p:spPr bwMode="auto">
          <a:xfrm>
            <a:off x="6324600" y="5464175"/>
            <a:ext cx="209550" cy="738188"/>
          </a:xfrm>
          <a:prstGeom prst="rect">
            <a:avLst/>
          </a:prstGeom>
          <a:noFill/>
          <a:ln w="9525">
            <a:noFill/>
            <a:miter lim="800000"/>
            <a:headEnd/>
            <a:tailEnd/>
          </a:ln>
        </p:spPr>
        <p:txBody>
          <a:bodyPr wrap="none">
            <a:prstTxWarp prst="textNoShape">
              <a:avLst/>
            </a:prstTxWarp>
            <a:spAutoFit/>
          </a:bodyPr>
          <a:lstStyle/>
          <a:p>
            <a:pPr algn="l"/>
            <a:endParaRPr lang="en-US" sz="1800">
              <a:latin typeface="Calibri" pitchFamily="-106" charset="0"/>
            </a:endParaRPr>
          </a:p>
          <a:p>
            <a:pPr algn="l"/>
            <a:endParaRPr lang="en-US">
              <a:latin typeface="Calibri" pitchFamily="-106" charset="0"/>
            </a:endParaRPr>
          </a:p>
        </p:txBody>
      </p:sp>
      <p:sp>
        <p:nvSpPr>
          <p:cNvPr id="119817" name="Text Box 9"/>
          <p:cNvSpPr txBox="1">
            <a:spLocks noChangeArrowheads="1"/>
          </p:cNvSpPr>
          <p:nvPr/>
        </p:nvSpPr>
        <p:spPr bwMode="auto">
          <a:xfrm>
            <a:off x="6840538" y="5851525"/>
            <a:ext cx="184150" cy="457200"/>
          </a:xfrm>
          <a:prstGeom prst="rect">
            <a:avLst/>
          </a:prstGeom>
          <a:noFill/>
          <a:ln w="9525">
            <a:noFill/>
            <a:miter lim="800000"/>
            <a:headEnd/>
            <a:tailEnd/>
          </a:ln>
        </p:spPr>
        <p:txBody>
          <a:bodyPr wrap="none">
            <a:prstTxWarp prst="textNoShape">
              <a:avLst/>
            </a:prstTxWarp>
            <a:spAutoFit/>
          </a:bodyPr>
          <a:lstStyle/>
          <a:p>
            <a:endParaRPr lang="en-US">
              <a:latin typeface="Calibri" pitchFamily="-106" charset="0"/>
            </a:endParaRPr>
          </a:p>
        </p:txBody>
      </p:sp>
      <p:sp>
        <p:nvSpPr>
          <p:cNvPr id="119818" name="Rectangle 10"/>
          <p:cNvSpPr>
            <a:spLocks noChangeArrowheads="1"/>
          </p:cNvSpPr>
          <p:nvPr/>
        </p:nvSpPr>
        <p:spPr bwMode="auto">
          <a:xfrm>
            <a:off x="5562600" y="4343400"/>
            <a:ext cx="1828800" cy="2133600"/>
          </a:xfrm>
          <a:prstGeom prst="rect">
            <a:avLst/>
          </a:prstGeom>
          <a:noFill/>
          <a:ln w="57150">
            <a:solidFill>
              <a:srgbClr val="FFFF00"/>
            </a:solidFill>
            <a:miter lim="800000"/>
            <a:headEnd/>
            <a:tailEnd/>
          </a:ln>
        </p:spPr>
        <p:txBody>
          <a:bodyPr wrap="none" anchor="ctr">
            <a:prstTxWarp prst="textNoShape">
              <a:avLst/>
            </a:prstTxWarp>
          </a:bodyPr>
          <a:lstStyle/>
          <a:p>
            <a:endParaRPr lang="en-US">
              <a:solidFill>
                <a:srgbClr val="FFFF00"/>
              </a:solidFill>
              <a:latin typeface="Calibri" pitchFamily="-106"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3"/>
          <a:srcRect/>
          <a:stretch>
            <a:fillRect/>
          </a:stretch>
        </p:blipFill>
        <p:spPr bwMode="auto">
          <a:xfrm>
            <a:off x="-228600" y="0"/>
            <a:ext cx="9372600" cy="6858000"/>
          </a:xfrm>
          <a:prstGeom prst="rect">
            <a:avLst/>
          </a:prstGeom>
          <a:noFill/>
          <a:ln w="9525">
            <a:noFill/>
            <a:miter lim="800000"/>
            <a:headEnd/>
            <a:tailEnd/>
          </a:ln>
        </p:spPr>
      </p:pic>
      <p:sp>
        <p:nvSpPr>
          <p:cNvPr id="121859" name="TextBox 2"/>
          <p:cNvSpPr txBox="1">
            <a:spLocks noChangeArrowheads="1"/>
          </p:cNvSpPr>
          <p:nvPr/>
        </p:nvSpPr>
        <p:spPr bwMode="auto">
          <a:xfrm>
            <a:off x="609600" y="1295400"/>
            <a:ext cx="7983538" cy="769938"/>
          </a:xfrm>
          <a:prstGeom prst="rect">
            <a:avLst/>
          </a:prstGeom>
          <a:solidFill>
            <a:srgbClr val="FFE5BA"/>
          </a:solidFill>
          <a:ln w="9525">
            <a:solidFill>
              <a:srgbClr val="C37E35"/>
            </a:solidFill>
            <a:miter lim="800000"/>
            <a:headEnd/>
            <a:tailEnd/>
          </a:ln>
        </p:spPr>
        <p:txBody>
          <a:bodyPr wrap="none">
            <a:prstTxWarp prst="textNoShape">
              <a:avLst/>
            </a:prstTxWarp>
            <a:spAutoFit/>
          </a:bodyPr>
          <a:lstStyle/>
          <a:p>
            <a:r>
              <a:rPr lang="en-US">
                <a:latin typeface="Calibri" pitchFamily="-106" charset="0"/>
                <a:ea typeface="Calibri" pitchFamily="-106" charset="0"/>
                <a:cs typeface="Calibri" pitchFamily="-106" charset="0"/>
              </a:rPr>
              <a:t>  </a:t>
            </a:r>
            <a:r>
              <a:rPr lang="en-US" sz="2000">
                <a:latin typeface="Calibri" pitchFamily="-106" charset="0"/>
                <a:ea typeface="Calibri" pitchFamily="-106" charset="0"/>
                <a:cs typeface="Calibri" pitchFamily="-106" charset="0"/>
              </a:rPr>
              <a:t>Chippewa women harvesting wild rice by beating the plants with paddles, </a:t>
            </a:r>
          </a:p>
          <a:p>
            <a:r>
              <a:rPr lang="en-US" sz="2000">
                <a:latin typeface="Calibri" pitchFamily="-106" charset="0"/>
                <a:ea typeface="Calibri" pitchFamily="-106" charset="0"/>
                <a:cs typeface="Calibri" pitchFamily="-106" charset="0"/>
              </a:rPr>
              <a:t>knocking the ripe grains into the canoe.</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4930" name="Picture 2" descr="Maize"/>
          <p:cNvPicPr>
            <a:picLocks noChangeAspect="1" noChangeArrowheads="1"/>
          </p:cNvPicPr>
          <p:nvPr/>
        </p:nvPicPr>
        <p:blipFill>
          <a:blip r:embed="rId3"/>
          <a:srcRect/>
          <a:stretch>
            <a:fillRect/>
          </a:stretch>
        </p:blipFill>
        <p:spPr bwMode="auto">
          <a:xfrm>
            <a:off x="228600" y="304800"/>
            <a:ext cx="4829175" cy="6172200"/>
          </a:xfrm>
          <a:prstGeom prst="rect">
            <a:avLst/>
          </a:prstGeom>
          <a:noFill/>
          <a:ln w="9525">
            <a:noFill/>
            <a:miter lim="800000"/>
            <a:headEnd/>
            <a:tailEnd/>
          </a:ln>
        </p:spPr>
      </p:pic>
      <p:sp>
        <p:nvSpPr>
          <p:cNvPr id="124931" name="Text Box 3"/>
          <p:cNvSpPr txBox="1">
            <a:spLocks noChangeArrowheads="1"/>
          </p:cNvSpPr>
          <p:nvPr/>
        </p:nvSpPr>
        <p:spPr bwMode="auto">
          <a:xfrm>
            <a:off x="6019800" y="609600"/>
            <a:ext cx="1971675" cy="1200150"/>
          </a:xfrm>
          <a:prstGeom prst="rect">
            <a:avLst/>
          </a:prstGeom>
          <a:noFill/>
          <a:ln w="9525">
            <a:noFill/>
            <a:miter lim="800000"/>
            <a:headEnd/>
            <a:tailEnd/>
          </a:ln>
        </p:spPr>
        <p:txBody>
          <a:bodyPr wrap="none">
            <a:prstTxWarp prst="textNoShape">
              <a:avLst/>
            </a:prstTxWarp>
            <a:spAutoFit/>
          </a:bodyPr>
          <a:lstStyle/>
          <a:p>
            <a:r>
              <a:rPr lang="en-US" sz="3600">
                <a:latin typeface="Calibri" pitchFamily="-106" charset="0"/>
              </a:rPr>
              <a:t>Maize </a:t>
            </a:r>
          </a:p>
          <a:p>
            <a:r>
              <a:rPr lang="en-US" sz="3600" i="1">
                <a:latin typeface="Calibri" pitchFamily="-106" charset="0"/>
              </a:rPr>
              <a:t>Zea mays</a:t>
            </a:r>
            <a:endParaRPr lang="en-US">
              <a:latin typeface="Calibri" pitchFamily="-106" charset="0"/>
            </a:endParaRPr>
          </a:p>
        </p:txBody>
      </p:sp>
      <p:sp>
        <p:nvSpPr>
          <p:cNvPr id="124932" name="Text Box 4"/>
          <p:cNvSpPr txBox="1">
            <a:spLocks noChangeArrowheads="1"/>
          </p:cNvSpPr>
          <p:nvPr/>
        </p:nvSpPr>
        <p:spPr bwMode="auto">
          <a:xfrm>
            <a:off x="5334000" y="2667000"/>
            <a:ext cx="3549650" cy="461963"/>
          </a:xfrm>
          <a:prstGeom prst="rect">
            <a:avLst/>
          </a:prstGeom>
          <a:noFill/>
          <a:ln w="9525">
            <a:noFill/>
            <a:miter lim="800000"/>
            <a:headEnd/>
            <a:tailEnd/>
          </a:ln>
        </p:spPr>
        <p:txBody>
          <a:bodyPr wrap="none">
            <a:prstTxWarp prst="textNoShape">
              <a:avLst/>
            </a:prstTxWarp>
            <a:spAutoFit/>
          </a:bodyPr>
          <a:lstStyle/>
          <a:p>
            <a:pPr algn="l"/>
            <a:r>
              <a:rPr lang="en-US">
                <a:solidFill>
                  <a:srgbClr val="000000"/>
                </a:solidFill>
                <a:latin typeface="Calibri" pitchFamily="-106" charset="0"/>
              </a:rPr>
              <a:t>We call it “corn” in the U.S.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Text Box 3"/>
          <p:cNvSpPr txBox="1">
            <a:spLocks noChangeArrowheads="1"/>
          </p:cNvSpPr>
          <p:nvPr/>
        </p:nvSpPr>
        <p:spPr bwMode="auto">
          <a:xfrm>
            <a:off x="4419600" y="1981200"/>
            <a:ext cx="3581400" cy="1200150"/>
          </a:xfrm>
          <a:prstGeom prst="rect">
            <a:avLst/>
          </a:prstGeom>
          <a:noFill/>
          <a:ln w="9525">
            <a:noFill/>
            <a:miter lim="800000"/>
            <a:headEnd/>
            <a:tailEnd/>
          </a:ln>
        </p:spPr>
        <p:txBody>
          <a:bodyPr>
            <a:prstTxWarp prst="textNoShape">
              <a:avLst/>
            </a:prstTxWarp>
            <a:spAutoFit/>
          </a:bodyPr>
          <a:lstStyle/>
          <a:p>
            <a:pPr algn="l"/>
            <a:r>
              <a:rPr lang="en-US">
                <a:solidFill>
                  <a:srgbClr val="000000"/>
                </a:solidFill>
                <a:latin typeface="Calibri" pitchFamily="-106" charset="0"/>
              </a:rPr>
              <a:t>staminate (male) flowers:</a:t>
            </a:r>
          </a:p>
          <a:p>
            <a:pPr algn="l"/>
            <a:r>
              <a:rPr lang="en-US">
                <a:solidFill>
                  <a:srgbClr val="000000"/>
                </a:solidFill>
                <a:latin typeface="Calibri" pitchFamily="-106" charset="0"/>
              </a:rPr>
              <a:t>together make up the </a:t>
            </a:r>
            <a:r>
              <a:rPr lang="en-US" b="1" i="1">
                <a:solidFill>
                  <a:srgbClr val="000000"/>
                </a:solidFill>
                <a:latin typeface="Calibri" pitchFamily="-106" charset="0"/>
              </a:rPr>
              <a:t>tassel</a:t>
            </a:r>
          </a:p>
        </p:txBody>
      </p:sp>
      <p:sp>
        <p:nvSpPr>
          <p:cNvPr id="126979" name="Text Box 5"/>
          <p:cNvSpPr txBox="1">
            <a:spLocks noChangeArrowheads="1"/>
          </p:cNvSpPr>
          <p:nvPr/>
        </p:nvSpPr>
        <p:spPr bwMode="auto">
          <a:xfrm>
            <a:off x="1143000" y="4800600"/>
            <a:ext cx="3886200" cy="830263"/>
          </a:xfrm>
          <a:prstGeom prst="rect">
            <a:avLst/>
          </a:prstGeom>
          <a:noFill/>
          <a:ln w="9525">
            <a:noFill/>
            <a:miter lim="800000"/>
            <a:headEnd/>
            <a:tailEnd/>
          </a:ln>
        </p:spPr>
        <p:txBody>
          <a:bodyPr>
            <a:prstTxWarp prst="textNoShape">
              <a:avLst/>
            </a:prstTxWarp>
            <a:spAutoFit/>
          </a:bodyPr>
          <a:lstStyle/>
          <a:p>
            <a:pPr algn="l"/>
            <a:r>
              <a:rPr lang="en-US">
                <a:solidFill>
                  <a:srgbClr val="000000"/>
                </a:solidFill>
                <a:latin typeface="Calibri" pitchFamily="-106" charset="0"/>
              </a:rPr>
              <a:t>pistillate (female) flowers:</a:t>
            </a:r>
          </a:p>
          <a:p>
            <a:pPr algn="l"/>
            <a:r>
              <a:rPr lang="en-US">
                <a:solidFill>
                  <a:srgbClr val="000000"/>
                </a:solidFill>
                <a:latin typeface="Calibri" pitchFamily="-106" charset="0"/>
              </a:rPr>
              <a:t>together make up the </a:t>
            </a:r>
            <a:r>
              <a:rPr lang="en-US" b="1" i="1">
                <a:solidFill>
                  <a:srgbClr val="000000"/>
                </a:solidFill>
                <a:latin typeface="Calibri" pitchFamily="-106" charset="0"/>
              </a:rPr>
              <a:t>ear</a:t>
            </a:r>
          </a:p>
        </p:txBody>
      </p:sp>
      <p:sp>
        <p:nvSpPr>
          <p:cNvPr id="126980" name="Text Box 7"/>
          <p:cNvSpPr txBox="1">
            <a:spLocks noChangeArrowheads="1"/>
          </p:cNvSpPr>
          <p:nvPr/>
        </p:nvSpPr>
        <p:spPr bwMode="auto">
          <a:xfrm>
            <a:off x="533400" y="228600"/>
            <a:ext cx="8077200" cy="954088"/>
          </a:xfrm>
          <a:prstGeom prst="rect">
            <a:avLst/>
          </a:prstGeom>
          <a:noFill/>
          <a:ln w="9525">
            <a:noFill/>
            <a:miter lim="800000"/>
            <a:headEnd/>
            <a:tailEnd/>
          </a:ln>
        </p:spPr>
        <p:txBody>
          <a:bodyPr>
            <a:prstTxWarp prst="textNoShape">
              <a:avLst/>
            </a:prstTxWarp>
            <a:spAutoFit/>
          </a:bodyPr>
          <a:lstStyle/>
          <a:p>
            <a:r>
              <a:rPr lang="en-US" sz="2800">
                <a:solidFill>
                  <a:srgbClr val="000000"/>
                </a:solidFill>
                <a:latin typeface="Calibri" pitchFamily="-106" charset="0"/>
              </a:rPr>
              <a:t>Maize is </a:t>
            </a:r>
            <a:r>
              <a:rPr lang="en-US" sz="2800" i="1">
                <a:solidFill>
                  <a:srgbClr val="000000"/>
                </a:solidFill>
                <a:latin typeface="Calibri" pitchFamily="-106" charset="0"/>
              </a:rPr>
              <a:t>monoecious</a:t>
            </a:r>
            <a:r>
              <a:rPr lang="en-US" sz="2800">
                <a:solidFill>
                  <a:srgbClr val="000000"/>
                </a:solidFill>
                <a:latin typeface="Calibri" pitchFamily="-106" charset="0"/>
              </a:rPr>
              <a:t> (unisexual flowers, males and females on the same plant).</a:t>
            </a:r>
          </a:p>
        </p:txBody>
      </p:sp>
      <p:pic>
        <p:nvPicPr>
          <p:cNvPr id="126981" name="Picture 7" descr="Corn+tassel+2.jpg"/>
          <p:cNvPicPr>
            <a:picLocks noChangeAspect="1"/>
          </p:cNvPicPr>
          <p:nvPr/>
        </p:nvPicPr>
        <p:blipFill>
          <a:blip r:embed="rId3"/>
          <a:srcRect/>
          <a:stretch>
            <a:fillRect/>
          </a:stretch>
        </p:blipFill>
        <p:spPr bwMode="auto">
          <a:xfrm>
            <a:off x="762000" y="1600200"/>
            <a:ext cx="3073400" cy="2305050"/>
          </a:xfrm>
          <a:prstGeom prst="rect">
            <a:avLst/>
          </a:prstGeom>
          <a:noFill/>
          <a:ln w="9525">
            <a:noFill/>
            <a:miter lim="800000"/>
            <a:headEnd/>
            <a:tailEnd/>
          </a:ln>
        </p:spPr>
      </p:pic>
      <p:pic>
        <p:nvPicPr>
          <p:cNvPr id="126982" name="Picture 8"/>
          <p:cNvPicPr>
            <a:picLocks noChangeAspect="1"/>
          </p:cNvPicPr>
          <p:nvPr/>
        </p:nvPicPr>
        <p:blipFill>
          <a:blip r:embed="rId4"/>
          <a:srcRect/>
          <a:stretch>
            <a:fillRect/>
          </a:stretch>
        </p:blipFill>
        <p:spPr bwMode="auto">
          <a:xfrm>
            <a:off x="4876800" y="3657600"/>
            <a:ext cx="3454400"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Text Box 3"/>
          <p:cNvSpPr txBox="1">
            <a:spLocks noChangeArrowheads="1"/>
          </p:cNvSpPr>
          <p:nvPr/>
        </p:nvSpPr>
        <p:spPr bwMode="auto">
          <a:xfrm>
            <a:off x="5638800" y="304800"/>
            <a:ext cx="2319338" cy="461963"/>
          </a:xfrm>
          <a:prstGeom prst="rect">
            <a:avLst/>
          </a:prstGeom>
          <a:solidFill>
            <a:schemeClr val="bg1"/>
          </a:solidFill>
          <a:ln w="9525">
            <a:noFill/>
            <a:miter lim="800000"/>
            <a:headEnd/>
            <a:tailEnd/>
          </a:ln>
        </p:spPr>
        <p:txBody>
          <a:bodyPr wrap="none">
            <a:prstTxWarp prst="textNoShape">
              <a:avLst/>
            </a:prstTxWarp>
            <a:spAutoFit/>
          </a:bodyPr>
          <a:lstStyle/>
          <a:p>
            <a:pPr algn="l"/>
            <a:r>
              <a:rPr lang="en-US">
                <a:latin typeface="Calibri" pitchFamily="-106" charset="0"/>
              </a:rPr>
              <a:t>Staminate flower</a:t>
            </a:r>
          </a:p>
        </p:txBody>
      </p:sp>
      <p:sp>
        <p:nvSpPr>
          <p:cNvPr id="129027" name="Text Box 4"/>
          <p:cNvSpPr txBox="1">
            <a:spLocks noChangeArrowheads="1"/>
          </p:cNvSpPr>
          <p:nvPr/>
        </p:nvSpPr>
        <p:spPr bwMode="auto">
          <a:xfrm>
            <a:off x="5638800" y="4572000"/>
            <a:ext cx="2116138" cy="461963"/>
          </a:xfrm>
          <a:prstGeom prst="rect">
            <a:avLst/>
          </a:prstGeom>
          <a:solidFill>
            <a:schemeClr val="bg1"/>
          </a:solidFill>
          <a:ln w="9525">
            <a:noFill/>
            <a:miter lim="800000"/>
            <a:headEnd/>
            <a:tailEnd/>
          </a:ln>
        </p:spPr>
        <p:txBody>
          <a:bodyPr wrap="none">
            <a:prstTxWarp prst="textNoShape">
              <a:avLst/>
            </a:prstTxWarp>
            <a:spAutoFit/>
          </a:bodyPr>
          <a:lstStyle/>
          <a:p>
            <a:pPr algn="l"/>
            <a:r>
              <a:rPr lang="en-US">
                <a:latin typeface="Calibri" pitchFamily="-106" charset="0"/>
              </a:rPr>
              <a:t>Pistillate flower</a:t>
            </a:r>
          </a:p>
        </p:txBody>
      </p:sp>
      <p:sp>
        <p:nvSpPr>
          <p:cNvPr id="129028" name="Text Box 5"/>
          <p:cNvSpPr txBox="1">
            <a:spLocks noChangeArrowheads="1"/>
          </p:cNvSpPr>
          <p:nvPr/>
        </p:nvSpPr>
        <p:spPr bwMode="auto">
          <a:xfrm>
            <a:off x="5692775" y="3657600"/>
            <a:ext cx="1651000" cy="461963"/>
          </a:xfrm>
          <a:prstGeom prst="rect">
            <a:avLst/>
          </a:prstGeom>
          <a:solidFill>
            <a:schemeClr val="bg1"/>
          </a:solidFill>
          <a:ln w="9525">
            <a:noFill/>
            <a:miter lim="800000"/>
            <a:headEnd/>
            <a:tailEnd/>
          </a:ln>
        </p:spPr>
        <p:txBody>
          <a:bodyPr wrap="none">
            <a:prstTxWarp prst="textNoShape">
              <a:avLst/>
            </a:prstTxWarp>
            <a:spAutoFit/>
          </a:bodyPr>
          <a:lstStyle/>
          <a:p>
            <a:r>
              <a:rPr lang="en-US">
                <a:latin typeface="Calibri" pitchFamily="-106" charset="0"/>
              </a:rPr>
              <a:t>Fruit (grain)</a:t>
            </a:r>
          </a:p>
        </p:txBody>
      </p:sp>
      <p:pic>
        <p:nvPicPr>
          <p:cNvPr id="129029" name="Picture 5"/>
          <p:cNvPicPr>
            <a:picLocks noChangeAspect="1"/>
          </p:cNvPicPr>
          <p:nvPr/>
        </p:nvPicPr>
        <p:blipFill>
          <a:blip r:embed="rId3"/>
          <a:srcRect/>
          <a:stretch>
            <a:fillRect/>
          </a:stretch>
        </p:blipFill>
        <p:spPr bwMode="auto">
          <a:xfrm>
            <a:off x="147638" y="0"/>
            <a:ext cx="5033962" cy="6858000"/>
          </a:xfrm>
          <a:prstGeom prst="rect">
            <a:avLst/>
          </a:prstGeom>
          <a:noFill/>
          <a:ln w="9525">
            <a:noFill/>
            <a:miter lim="800000"/>
            <a:headEnd/>
            <a:tailEnd/>
          </a:ln>
        </p:spPr>
      </p:pic>
      <p:cxnSp>
        <p:nvCxnSpPr>
          <p:cNvPr id="129030" name="Straight Arrow Connector 7"/>
          <p:cNvCxnSpPr>
            <a:cxnSpLocks noChangeShapeType="1"/>
            <a:stCxn id="129026" idx="1"/>
          </p:cNvCxnSpPr>
          <p:nvPr/>
        </p:nvCxnSpPr>
        <p:spPr bwMode="auto">
          <a:xfrm rot="10800000" flipV="1">
            <a:off x="4419600" y="534988"/>
            <a:ext cx="1219200" cy="150812"/>
          </a:xfrm>
          <a:prstGeom prst="straightConnector1">
            <a:avLst/>
          </a:prstGeom>
          <a:noFill/>
          <a:ln w="25400">
            <a:solidFill>
              <a:schemeClr val="tx1"/>
            </a:solidFill>
            <a:round/>
            <a:headEnd/>
            <a:tailEnd type="arrow" w="med" len="med"/>
          </a:ln>
        </p:spPr>
      </p:cxnSp>
      <p:cxnSp>
        <p:nvCxnSpPr>
          <p:cNvPr id="129031" name="Straight Arrow Connector 8"/>
          <p:cNvCxnSpPr>
            <a:cxnSpLocks noChangeShapeType="1"/>
          </p:cNvCxnSpPr>
          <p:nvPr/>
        </p:nvCxnSpPr>
        <p:spPr bwMode="auto">
          <a:xfrm rot="10800000" flipV="1">
            <a:off x="3200400" y="4876800"/>
            <a:ext cx="2362200" cy="1066800"/>
          </a:xfrm>
          <a:prstGeom prst="straightConnector1">
            <a:avLst/>
          </a:prstGeom>
          <a:noFill/>
          <a:ln w="25400">
            <a:solidFill>
              <a:schemeClr val="tx1"/>
            </a:solidFill>
            <a:round/>
            <a:headEnd/>
            <a:tailEnd type="arrow" w="med" len="med"/>
          </a:ln>
        </p:spPr>
      </p:cxnSp>
      <p:cxnSp>
        <p:nvCxnSpPr>
          <p:cNvPr id="129032" name="Straight Arrow Connector 10"/>
          <p:cNvCxnSpPr>
            <a:cxnSpLocks noChangeShapeType="1"/>
          </p:cNvCxnSpPr>
          <p:nvPr/>
        </p:nvCxnSpPr>
        <p:spPr bwMode="auto">
          <a:xfrm rot="10800000" flipV="1">
            <a:off x="1905000" y="3886200"/>
            <a:ext cx="3657600" cy="1524000"/>
          </a:xfrm>
          <a:prstGeom prst="straightConnector1">
            <a:avLst/>
          </a:prstGeom>
          <a:noFill/>
          <a:ln w="25400">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3400" y="381000"/>
          <a:ext cx="5715001" cy="5852160"/>
        </p:xfrm>
        <a:graphic>
          <a:graphicData uri="http://schemas.openxmlformats.org/drawingml/2006/table">
            <a:tbl>
              <a:tblPr firstRow="1" bandRow="1">
                <a:tableStyleId>{EB344D84-9AFB-497E-A393-DC336BA19D2E}</a:tableStyleId>
              </a:tblPr>
              <a:tblGrid>
                <a:gridCol w="785813"/>
                <a:gridCol w="2357438"/>
                <a:gridCol w="2571750"/>
              </a:tblGrid>
              <a:tr h="356553">
                <a:tc>
                  <a:txBody>
                    <a:bodyPr/>
                    <a:lstStyle/>
                    <a:p>
                      <a:endParaRPr lang="en-US" dirty="0"/>
                    </a:p>
                  </a:txBody>
                  <a:tcPr/>
                </a:tc>
                <a:tc>
                  <a:txBody>
                    <a:bodyPr/>
                    <a:lstStyle/>
                    <a:p>
                      <a:r>
                        <a:rPr lang="en-US" dirty="0" smtClean="0">
                          <a:solidFill>
                            <a:srgbClr val="000000"/>
                          </a:solidFill>
                          <a:latin typeface="Calibri"/>
                          <a:cs typeface="Calibri"/>
                        </a:rPr>
                        <a:t>Crop Species</a:t>
                      </a:r>
                      <a:endParaRPr lang="en-US" dirty="0">
                        <a:solidFill>
                          <a:srgbClr val="000000"/>
                        </a:solidFill>
                        <a:latin typeface="Calibri"/>
                        <a:cs typeface="Calibri"/>
                      </a:endParaRPr>
                    </a:p>
                  </a:txBody>
                  <a:tcPr/>
                </a:tc>
                <a:tc>
                  <a:txBody>
                    <a:bodyPr/>
                    <a:lstStyle/>
                    <a:p>
                      <a:pPr algn="ctr"/>
                      <a:r>
                        <a:rPr lang="en-US" dirty="0" smtClean="0">
                          <a:solidFill>
                            <a:srgbClr val="000000"/>
                          </a:solidFill>
                          <a:latin typeface="Calibri"/>
                          <a:cs typeface="Calibri"/>
                        </a:rPr>
                        <a:t>Million metric tons</a:t>
                      </a:r>
                      <a:endParaRPr lang="en-US" dirty="0">
                        <a:solidFill>
                          <a:srgbClr val="000000"/>
                        </a:solidFill>
                        <a:latin typeface="Calibri"/>
                        <a:cs typeface="Calibri"/>
                      </a:endParaRPr>
                    </a:p>
                  </a:txBody>
                  <a:tcPr/>
                </a:tc>
              </a:tr>
              <a:tr h="356553">
                <a:tc>
                  <a:txBody>
                    <a:bodyPr/>
                    <a:lstStyle/>
                    <a:p>
                      <a:pPr algn="ctr"/>
                      <a:r>
                        <a:rPr lang="en-US" baseline="0" dirty="0" smtClean="0">
                          <a:latin typeface="Calibri"/>
                          <a:cs typeface="Calibri"/>
                        </a:rPr>
                        <a:t> 1</a:t>
                      </a:r>
                      <a:endParaRPr lang="en-US" dirty="0">
                        <a:latin typeface="Calibri"/>
                        <a:cs typeface="Calibri"/>
                      </a:endParaRPr>
                    </a:p>
                  </a:txBody>
                  <a:tcPr/>
                </a:tc>
                <a:tc>
                  <a:txBody>
                    <a:bodyPr/>
                    <a:lstStyle/>
                    <a:p>
                      <a:r>
                        <a:rPr lang="en-US" dirty="0" smtClean="0">
                          <a:latin typeface="Calibri"/>
                          <a:cs typeface="Calibri"/>
                        </a:rPr>
                        <a:t>Wheat</a:t>
                      </a:r>
                    </a:p>
                  </a:txBody>
                  <a:tcPr/>
                </a:tc>
                <a:tc>
                  <a:txBody>
                    <a:bodyPr/>
                    <a:lstStyle/>
                    <a:p>
                      <a:pPr algn="ctr"/>
                      <a:r>
                        <a:rPr lang="en-US" dirty="0" smtClean="0">
                          <a:latin typeface="Calibri"/>
                          <a:cs typeface="Calibri"/>
                        </a:rPr>
                        <a:t>468</a:t>
                      </a:r>
                      <a:endParaRPr lang="en-US" dirty="0">
                        <a:latin typeface="Calibri"/>
                        <a:cs typeface="Calibri"/>
                      </a:endParaRPr>
                    </a:p>
                  </a:txBody>
                  <a:tcPr/>
                </a:tc>
              </a:tr>
              <a:tr h="356553">
                <a:tc>
                  <a:txBody>
                    <a:bodyPr/>
                    <a:lstStyle/>
                    <a:p>
                      <a:pPr algn="ctr"/>
                      <a:r>
                        <a:rPr lang="en-US" dirty="0" smtClean="0">
                          <a:latin typeface="Calibri"/>
                          <a:cs typeface="Calibri"/>
                        </a:rPr>
                        <a:t> 2</a:t>
                      </a:r>
                      <a:endParaRPr lang="en-US" dirty="0">
                        <a:latin typeface="Calibri"/>
                        <a:cs typeface="Calibri"/>
                      </a:endParaRPr>
                    </a:p>
                  </a:txBody>
                  <a:tcPr/>
                </a:tc>
                <a:tc>
                  <a:txBody>
                    <a:bodyPr/>
                    <a:lstStyle/>
                    <a:p>
                      <a:r>
                        <a:rPr lang="en-US" dirty="0" smtClean="0">
                          <a:latin typeface="Calibri"/>
                          <a:cs typeface="Calibri"/>
                        </a:rPr>
                        <a:t>Maize</a:t>
                      </a:r>
                      <a:endParaRPr lang="en-US" dirty="0">
                        <a:latin typeface="Calibri"/>
                        <a:cs typeface="Calibri"/>
                      </a:endParaRPr>
                    </a:p>
                  </a:txBody>
                  <a:tcPr/>
                </a:tc>
                <a:tc>
                  <a:txBody>
                    <a:bodyPr/>
                    <a:lstStyle/>
                    <a:p>
                      <a:pPr algn="ctr"/>
                      <a:r>
                        <a:rPr lang="en-US" dirty="0" smtClean="0">
                          <a:latin typeface="Calibri"/>
                          <a:cs typeface="Calibri"/>
                        </a:rPr>
                        <a:t>429</a:t>
                      </a:r>
                      <a:endParaRPr lang="en-US" dirty="0">
                        <a:latin typeface="Calibri"/>
                        <a:cs typeface="Calibri"/>
                      </a:endParaRPr>
                    </a:p>
                  </a:txBody>
                  <a:tcPr/>
                </a:tc>
              </a:tr>
              <a:tr h="356553">
                <a:tc>
                  <a:txBody>
                    <a:bodyPr/>
                    <a:lstStyle/>
                    <a:p>
                      <a:pPr algn="ctr"/>
                      <a:r>
                        <a:rPr lang="en-US" dirty="0" smtClean="0">
                          <a:latin typeface="Calibri"/>
                          <a:cs typeface="Calibri"/>
                        </a:rPr>
                        <a:t> 3</a:t>
                      </a:r>
                      <a:endParaRPr lang="en-US" dirty="0">
                        <a:latin typeface="Calibri"/>
                        <a:cs typeface="Calibri"/>
                      </a:endParaRPr>
                    </a:p>
                  </a:txBody>
                  <a:tcPr/>
                </a:tc>
                <a:tc>
                  <a:txBody>
                    <a:bodyPr/>
                    <a:lstStyle/>
                    <a:p>
                      <a:r>
                        <a:rPr lang="en-US" dirty="0" smtClean="0">
                          <a:latin typeface="Calibri"/>
                          <a:cs typeface="Calibri"/>
                        </a:rPr>
                        <a:t>Rice</a:t>
                      </a:r>
                      <a:endParaRPr lang="en-US" dirty="0">
                        <a:latin typeface="Calibri"/>
                        <a:cs typeface="Calibri"/>
                      </a:endParaRPr>
                    </a:p>
                  </a:txBody>
                  <a:tcPr/>
                </a:tc>
                <a:tc>
                  <a:txBody>
                    <a:bodyPr/>
                    <a:lstStyle/>
                    <a:p>
                      <a:pPr algn="ctr"/>
                      <a:r>
                        <a:rPr lang="en-US" dirty="0" smtClean="0">
                          <a:latin typeface="Calibri"/>
                          <a:cs typeface="Calibri"/>
                        </a:rPr>
                        <a:t>330</a:t>
                      </a:r>
                      <a:endParaRPr lang="en-US" dirty="0">
                        <a:latin typeface="Calibri"/>
                        <a:cs typeface="Calibri"/>
                      </a:endParaRPr>
                    </a:p>
                  </a:txBody>
                  <a:tcPr/>
                </a:tc>
              </a:tr>
              <a:tr h="356553">
                <a:tc>
                  <a:txBody>
                    <a:bodyPr/>
                    <a:lstStyle/>
                    <a:p>
                      <a:pPr algn="ctr"/>
                      <a:r>
                        <a:rPr lang="en-US" dirty="0" smtClean="0">
                          <a:latin typeface="Calibri"/>
                          <a:cs typeface="Calibri"/>
                        </a:rPr>
                        <a:t> 4</a:t>
                      </a:r>
                      <a:endParaRPr lang="en-US" dirty="0">
                        <a:latin typeface="Calibri"/>
                        <a:cs typeface="Calibri"/>
                      </a:endParaRPr>
                    </a:p>
                  </a:txBody>
                  <a:tcPr/>
                </a:tc>
                <a:tc>
                  <a:txBody>
                    <a:bodyPr/>
                    <a:lstStyle/>
                    <a:p>
                      <a:r>
                        <a:rPr lang="en-US" dirty="0" smtClean="0">
                          <a:latin typeface="Calibri"/>
                          <a:cs typeface="Calibri"/>
                        </a:rPr>
                        <a:t>Barley</a:t>
                      </a:r>
                      <a:endParaRPr lang="en-US" dirty="0">
                        <a:latin typeface="Calibri"/>
                        <a:cs typeface="Calibri"/>
                      </a:endParaRPr>
                    </a:p>
                  </a:txBody>
                  <a:tcPr/>
                </a:tc>
                <a:tc>
                  <a:txBody>
                    <a:bodyPr/>
                    <a:lstStyle/>
                    <a:p>
                      <a:pPr algn="ctr"/>
                      <a:r>
                        <a:rPr lang="en-US" dirty="0" smtClean="0">
                          <a:latin typeface="Calibri"/>
                          <a:cs typeface="Calibri"/>
                        </a:rPr>
                        <a:t>160</a:t>
                      </a:r>
                      <a:endParaRPr lang="en-US" dirty="0">
                        <a:latin typeface="Calibri"/>
                        <a:cs typeface="Calibri"/>
                      </a:endParaRPr>
                    </a:p>
                  </a:txBody>
                  <a:tcPr/>
                </a:tc>
              </a:tr>
              <a:tr h="356553">
                <a:tc>
                  <a:txBody>
                    <a:bodyPr/>
                    <a:lstStyle/>
                    <a:p>
                      <a:pPr algn="ctr"/>
                      <a:r>
                        <a:rPr lang="en-US" dirty="0" smtClean="0">
                          <a:latin typeface="Calibri"/>
                          <a:cs typeface="Calibri"/>
                        </a:rPr>
                        <a:t> 5</a:t>
                      </a:r>
                      <a:endParaRPr lang="en-US" dirty="0">
                        <a:latin typeface="Calibri"/>
                        <a:cs typeface="Calibri"/>
                      </a:endParaRPr>
                    </a:p>
                  </a:txBody>
                  <a:tcPr/>
                </a:tc>
                <a:tc>
                  <a:txBody>
                    <a:bodyPr/>
                    <a:lstStyle/>
                    <a:p>
                      <a:r>
                        <a:rPr lang="en-US" dirty="0" smtClean="0">
                          <a:latin typeface="Calibri"/>
                          <a:cs typeface="Calibri"/>
                        </a:rPr>
                        <a:t>Soybean</a:t>
                      </a:r>
                      <a:endParaRPr lang="en-US" dirty="0">
                        <a:latin typeface="Calibri"/>
                        <a:cs typeface="Calibri"/>
                      </a:endParaRPr>
                    </a:p>
                  </a:txBody>
                  <a:tcPr/>
                </a:tc>
                <a:tc>
                  <a:txBody>
                    <a:bodyPr/>
                    <a:lstStyle/>
                    <a:p>
                      <a:pPr algn="ctr"/>
                      <a:r>
                        <a:rPr lang="en-US" dirty="0" smtClean="0">
                          <a:latin typeface="Calibri"/>
                          <a:cs typeface="Calibri"/>
                        </a:rPr>
                        <a:t> 88</a:t>
                      </a:r>
                      <a:endParaRPr lang="en-US" dirty="0">
                        <a:latin typeface="Calibri"/>
                        <a:cs typeface="Calibri"/>
                      </a:endParaRPr>
                    </a:p>
                  </a:txBody>
                  <a:tcPr/>
                </a:tc>
              </a:tr>
              <a:tr h="356553">
                <a:tc>
                  <a:txBody>
                    <a:bodyPr/>
                    <a:lstStyle/>
                    <a:p>
                      <a:pPr algn="ctr"/>
                      <a:r>
                        <a:rPr lang="en-US" dirty="0" smtClean="0">
                          <a:latin typeface="Calibri"/>
                          <a:cs typeface="Calibri"/>
                        </a:rPr>
                        <a:t>6</a:t>
                      </a:r>
                      <a:endParaRPr lang="en-US" dirty="0">
                        <a:latin typeface="Calibri"/>
                        <a:cs typeface="Calibri"/>
                      </a:endParaRPr>
                    </a:p>
                  </a:txBody>
                  <a:tcPr/>
                </a:tc>
                <a:tc>
                  <a:txBody>
                    <a:bodyPr/>
                    <a:lstStyle/>
                    <a:p>
                      <a:r>
                        <a:rPr lang="en-US" dirty="0" smtClean="0">
                          <a:latin typeface="Calibri"/>
                          <a:cs typeface="Calibri"/>
                        </a:rPr>
                        <a:t>Cane Sugar</a:t>
                      </a:r>
                      <a:endParaRPr lang="en-US" dirty="0">
                        <a:latin typeface="Calibri"/>
                        <a:cs typeface="Calibri"/>
                      </a:endParaRPr>
                    </a:p>
                  </a:txBody>
                  <a:tcPr/>
                </a:tc>
                <a:tc>
                  <a:txBody>
                    <a:bodyPr/>
                    <a:lstStyle/>
                    <a:p>
                      <a:pPr algn="ctr"/>
                      <a:r>
                        <a:rPr lang="en-US" dirty="0" smtClean="0">
                          <a:latin typeface="Calibri"/>
                          <a:cs typeface="Calibri"/>
                        </a:rPr>
                        <a:t> 67</a:t>
                      </a:r>
                      <a:endParaRPr lang="en-US" dirty="0">
                        <a:latin typeface="Calibri"/>
                        <a:cs typeface="Calibri"/>
                      </a:endParaRPr>
                    </a:p>
                  </a:txBody>
                  <a:tcPr/>
                </a:tc>
              </a:tr>
              <a:tr h="356553">
                <a:tc>
                  <a:txBody>
                    <a:bodyPr/>
                    <a:lstStyle/>
                    <a:p>
                      <a:pPr algn="ctr"/>
                      <a:r>
                        <a:rPr lang="en-US" dirty="0" smtClean="0">
                          <a:latin typeface="Calibri"/>
                          <a:cs typeface="Calibri"/>
                        </a:rPr>
                        <a:t>7</a:t>
                      </a:r>
                      <a:endParaRPr lang="en-US" dirty="0">
                        <a:latin typeface="Calibri"/>
                        <a:cs typeface="Calibri"/>
                      </a:endParaRPr>
                    </a:p>
                  </a:txBody>
                  <a:tcPr/>
                </a:tc>
                <a:tc>
                  <a:txBody>
                    <a:bodyPr/>
                    <a:lstStyle/>
                    <a:p>
                      <a:r>
                        <a:rPr lang="en-US" dirty="0" smtClean="0">
                          <a:latin typeface="Calibri"/>
                          <a:cs typeface="Calibri"/>
                        </a:rPr>
                        <a:t>Potato</a:t>
                      </a:r>
                      <a:endParaRPr lang="en-US" dirty="0">
                        <a:latin typeface="Calibri"/>
                        <a:cs typeface="Calibri"/>
                      </a:endParaRPr>
                    </a:p>
                  </a:txBody>
                  <a:tcPr/>
                </a:tc>
                <a:tc>
                  <a:txBody>
                    <a:bodyPr/>
                    <a:lstStyle/>
                    <a:p>
                      <a:pPr algn="ctr"/>
                      <a:r>
                        <a:rPr lang="en-US" dirty="0" smtClean="0">
                          <a:latin typeface="Calibri"/>
                          <a:cs typeface="Calibri"/>
                        </a:rPr>
                        <a:t> 60</a:t>
                      </a:r>
                      <a:endParaRPr lang="en-US" dirty="0">
                        <a:latin typeface="Calibri"/>
                        <a:cs typeface="Calibri"/>
                      </a:endParaRPr>
                    </a:p>
                  </a:txBody>
                  <a:tcPr/>
                </a:tc>
              </a:tr>
              <a:tr h="356553">
                <a:tc>
                  <a:txBody>
                    <a:bodyPr/>
                    <a:lstStyle/>
                    <a:p>
                      <a:pPr algn="ctr"/>
                      <a:r>
                        <a:rPr lang="en-US" dirty="0" smtClean="0">
                          <a:latin typeface="Calibri"/>
                          <a:cs typeface="Calibri"/>
                        </a:rPr>
                        <a:t> 8</a:t>
                      </a:r>
                      <a:endParaRPr lang="en-US" dirty="0">
                        <a:latin typeface="Calibri"/>
                        <a:cs typeface="Calibri"/>
                      </a:endParaRPr>
                    </a:p>
                  </a:txBody>
                  <a:tcPr/>
                </a:tc>
                <a:tc>
                  <a:txBody>
                    <a:bodyPr/>
                    <a:lstStyle/>
                    <a:p>
                      <a:r>
                        <a:rPr lang="en-US" dirty="0" smtClean="0">
                          <a:latin typeface="Calibri"/>
                          <a:cs typeface="Calibri"/>
                        </a:rPr>
                        <a:t>Sorghum</a:t>
                      </a:r>
                      <a:endParaRPr lang="en-US" dirty="0">
                        <a:latin typeface="Calibri"/>
                        <a:cs typeface="Calibri"/>
                      </a:endParaRPr>
                    </a:p>
                  </a:txBody>
                  <a:tcPr/>
                </a:tc>
                <a:tc>
                  <a:txBody>
                    <a:bodyPr/>
                    <a:lstStyle/>
                    <a:p>
                      <a:pPr algn="ctr"/>
                      <a:r>
                        <a:rPr lang="en-US" dirty="0" smtClean="0">
                          <a:latin typeface="Calibri"/>
                          <a:cs typeface="Calibri"/>
                        </a:rPr>
                        <a:t> 54</a:t>
                      </a:r>
                      <a:endParaRPr lang="en-US" dirty="0">
                        <a:latin typeface="Calibri"/>
                        <a:cs typeface="Calibri"/>
                      </a:endParaRPr>
                    </a:p>
                  </a:txBody>
                  <a:tcPr/>
                </a:tc>
              </a:tr>
              <a:tr h="356553">
                <a:tc>
                  <a:txBody>
                    <a:bodyPr/>
                    <a:lstStyle/>
                    <a:p>
                      <a:pPr algn="ctr"/>
                      <a:r>
                        <a:rPr lang="en-US" dirty="0" smtClean="0">
                          <a:latin typeface="Calibri"/>
                          <a:cs typeface="Calibri"/>
                        </a:rPr>
                        <a:t> 9</a:t>
                      </a:r>
                      <a:endParaRPr lang="en-US" dirty="0">
                        <a:latin typeface="Calibri"/>
                        <a:cs typeface="Calibri"/>
                      </a:endParaRPr>
                    </a:p>
                  </a:txBody>
                  <a:tcPr/>
                </a:tc>
                <a:tc>
                  <a:txBody>
                    <a:bodyPr/>
                    <a:lstStyle/>
                    <a:p>
                      <a:r>
                        <a:rPr lang="en-US" dirty="0" smtClean="0">
                          <a:latin typeface="Calibri"/>
                          <a:cs typeface="Calibri"/>
                        </a:rPr>
                        <a:t>Oats</a:t>
                      </a:r>
                      <a:endParaRPr lang="en-US" dirty="0">
                        <a:latin typeface="Calibri"/>
                        <a:cs typeface="Calibri"/>
                      </a:endParaRPr>
                    </a:p>
                  </a:txBody>
                  <a:tcPr/>
                </a:tc>
                <a:tc>
                  <a:txBody>
                    <a:bodyPr/>
                    <a:lstStyle/>
                    <a:p>
                      <a:pPr algn="ctr"/>
                      <a:r>
                        <a:rPr lang="en-US" dirty="0" smtClean="0">
                          <a:latin typeface="Calibri"/>
                          <a:cs typeface="Calibri"/>
                        </a:rPr>
                        <a:t> 43</a:t>
                      </a:r>
                      <a:endParaRPr lang="en-US" dirty="0">
                        <a:latin typeface="Calibri"/>
                        <a:cs typeface="Calibri"/>
                      </a:endParaRPr>
                    </a:p>
                  </a:txBody>
                  <a:tcPr/>
                </a:tc>
              </a:tr>
              <a:tr h="356553">
                <a:tc>
                  <a:txBody>
                    <a:bodyPr/>
                    <a:lstStyle/>
                    <a:p>
                      <a:pPr algn="ctr"/>
                      <a:r>
                        <a:rPr lang="en-US" dirty="0" smtClean="0">
                          <a:latin typeface="Calibri"/>
                          <a:cs typeface="Calibri"/>
                        </a:rPr>
                        <a:t>10</a:t>
                      </a:r>
                      <a:endParaRPr lang="en-US" dirty="0">
                        <a:latin typeface="Calibri"/>
                        <a:cs typeface="Calibri"/>
                      </a:endParaRPr>
                    </a:p>
                  </a:txBody>
                  <a:tcPr/>
                </a:tc>
                <a:tc>
                  <a:txBody>
                    <a:bodyPr/>
                    <a:lstStyle/>
                    <a:p>
                      <a:r>
                        <a:rPr lang="en-US" dirty="0" smtClean="0">
                          <a:latin typeface="Calibri"/>
                          <a:cs typeface="Calibri"/>
                        </a:rPr>
                        <a:t>Cassava</a:t>
                      </a:r>
                      <a:endParaRPr lang="en-US" dirty="0">
                        <a:latin typeface="Calibri"/>
                        <a:cs typeface="Calibri"/>
                      </a:endParaRPr>
                    </a:p>
                  </a:txBody>
                  <a:tcPr/>
                </a:tc>
                <a:tc>
                  <a:txBody>
                    <a:bodyPr/>
                    <a:lstStyle/>
                    <a:p>
                      <a:pPr algn="ctr"/>
                      <a:r>
                        <a:rPr lang="en-US" dirty="0" smtClean="0">
                          <a:latin typeface="Calibri"/>
                          <a:cs typeface="Calibri"/>
                        </a:rPr>
                        <a:t> 41</a:t>
                      </a:r>
                      <a:endParaRPr lang="en-US" dirty="0">
                        <a:latin typeface="Calibri"/>
                        <a:cs typeface="Calibri"/>
                      </a:endParaRPr>
                    </a:p>
                  </a:txBody>
                  <a:tcPr/>
                </a:tc>
              </a:tr>
              <a:tr h="356553">
                <a:tc>
                  <a:txBody>
                    <a:bodyPr/>
                    <a:lstStyle/>
                    <a:p>
                      <a:pPr algn="ctr"/>
                      <a:r>
                        <a:rPr lang="en-US" dirty="0" smtClean="0">
                          <a:latin typeface="Calibri"/>
                          <a:cs typeface="Calibri"/>
                        </a:rPr>
                        <a:t>11</a:t>
                      </a:r>
                      <a:endParaRPr lang="en-US" dirty="0">
                        <a:latin typeface="Calibri"/>
                        <a:cs typeface="Calibri"/>
                      </a:endParaRPr>
                    </a:p>
                  </a:txBody>
                  <a:tcPr/>
                </a:tc>
                <a:tc>
                  <a:txBody>
                    <a:bodyPr/>
                    <a:lstStyle/>
                    <a:p>
                      <a:r>
                        <a:rPr lang="en-US" dirty="0" smtClean="0">
                          <a:latin typeface="Calibri"/>
                          <a:cs typeface="Calibri"/>
                        </a:rPr>
                        <a:t>Sweet</a:t>
                      </a:r>
                      <a:r>
                        <a:rPr lang="en-US" baseline="0" dirty="0" smtClean="0">
                          <a:latin typeface="Calibri"/>
                          <a:cs typeface="Calibri"/>
                        </a:rPr>
                        <a:t> Potato</a:t>
                      </a:r>
                      <a:endParaRPr lang="en-US" dirty="0">
                        <a:latin typeface="Calibri"/>
                        <a:cs typeface="Calibri"/>
                      </a:endParaRPr>
                    </a:p>
                  </a:txBody>
                  <a:tcPr/>
                </a:tc>
                <a:tc>
                  <a:txBody>
                    <a:bodyPr/>
                    <a:lstStyle/>
                    <a:p>
                      <a:pPr algn="ctr"/>
                      <a:r>
                        <a:rPr lang="en-US" dirty="0" smtClean="0">
                          <a:latin typeface="Calibri"/>
                          <a:cs typeface="Calibri"/>
                        </a:rPr>
                        <a:t> 35</a:t>
                      </a:r>
                      <a:endParaRPr lang="en-US" dirty="0">
                        <a:latin typeface="Calibri"/>
                        <a:cs typeface="Calibri"/>
                      </a:endParaRPr>
                    </a:p>
                  </a:txBody>
                  <a:tcPr/>
                </a:tc>
              </a:tr>
              <a:tr h="356553">
                <a:tc>
                  <a:txBody>
                    <a:bodyPr/>
                    <a:lstStyle/>
                    <a:p>
                      <a:pPr algn="ctr"/>
                      <a:r>
                        <a:rPr lang="en-US" dirty="0" smtClean="0">
                          <a:latin typeface="Calibri"/>
                          <a:cs typeface="Calibri"/>
                        </a:rPr>
                        <a:t>12</a:t>
                      </a:r>
                      <a:endParaRPr lang="en-US" dirty="0">
                        <a:latin typeface="Calibri"/>
                        <a:cs typeface="Calibri"/>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a:cs typeface="Calibri"/>
                        </a:rPr>
                        <a:t>Beet</a:t>
                      </a:r>
                      <a:r>
                        <a:rPr lang="en-US" baseline="0" dirty="0" smtClean="0">
                          <a:latin typeface="Calibri"/>
                          <a:cs typeface="Calibri"/>
                        </a:rPr>
                        <a:t> Sugar</a:t>
                      </a:r>
                      <a:endParaRPr lang="en-US" dirty="0" smtClean="0">
                        <a:latin typeface="Calibri"/>
                        <a:cs typeface="Calibri"/>
                      </a:endParaRPr>
                    </a:p>
                  </a:txBody>
                  <a:tcPr/>
                </a:tc>
                <a:tc>
                  <a:txBody>
                    <a:bodyPr/>
                    <a:lstStyle/>
                    <a:p>
                      <a:pPr algn="ctr"/>
                      <a:r>
                        <a:rPr lang="en-US" dirty="0" smtClean="0">
                          <a:latin typeface="Calibri"/>
                          <a:cs typeface="Calibri"/>
                        </a:rPr>
                        <a:t> 34</a:t>
                      </a:r>
                      <a:endParaRPr lang="en-US" dirty="0">
                        <a:latin typeface="Calibri"/>
                        <a:cs typeface="Calibri"/>
                      </a:endParaRPr>
                    </a:p>
                  </a:txBody>
                  <a:tcPr/>
                </a:tc>
              </a:tr>
              <a:tr h="356553">
                <a:tc>
                  <a:txBody>
                    <a:bodyPr/>
                    <a:lstStyle/>
                    <a:p>
                      <a:pPr algn="ctr"/>
                      <a:r>
                        <a:rPr lang="en-US" dirty="0" smtClean="0">
                          <a:latin typeface="Calibri"/>
                          <a:cs typeface="Calibri"/>
                        </a:rPr>
                        <a:t>13</a:t>
                      </a:r>
                      <a:endParaRPr lang="en-US" dirty="0">
                        <a:latin typeface="Calibri"/>
                        <a:cs typeface="Calibri"/>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a:cs typeface="Calibri"/>
                        </a:rPr>
                        <a:t>Rye</a:t>
                      </a:r>
                    </a:p>
                  </a:txBody>
                  <a:tcPr/>
                </a:tc>
                <a:tc>
                  <a:txBody>
                    <a:bodyPr/>
                    <a:lstStyle/>
                    <a:p>
                      <a:pPr algn="ctr"/>
                      <a:r>
                        <a:rPr lang="en-US" dirty="0" smtClean="0">
                          <a:latin typeface="Calibri"/>
                          <a:cs typeface="Calibri"/>
                        </a:rPr>
                        <a:t> 29</a:t>
                      </a:r>
                      <a:endParaRPr lang="en-US" dirty="0">
                        <a:latin typeface="Calibri"/>
                        <a:cs typeface="Calibri"/>
                      </a:endParaRPr>
                    </a:p>
                  </a:txBody>
                  <a:tcPr/>
                </a:tc>
              </a:tr>
              <a:tr h="356553">
                <a:tc>
                  <a:txBody>
                    <a:bodyPr/>
                    <a:lstStyle/>
                    <a:p>
                      <a:pPr algn="ctr"/>
                      <a:r>
                        <a:rPr lang="en-US" dirty="0" smtClean="0">
                          <a:latin typeface="Calibri"/>
                          <a:cs typeface="Calibri"/>
                        </a:rPr>
                        <a:t>14</a:t>
                      </a:r>
                      <a:endParaRPr lang="en-US" dirty="0">
                        <a:latin typeface="Calibri"/>
                        <a:cs typeface="Calibri"/>
                      </a:endParaRPr>
                    </a:p>
                  </a:txBody>
                  <a:tcPr/>
                </a:tc>
                <a:tc>
                  <a:txBody>
                    <a:bodyPr/>
                    <a:lstStyle/>
                    <a:p>
                      <a:r>
                        <a:rPr lang="en-US" dirty="0" smtClean="0">
                          <a:latin typeface="Calibri"/>
                          <a:cs typeface="Calibri"/>
                        </a:rPr>
                        <a:t>Millet</a:t>
                      </a:r>
                      <a:endParaRPr lang="en-US" dirty="0">
                        <a:latin typeface="Calibri"/>
                        <a:cs typeface="Calibri"/>
                      </a:endParaRPr>
                    </a:p>
                  </a:txBody>
                  <a:tcPr/>
                </a:tc>
                <a:tc>
                  <a:txBody>
                    <a:bodyPr/>
                    <a:lstStyle/>
                    <a:p>
                      <a:pPr algn="ctr"/>
                      <a:r>
                        <a:rPr lang="en-US" dirty="0" smtClean="0">
                          <a:latin typeface="Calibri"/>
                          <a:cs typeface="Calibri"/>
                        </a:rPr>
                        <a:t> 26</a:t>
                      </a:r>
                      <a:endParaRPr lang="en-US" dirty="0">
                        <a:latin typeface="Calibri"/>
                        <a:cs typeface="Calibri"/>
                      </a:endParaRPr>
                    </a:p>
                  </a:txBody>
                  <a:tcPr/>
                </a:tc>
              </a:tr>
              <a:tr h="356553">
                <a:tc>
                  <a:txBody>
                    <a:bodyPr/>
                    <a:lstStyle/>
                    <a:p>
                      <a:pPr algn="ctr"/>
                      <a:r>
                        <a:rPr lang="en-US" dirty="0" smtClean="0">
                          <a:latin typeface="Calibri"/>
                          <a:cs typeface="Calibri"/>
                        </a:rPr>
                        <a:t>15</a:t>
                      </a:r>
                      <a:endParaRPr lang="en-US" dirty="0">
                        <a:latin typeface="Calibri"/>
                        <a:cs typeface="Calibri"/>
                      </a:endParaRPr>
                    </a:p>
                  </a:txBody>
                  <a:tcPr/>
                </a:tc>
                <a:tc>
                  <a:txBody>
                    <a:bodyPr/>
                    <a:lstStyle/>
                    <a:p>
                      <a:r>
                        <a:rPr lang="en-US" dirty="0" smtClean="0">
                          <a:latin typeface="Calibri"/>
                          <a:cs typeface="Calibri"/>
                        </a:rPr>
                        <a:t>Rape (Canola)</a:t>
                      </a:r>
                      <a:r>
                        <a:rPr lang="en-US" baseline="0" dirty="0" smtClean="0">
                          <a:latin typeface="Calibri"/>
                          <a:cs typeface="Calibri"/>
                        </a:rPr>
                        <a:t> Seed</a:t>
                      </a:r>
                      <a:endParaRPr lang="en-US" dirty="0">
                        <a:latin typeface="Calibri"/>
                        <a:cs typeface="Calibri"/>
                      </a:endParaRPr>
                    </a:p>
                  </a:txBody>
                  <a:tcPr/>
                </a:tc>
                <a:tc>
                  <a:txBody>
                    <a:bodyPr/>
                    <a:lstStyle/>
                    <a:p>
                      <a:pPr algn="ctr"/>
                      <a:r>
                        <a:rPr lang="en-US" dirty="0" smtClean="0">
                          <a:latin typeface="Calibri"/>
                          <a:cs typeface="Calibri"/>
                        </a:rPr>
                        <a:t> 19</a:t>
                      </a:r>
                      <a:endParaRPr lang="en-US" dirty="0">
                        <a:latin typeface="Calibri"/>
                        <a:cs typeface="Calibri"/>
                      </a:endParaRPr>
                    </a:p>
                  </a:txBody>
                  <a:tcPr/>
                </a:tc>
              </a:tr>
            </a:tbl>
          </a:graphicData>
        </a:graphic>
      </p:graphicFrame>
      <p:sp>
        <p:nvSpPr>
          <p:cNvPr id="23606" name="TextBox 2"/>
          <p:cNvSpPr txBox="1">
            <a:spLocks noChangeArrowheads="1"/>
          </p:cNvSpPr>
          <p:nvPr/>
        </p:nvSpPr>
        <p:spPr bwMode="auto">
          <a:xfrm>
            <a:off x="6705600" y="762000"/>
            <a:ext cx="2247900" cy="830263"/>
          </a:xfrm>
          <a:prstGeom prst="rect">
            <a:avLst/>
          </a:prstGeom>
          <a:noFill/>
          <a:ln w="9525">
            <a:noFill/>
            <a:miter lim="800000"/>
            <a:headEnd/>
            <a:tailEnd/>
          </a:ln>
        </p:spPr>
        <p:txBody>
          <a:bodyPr wrap="none">
            <a:prstTxWarp prst="textNoShape">
              <a:avLst/>
            </a:prstTxWarp>
            <a:spAutoFit/>
          </a:bodyPr>
          <a:lstStyle/>
          <a:p>
            <a:pPr algn="l"/>
            <a:r>
              <a:rPr lang="en-US">
                <a:latin typeface="Calibri" pitchFamily="-106" charset="0"/>
                <a:ea typeface="Calibri" pitchFamily="-106" charset="0"/>
                <a:cs typeface="Calibri" pitchFamily="-106" charset="0"/>
              </a:rPr>
              <a:t>The World’s Top</a:t>
            </a:r>
          </a:p>
          <a:p>
            <a:pPr algn="l"/>
            <a:r>
              <a:rPr lang="en-US">
                <a:latin typeface="Calibri" pitchFamily="-106" charset="0"/>
                <a:ea typeface="Calibri" pitchFamily="-106" charset="0"/>
                <a:cs typeface="Calibri" pitchFamily="-106" charset="0"/>
              </a:rPr>
              <a:t>15 Food Crops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1074" name="Picture 2" descr="maize"/>
          <p:cNvPicPr>
            <a:picLocks noChangeAspect="1" noChangeArrowheads="1"/>
          </p:cNvPicPr>
          <p:nvPr/>
        </p:nvPicPr>
        <p:blipFill>
          <a:blip r:embed="rId3"/>
          <a:srcRect/>
          <a:stretch>
            <a:fillRect/>
          </a:stretch>
        </p:blipFill>
        <p:spPr bwMode="auto">
          <a:xfrm>
            <a:off x="609600" y="0"/>
            <a:ext cx="3332163" cy="6764338"/>
          </a:xfrm>
          <a:prstGeom prst="rect">
            <a:avLst/>
          </a:prstGeom>
          <a:noFill/>
          <a:ln w="9525">
            <a:noFill/>
            <a:miter lim="800000"/>
            <a:headEnd/>
            <a:tailEnd/>
          </a:ln>
        </p:spPr>
      </p:pic>
      <p:sp>
        <p:nvSpPr>
          <p:cNvPr id="131075" name="Text Box 3"/>
          <p:cNvSpPr txBox="1">
            <a:spLocks noChangeArrowheads="1"/>
          </p:cNvSpPr>
          <p:nvPr/>
        </p:nvSpPr>
        <p:spPr bwMode="auto">
          <a:xfrm>
            <a:off x="4191000" y="1143000"/>
            <a:ext cx="4787900" cy="2062163"/>
          </a:xfrm>
          <a:prstGeom prst="rect">
            <a:avLst/>
          </a:prstGeom>
          <a:noFill/>
          <a:ln w="9525">
            <a:noFill/>
            <a:miter lim="800000"/>
            <a:headEnd/>
            <a:tailEnd/>
          </a:ln>
        </p:spPr>
        <p:txBody>
          <a:bodyPr wrap="none">
            <a:prstTxWarp prst="textNoShape">
              <a:avLst/>
            </a:prstTxWarp>
            <a:spAutoFit/>
          </a:bodyPr>
          <a:lstStyle/>
          <a:p>
            <a:r>
              <a:rPr lang="en-US" sz="3200">
                <a:solidFill>
                  <a:srgbClr val="000000"/>
                </a:solidFill>
                <a:latin typeface="Calibri" pitchFamily="-106" charset="0"/>
              </a:rPr>
              <a:t>In domesticated maize, the </a:t>
            </a:r>
          </a:p>
          <a:p>
            <a:r>
              <a:rPr lang="en-US" sz="3200">
                <a:solidFill>
                  <a:srgbClr val="000000"/>
                </a:solidFill>
                <a:latin typeface="Calibri" pitchFamily="-106" charset="0"/>
              </a:rPr>
              <a:t>pistillate spike (the “ear”) is </a:t>
            </a:r>
          </a:p>
          <a:p>
            <a:r>
              <a:rPr lang="en-US" sz="3200">
                <a:solidFill>
                  <a:srgbClr val="000000"/>
                </a:solidFill>
                <a:latin typeface="Calibri" pitchFamily="-106" charset="0"/>
              </a:rPr>
              <a:t>surrounded by bracts we </a:t>
            </a:r>
          </a:p>
          <a:p>
            <a:r>
              <a:rPr lang="en-US" sz="3200">
                <a:solidFill>
                  <a:srgbClr val="000000"/>
                </a:solidFill>
                <a:latin typeface="Calibri" pitchFamily="-106" charset="0"/>
              </a:rPr>
              <a:t>call </a:t>
            </a:r>
            <a:r>
              <a:rPr lang="en-US" sz="3200" i="1">
                <a:solidFill>
                  <a:srgbClr val="000000"/>
                </a:solidFill>
                <a:latin typeface="Calibri" pitchFamily="-106" charset="0"/>
              </a:rPr>
              <a:t>husks</a:t>
            </a:r>
            <a:r>
              <a:rPr lang="en-US" sz="3200">
                <a:solidFill>
                  <a:srgbClr val="000000"/>
                </a:solidFill>
                <a:latin typeface="Calibri" pitchFamily="-106" charset="0"/>
              </a:rPr>
              <a:t>.</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endParaRPr lang="en-US">
              <a:latin typeface="Calibri" pitchFamily="-106" charset="0"/>
              <a:ea typeface="ＭＳ Ｐゴシック" pitchFamily="-106" charset="-128"/>
              <a:cs typeface="ＭＳ Ｐゴシック" pitchFamily="-106" charset="-128"/>
            </a:endParaRPr>
          </a:p>
        </p:txBody>
      </p:sp>
      <p:pic>
        <p:nvPicPr>
          <p:cNvPr id="133123" name="Picture 3" descr="teosdstr"/>
          <p:cNvPicPr>
            <a:picLocks noChangeAspect="1" noChangeArrowheads="1"/>
          </p:cNvPicPr>
          <p:nvPr/>
        </p:nvPicPr>
        <p:blipFill>
          <a:blip r:embed="rId3"/>
          <a:srcRect/>
          <a:stretch>
            <a:fillRect/>
          </a:stretch>
        </p:blipFill>
        <p:spPr bwMode="auto">
          <a:xfrm>
            <a:off x="533400" y="574675"/>
            <a:ext cx="8382000" cy="5924550"/>
          </a:xfrm>
          <a:prstGeom prst="rect">
            <a:avLst/>
          </a:prstGeom>
          <a:noFill/>
          <a:ln w="9525">
            <a:noFill/>
            <a:miter lim="800000"/>
            <a:headEnd/>
            <a:tailEnd/>
          </a:ln>
        </p:spPr>
      </p:pic>
      <p:pic>
        <p:nvPicPr>
          <p:cNvPr id="133124" name="Picture 4" descr="teosinte-1"/>
          <p:cNvPicPr>
            <a:picLocks noChangeAspect="1" noChangeArrowheads="1"/>
          </p:cNvPicPr>
          <p:nvPr/>
        </p:nvPicPr>
        <p:blipFill>
          <a:blip r:embed="rId4"/>
          <a:srcRect/>
          <a:stretch>
            <a:fillRect/>
          </a:stretch>
        </p:blipFill>
        <p:spPr bwMode="auto">
          <a:xfrm>
            <a:off x="1066800" y="2743200"/>
            <a:ext cx="1892300" cy="2895600"/>
          </a:xfrm>
          <a:prstGeom prst="rect">
            <a:avLst/>
          </a:prstGeom>
          <a:noFill/>
          <a:ln w="28575">
            <a:solidFill>
              <a:srgbClr val="E9AB4F"/>
            </a:solid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5170" name="Picture 2" descr="teo corn comp"/>
          <p:cNvPicPr>
            <a:picLocks noChangeAspect="1" noChangeArrowheads="1"/>
          </p:cNvPicPr>
          <p:nvPr/>
        </p:nvPicPr>
        <p:blipFill>
          <a:blip r:embed="rId3"/>
          <a:srcRect/>
          <a:stretch>
            <a:fillRect/>
          </a:stretch>
        </p:blipFill>
        <p:spPr bwMode="auto">
          <a:xfrm>
            <a:off x="6096000" y="457200"/>
            <a:ext cx="2806700" cy="3370263"/>
          </a:xfrm>
          <a:prstGeom prst="rect">
            <a:avLst/>
          </a:prstGeom>
          <a:noFill/>
          <a:ln w="9525">
            <a:noFill/>
            <a:miter lim="800000"/>
            <a:headEnd/>
            <a:tailEnd/>
          </a:ln>
        </p:spPr>
      </p:pic>
      <p:pic>
        <p:nvPicPr>
          <p:cNvPr id="135171" name="Picture 3" descr="teosinte-1"/>
          <p:cNvPicPr>
            <a:picLocks noChangeAspect="1" noChangeArrowheads="1"/>
          </p:cNvPicPr>
          <p:nvPr/>
        </p:nvPicPr>
        <p:blipFill>
          <a:blip r:embed="rId4"/>
          <a:srcRect/>
          <a:stretch>
            <a:fillRect/>
          </a:stretch>
        </p:blipFill>
        <p:spPr bwMode="auto">
          <a:xfrm>
            <a:off x="228600" y="228600"/>
            <a:ext cx="2540000" cy="3886200"/>
          </a:xfrm>
          <a:prstGeom prst="rect">
            <a:avLst/>
          </a:prstGeom>
          <a:noFill/>
          <a:ln w="9525">
            <a:noFill/>
            <a:miter lim="800000"/>
            <a:headEnd/>
            <a:tailEnd/>
          </a:ln>
        </p:spPr>
      </p:pic>
      <p:pic>
        <p:nvPicPr>
          <p:cNvPr id="135172" name="Picture 4" descr="teosinte-2"/>
          <p:cNvPicPr>
            <a:picLocks noChangeAspect="1" noChangeArrowheads="1"/>
          </p:cNvPicPr>
          <p:nvPr/>
        </p:nvPicPr>
        <p:blipFill>
          <a:blip r:embed="rId5"/>
          <a:srcRect/>
          <a:stretch>
            <a:fillRect/>
          </a:stretch>
        </p:blipFill>
        <p:spPr bwMode="auto">
          <a:xfrm>
            <a:off x="3886200" y="457200"/>
            <a:ext cx="1470025" cy="2097088"/>
          </a:xfrm>
          <a:prstGeom prst="rect">
            <a:avLst/>
          </a:prstGeom>
          <a:noFill/>
          <a:ln w="9525">
            <a:noFill/>
            <a:miter lim="800000"/>
            <a:headEnd/>
            <a:tailEnd/>
          </a:ln>
        </p:spPr>
      </p:pic>
      <p:pic>
        <p:nvPicPr>
          <p:cNvPr id="135173" name="Picture 5" descr="teosinte"/>
          <p:cNvPicPr>
            <a:picLocks noChangeAspect="1" noChangeArrowheads="1"/>
          </p:cNvPicPr>
          <p:nvPr/>
        </p:nvPicPr>
        <p:blipFill>
          <a:blip r:embed="rId6"/>
          <a:srcRect/>
          <a:stretch>
            <a:fillRect/>
          </a:stretch>
        </p:blipFill>
        <p:spPr bwMode="auto">
          <a:xfrm>
            <a:off x="3962400" y="2895600"/>
            <a:ext cx="1395413" cy="2341563"/>
          </a:xfrm>
          <a:prstGeom prst="rect">
            <a:avLst/>
          </a:prstGeom>
          <a:noFill/>
          <a:ln w="9525">
            <a:noFill/>
            <a:miter lim="800000"/>
            <a:headEnd/>
            <a:tailEnd/>
          </a:ln>
        </p:spPr>
      </p:pic>
      <p:sp>
        <p:nvSpPr>
          <p:cNvPr id="135174" name="Text Box 6"/>
          <p:cNvSpPr txBox="1">
            <a:spLocks noChangeArrowheads="1"/>
          </p:cNvSpPr>
          <p:nvPr/>
        </p:nvSpPr>
        <p:spPr bwMode="auto">
          <a:xfrm>
            <a:off x="0" y="5715000"/>
            <a:ext cx="9170988" cy="946150"/>
          </a:xfrm>
          <a:prstGeom prst="rect">
            <a:avLst/>
          </a:prstGeom>
          <a:noFill/>
          <a:ln w="9525">
            <a:noFill/>
            <a:miter lim="800000"/>
            <a:headEnd/>
            <a:tailEnd/>
          </a:ln>
        </p:spPr>
        <p:txBody>
          <a:bodyPr wrap="none">
            <a:prstTxWarp prst="textNoShape">
              <a:avLst/>
            </a:prstTxWarp>
            <a:spAutoFit/>
          </a:bodyPr>
          <a:lstStyle/>
          <a:p>
            <a:pPr algn="l"/>
            <a:r>
              <a:rPr lang="en-US" sz="2800">
                <a:solidFill>
                  <a:srgbClr val="000000"/>
                </a:solidFill>
                <a:latin typeface="Calibri" pitchFamily="-106" charset="0"/>
              </a:rPr>
              <a:t>The wild ancestor of </a:t>
            </a:r>
            <a:r>
              <a:rPr lang="en-US" sz="2800" i="1">
                <a:solidFill>
                  <a:srgbClr val="000000"/>
                </a:solidFill>
                <a:latin typeface="Calibri" pitchFamily="-106" charset="0"/>
              </a:rPr>
              <a:t>Zea mays</a:t>
            </a:r>
            <a:r>
              <a:rPr lang="en-US" sz="2800">
                <a:solidFill>
                  <a:srgbClr val="000000"/>
                </a:solidFill>
                <a:latin typeface="Calibri" pitchFamily="-106" charset="0"/>
              </a:rPr>
              <a:t> is understood to be a Mexican </a:t>
            </a:r>
          </a:p>
          <a:p>
            <a:pPr algn="l"/>
            <a:r>
              <a:rPr lang="en-US" sz="2800">
                <a:solidFill>
                  <a:srgbClr val="000000"/>
                </a:solidFill>
                <a:latin typeface="Calibri" pitchFamily="-106" charset="0"/>
              </a:rPr>
              <a:t>grass species called </a:t>
            </a:r>
            <a:r>
              <a:rPr lang="en-US" sz="2800" b="1">
                <a:solidFill>
                  <a:srgbClr val="000000"/>
                </a:solidFill>
                <a:latin typeface="Calibri" pitchFamily="-106" charset="0"/>
              </a:rPr>
              <a:t>teosinte, </a:t>
            </a:r>
            <a:r>
              <a:rPr lang="en-US" sz="2800">
                <a:solidFill>
                  <a:srgbClr val="000000"/>
                </a:solidFill>
                <a:latin typeface="Calibri" pitchFamily="-106" charset="0"/>
              </a:rPr>
              <a:t>which means “mother of corn.”</a:t>
            </a:r>
            <a:endParaRPr lang="en-US">
              <a:solidFill>
                <a:srgbClr val="000000"/>
              </a:solidFill>
              <a:latin typeface="Calibri" pitchFamily="-106"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7218" name="Picture 2" descr="teosinte_cob2"/>
          <p:cNvPicPr>
            <a:picLocks noChangeAspect="1" noChangeArrowheads="1"/>
          </p:cNvPicPr>
          <p:nvPr/>
        </p:nvPicPr>
        <p:blipFill>
          <a:blip r:embed="rId3"/>
          <a:srcRect/>
          <a:stretch>
            <a:fillRect/>
          </a:stretch>
        </p:blipFill>
        <p:spPr bwMode="auto">
          <a:xfrm>
            <a:off x="228600" y="304800"/>
            <a:ext cx="5948363" cy="6184900"/>
          </a:xfrm>
          <a:prstGeom prst="rect">
            <a:avLst/>
          </a:prstGeom>
          <a:noFill/>
          <a:ln w="9525">
            <a:noFill/>
            <a:miter lim="800000"/>
            <a:headEnd/>
            <a:tailEnd/>
          </a:ln>
        </p:spPr>
      </p:pic>
      <p:sp>
        <p:nvSpPr>
          <p:cNvPr id="137219" name="Rectangle 3"/>
          <p:cNvSpPr>
            <a:spLocks noChangeArrowheads="1"/>
          </p:cNvSpPr>
          <p:nvPr/>
        </p:nvSpPr>
        <p:spPr bwMode="auto">
          <a:xfrm>
            <a:off x="4419600" y="0"/>
            <a:ext cx="1828800" cy="6553200"/>
          </a:xfrm>
          <a:prstGeom prst="rect">
            <a:avLst/>
          </a:prstGeom>
          <a:solidFill>
            <a:schemeClr val="bg1"/>
          </a:solidFill>
          <a:ln w="9525">
            <a:noFill/>
            <a:miter lim="800000"/>
            <a:headEnd/>
            <a:tailEnd/>
          </a:ln>
        </p:spPr>
        <p:txBody>
          <a:bodyPr wrap="none" anchor="ctr">
            <a:prstTxWarp prst="textNoShape">
              <a:avLst/>
            </a:prstTxWarp>
          </a:bodyPr>
          <a:lstStyle/>
          <a:p>
            <a:endParaRPr lang="en-US">
              <a:latin typeface="Calibri" pitchFamily="-106" charset="0"/>
            </a:endParaRPr>
          </a:p>
        </p:txBody>
      </p:sp>
      <p:pic>
        <p:nvPicPr>
          <p:cNvPr id="137220" name="Picture 4" descr="teosinte_hopi_blue"/>
          <p:cNvPicPr>
            <a:picLocks noChangeAspect="1" noChangeArrowheads="1"/>
          </p:cNvPicPr>
          <p:nvPr/>
        </p:nvPicPr>
        <p:blipFill>
          <a:blip r:embed="rId4"/>
          <a:srcRect/>
          <a:stretch>
            <a:fillRect/>
          </a:stretch>
        </p:blipFill>
        <p:spPr bwMode="auto">
          <a:xfrm>
            <a:off x="3810000" y="533400"/>
            <a:ext cx="5081588" cy="3810000"/>
          </a:xfrm>
          <a:prstGeom prst="rect">
            <a:avLst/>
          </a:prstGeom>
          <a:noFill/>
          <a:ln w="9525">
            <a:noFill/>
            <a:miter lim="800000"/>
            <a:headEnd/>
            <a:tailEnd/>
          </a:ln>
        </p:spPr>
      </p:pic>
      <p:sp>
        <p:nvSpPr>
          <p:cNvPr id="137221" name="Line 5"/>
          <p:cNvSpPr>
            <a:spLocks noChangeShapeType="1"/>
          </p:cNvSpPr>
          <p:nvPr/>
        </p:nvSpPr>
        <p:spPr bwMode="auto">
          <a:xfrm>
            <a:off x="990600" y="762000"/>
            <a:ext cx="0" cy="3581400"/>
          </a:xfrm>
          <a:prstGeom prst="line">
            <a:avLst/>
          </a:prstGeom>
          <a:noFill/>
          <a:ln w="38100">
            <a:solidFill>
              <a:srgbClr val="FFFF00"/>
            </a:solidFill>
            <a:round/>
            <a:headEnd/>
            <a:tailEnd/>
          </a:ln>
        </p:spPr>
        <p:txBody>
          <a:bodyPr wrap="none" anchor="ctr">
            <a:prstTxWarp prst="textNoShape">
              <a:avLst/>
            </a:prstTxWarp>
          </a:bodyPr>
          <a:lstStyle/>
          <a:p>
            <a:endParaRPr lang="en-US"/>
          </a:p>
        </p:txBody>
      </p:sp>
      <p:sp>
        <p:nvSpPr>
          <p:cNvPr id="137222" name="Line 6"/>
          <p:cNvSpPr>
            <a:spLocks noChangeShapeType="1"/>
          </p:cNvSpPr>
          <p:nvPr/>
        </p:nvSpPr>
        <p:spPr bwMode="auto">
          <a:xfrm>
            <a:off x="914400" y="762000"/>
            <a:ext cx="152400" cy="0"/>
          </a:xfrm>
          <a:prstGeom prst="line">
            <a:avLst/>
          </a:prstGeom>
          <a:noFill/>
          <a:ln w="38100">
            <a:solidFill>
              <a:srgbClr val="FFFF00"/>
            </a:solidFill>
            <a:round/>
            <a:headEnd/>
            <a:tailEnd/>
          </a:ln>
        </p:spPr>
        <p:txBody>
          <a:bodyPr wrap="none" anchor="ctr">
            <a:prstTxWarp prst="textNoShape">
              <a:avLst/>
            </a:prstTxWarp>
          </a:bodyPr>
          <a:lstStyle/>
          <a:p>
            <a:endParaRPr lang="en-US"/>
          </a:p>
        </p:txBody>
      </p:sp>
      <p:sp>
        <p:nvSpPr>
          <p:cNvPr id="137223" name="Line 7"/>
          <p:cNvSpPr>
            <a:spLocks noChangeShapeType="1"/>
          </p:cNvSpPr>
          <p:nvPr/>
        </p:nvSpPr>
        <p:spPr bwMode="auto">
          <a:xfrm>
            <a:off x="914400" y="4343400"/>
            <a:ext cx="152400" cy="0"/>
          </a:xfrm>
          <a:prstGeom prst="line">
            <a:avLst/>
          </a:prstGeom>
          <a:noFill/>
          <a:ln w="38100">
            <a:solidFill>
              <a:srgbClr val="FFFF00"/>
            </a:solidFill>
            <a:round/>
            <a:headEnd/>
            <a:tailEnd/>
          </a:ln>
        </p:spPr>
        <p:txBody>
          <a:bodyPr wrap="none" anchor="ctr">
            <a:prstTxWarp prst="textNoShape">
              <a:avLst/>
            </a:prstTxWarp>
          </a:bodyPr>
          <a:lstStyle/>
          <a:p>
            <a:endParaRPr lang="en-US"/>
          </a:p>
        </p:txBody>
      </p:sp>
      <p:sp>
        <p:nvSpPr>
          <p:cNvPr id="137224" name="Text Box 8"/>
          <p:cNvSpPr txBox="1">
            <a:spLocks noChangeArrowheads="1"/>
          </p:cNvSpPr>
          <p:nvPr/>
        </p:nvSpPr>
        <p:spPr bwMode="auto">
          <a:xfrm>
            <a:off x="228600" y="1981200"/>
            <a:ext cx="785813" cy="457200"/>
          </a:xfrm>
          <a:prstGeom prst="rect">
            <a:avLst/>
          </a:prstGeom>
          <a:noFill/>
          <a:ln w="9525">
            <a:noFill/>
            <a:miter lim="800000"/>
            <a:headEnd/>
            <a:tailEnd/>
          </a:ln>
        </p:spPr>
        <p:txBody>
          <a:bodyPr wrap="none">
            <a:prstTxWarp prst="textNoShape">
              <a:avLst/>
            </a:prstTxWarp>
            <a:spAutoFit/>
          </a:bodyPr>
          <a:lstStyle/>
          <a:p>
            <a:pPr algn="l"/>
            <a:r>
              <a:rPr lang="en-US">
                <a:solidFill>
                  <a:srgbClr val="FFFF00"/>
                </a:solidFill>
                <a:latin typeface="Calibri" pitchFamily="-106" charset="0"/>
              </a:rPr>
              <a:t>4 cm</a:t>
            </a:r>
          </a:p>
        </p:txBody>
      </p:sp>
      <p:sp>
        <p:nvSpPr>
          <p:cNvPr id="137225" name="Text Box 9"/>
          <p:cNvSpPr txBox="1">
            <a:spLocks noChangeArrowheads="1"/>
          </p:cNvSpPr>
          <p:nvPr/>
        </p:nvSpPr>
        <p:spPr bwMode="auto">
          <a:xfrm>
            <a:off x="4495800" y="4724400"/>
            <a:ext cx="4456113" cy="1384300"/>
          </a:xfrm>
          <a:prstGeom prst="rect">
            <a:avLst/>
          </a:prstGeom>
          <a:noFill/>
          <a:ln w="9525">
            <a:noFill/>
            <a:miter lim="800000"/>
            <a:headEnd/>
            <a:tailEnd/>
          </a:ln>
        </p:spPr>
        <p:txBody>
          <a:bodyPr wrap="none">
            <a:prstTxWarp prst="textNoShape">
              <a:avLst/>
            </a:prstTxWarp>
            <a:spAutoFit/>
          </a:bodyPr>
          <a:lstStyle/>
          <a:p>
            <a:r>
              <a:rPr lang="en-US" sz="2800">
                <a:solidFill>
                  <a:srgbClr val="000000"/>
                </a:solidFill>
                <a:latin typeface="Calibri" pitchFamily="-106" charset="0"/>
              </a:rPr>
              <a:t>The ears of teosinte are quite</a:t>
            </a:r>
          </a:p>
          <a:p>
            <a:r>
              <a:rPr lang="en-US" sz="2800">
                <a:solidFill>
                  <a:srgbClr val="000000"/>
                </a:solidFill>
                <a:latin typeface="Calibri" pitchFamily="-106" charset="0"/>
              </a:rPr>
              <a:t>small compared to those of </a:t>
            </a:r>
          </a:p>
          <a:p>
            <a:r>
              <a:rPr lang="en-US" sz="2800">
                <a:solidFill>
                  <a:srgbClr val="000000"/>
                </a:solidFill>
                <a:latin typeface="Calibri" pitchFamily="-106" charset="0"/>
              </a:rPr>
              <a:t>modern cultivated corn</a:t>
            </a:r>
            <a:endParaRPr lang="en-US" sz="3200">
              <a:solidFill>
                <a:srgbClr val="000000"/>
              </a:solidFill>
              <a:latin typeface="Calibri" pitchFamily="-106"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9266" name="Picture 2" descr="mayan_corn_god"/>
          <p:cNvPicPr>
            <a:picLocks noChangeAspect="1" noChangeArrowheads="1"/>
          </p:cNvPicPr>
          <p:nvPr/>
        </p:nvPicPr>
        <p:blipFill>
          <a:blip r:embed="rId3"/>
          <a:srcRect/>
          <a:stretch>
            <a:fillRect/>
          </a:stretch>
        </p:blipFill>
        <p:spPr bwMode="auto">
          <a:xfrm>
            <a:off x="685800" y="228600"/>
            <a:ext cx="2960688" cy="6248400"/>
          </a:xfrm>
          <a:prstGeom prst="rect">
            <a:avLst/>
          </a:prstGeom>
          <a:noFill/>
          <a:ln w="28575">
            <a:solidFill>
              <a:schemeClr val="tx1"/>
            </a:solidFill>
            <a:miter lim="800000"/>
            <a:headEnd/>
            <a:tailEnd/>
          </a:ln>
        </p:spPr>
      </p:pic>
      <p:sp>
        <p:nvSpPr>
          <p:cNvPr id="139267" name="Text Box 3"/>
          <p:cNvSpPr txBox="1">
            <a:spLocks noChangeArrowheads="1"/>
          </p:cNvSpPr>
          <p:nvPr/>
        </p:nvSpPr>
        <p:spPr bwMode="auto">
          <a:xfrm>
            <a:off x="3733800" y="990600"/>
            <a:ext cx="5257800" cy="954088"/>
          </a:xfrm>
          <a:prstGeom prst="rect">
            <a:avLst/>
          </a:prstGeom>
          <a:noFill/>
          <a:ln w="9525">
            <a:noFill/>
            <a:miter lim="800000"/>
            <a:headEnd/>
            <a:tailEnd/>
          </a:ln>
        </p:spPr>
        <p:txBody>
          <a:bodyPr>
            <a:prstTxWarp prst="textNoShape">
              <a:avLst/>
            </a:prstTxWarp>
            <a:spAutoFit/>
          </a:bodyPr>
          <a:lstStyle/>
          <a:p>
            <a:r>
              <a:rPr lang="en-US" sz="3200">
                <a:solidFill>
                  <a:srgbClr val="000000"/>
                </a:solidFill>
                <a:latin typeface="Calibri" pitchFamily="-106" charset="0"/>
              </a:rPr>
              <a:t>Mayan corn god sowing seed</a:t>
            </a:r>
          </a:p>
          <a:p>
            <a:r>
              <a:rPr lang="en-US">
                <a:solidFill>
                  <a:srgbClr val="000000"/>
                </a:solidFill>
                <a:latin typeface="Calibri" pitchFamily="-106" charset="0"/>
              </a:rPr>
              <a:t>from a wall painting dated 500 A.D.</a:t>
            </a:r>
          </a:p>
        </p:txBody>
      </p:sp>
      <p:sp>
        <p:nvSpPr>
          <p:cNvPr id="139268" name="Text Box 4"/>
          <p:cNvSpPr txBox="1">
            <a:spLocks noChangeArrowheads="1"/>
          </p:cNvSpPr>
          <p:nvPr/>
        </p:nvSpPr>
        <p:spPr bwMode="auto">
          <a:xfrm>
            <a:off x="3810000" y="2667000"/>
            <a:ext cx="184150" cy="457200"/>
          </a:xfrm>
          <a:prstGeom prst="rect">
            <a:avLst/>
          </a:prstGeom>
          <a:noFill/>
          <a:ln w="9525">
            <a:noFill/>
            <a:miter lim="800000"/>
            <a:headEnd/>
            <a:tailEnd/>
          </a:ln>
        </p:spPr>
        <p:txBody>
          <a:bodyPr wrap="none">
            <a:prstTxWarp prst="textNoShape">
              <a:avLst/>
            </a:prstTxWarp>
            <a:spAutoFit/>
          </a:bodyPr>
          <a:lstStyle/>
          <a:p>
            <a:pPr algn="l"/>
            <a:endParaRPr lang="en-US">
              <a:solidFill>
                <a:srgbClr val="FFFF00"/>
              </a:solidFill>
              <a:latin typeface="Calibri" pitchFamily="-106" charset="0"/>
            </a:endParaRPr>
          </a:p>
        </p:txBody>
      </p:sp>
      <p:sp>
        <p:nvSpPr>
          <p:cNvPr id="139269" name="TextBox 5"/>
          <p:cNvSpPr txBox="1">
            <a:spLocks noChangeArrowheads="1"/>
          </p:cNvSpPr>
          <p:nvPr/>
        </p:nvSpPr>
        <p:spPr bwMode="auto">
          <a:xfrm>
            <a:off x="3962400" y="2438400"/>
            <a:ext cx="4876800" cy="2308225"/>
          </a:xfrm>
          <a:prstGeom prst="rect">
            <a:avLst/>
          </a:prstGeom>
          <a:noFill/>
          <a:ln w="9525">
            <a:noFill/>
            <a:miter lim="800000"/>
            <a:headEnd/>
            <a:tailEnd/>
          </a:ln>
        </p:spPr>
        <p:txBody>
          <a:bodyPr>
            <a:prstTxWarp prst="textNoShape">
              <a:avLst/>
            </a:prstTxWarp>
            <a:spAutoFit/>
          </a:bodyPr>
          <a:lstStyle/>
          <a:p>
            <a:r>
              <a:rPr lang="en-US">
                <a:solidFill>
                  <a:srgbClr val="000000"/>
                </a:solidFill>
                <a:latin typeface="Calibri" pitchFamily="-106" charset="0"/>
              </a:rPr>
              <a:t>Jared Diamond in his book </a:t>
            </a:r>
            <a:r>
              <a:rPr lang="en-US" i="1">
                <a:solidFill>
                  <a:srgbClr val="000000"/>
                </a:solidFill>
                <a:latin typeface="Calibri" pitchFamily="-106" charset="0"/>
              </a:rPr>
              <a:t>Guns, Germs and  Steel</a:t>
            </a:r>
            <a:r>
              <a:rPr lang="en-US">
                <a:solidFill>
                  <a:srgbClr val="000000"/>
                </a:solidFill>
                <a:latin typeface="Calibri" pitchFamily="-106" charset="0"/>
              </a:rPr>
              <a:t>, argues that the great civilizations of Mesoamerica, the Mayan and the Aztec, flourished because of these people’s relationship with corn.</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685800" y="0"/>
            <a:ext cx="7772400" cy="1143000"/>
          </a:xfrm>
        </p:spPr>
        <p:txBody>
          <a:bodyPr/>
          <a:lstStyle/>
          <a:p>
            <a:r>
              <a:rPr lang="en-US">
                <a:solidFill>
                  <a:srgbClr val="000000"/>
                </a:solidFill>
                <a:latin typeface="Calibri" pitchFamily="-106" charset="0"/>
                <a:ea typeface="ＭＳ Ｐゴシック" pitchFamily="-106" charset="-128"/>
                <a:cs typeface="ＭＳ Ｐゴシック" pitchFamily="-106" charset="-128"/>
              </a:rPr>
              <a:t>Varieties of maize</a:t>
            </a:r>
          </a:p>
        </p:txBody>
      </p:sp>
      <p:sp>
        <p:nvSpPr>
          <p:cNvPr id="141315" name="Rectangle 3"/>
          <p:cNvSpPr>
            <a:spLocks noGrp="1" noChangeArrowheads="1"/>
          </p:cNvSpPr>
          <p:nvPr>
            <p:ph type="body" sz="half" idx="2"/>
          </p:nvPr>
        </p:nvSpPr>
        <p:spPr>
          <a:xfrm>
            <a:off x="5029200" y="1447800"/>
            <a:ext cx="3352800" cy="3581400"/>
          </a:xfrm>
        </p:spPr>
        <p:txBody>
          <a:bodyPr/>
          <a:lstStyle/>
          <a:p>
            <a:r>
              <a:rPr lang="en-US">
                <a:solidFill>
                  <a:srgbClr val="000000"/>
                </a:solidFill>
                <a:latin typeface="Calibri" pitchFamily="-106" charset="0"/>
                <a:ea typeface="ＭＳ Ｐゴシック" pitchFamily="-106" charset="-128"/>
                <a:cs typeface="ＭＳ Ｐゴシック" pitchFamily="-106" charset="-128"/>
              </a:rPr>
              <a:t>popcorn</a:t>
            </a:r>
          </a:p>
          <a:p>
            <a:r>
              <a:rPr lang="en-US">
                <a:solidFill>
                  <a:srgbClr val="000000"/>
                </a:solidFill>
                <a:latin typeface="Calibri" pitchFamily="-106" charset="0"/>
                <a:ea typeface="ＭＳ Ｐゴシック" pitchFamily="-106" charset="-128"/>
                <a:cs typeface="ＭＳ Ｐゴシック" pitchFamily="-106" charset="-128"/>
              </a:rPr>
              <a:t>sweet corn</a:t>
            </a:r>
          </a:p>
          <a:p>
            <a:r>
              <a:rPr lang="en-US">
                <a:solidFill>
                  <a:srgbClr val="000000"/>
                </a:solidFill>
                <a:latin typeface="Calibri" pitchFamily="-106" charset="0"/>
                <a:ea typeface="ＭＳ Ｐゴシック" pitchFamily="-106" charset="-128"/>
                <a:cs typeface="ＭＳ Ｐゴシック" pitchFamily="-106" charset="-128"/>
              </a:rPr>
              <a:t>flour corn</a:t>
            </a:r>
          </a:p>
          <a:p>
            <a:r>
              <a:rPr lang="en-US">
                <a:solidFill>
                  <a:srgbClr val="000000"/>
                </a:solidFill>
                <a:latin typeface="Calibri" pitchFamily="-106" charset="0"/>
                <a:ea typeface="ＭＳ Ｐゴシック" pitchFamily="-106" charset="-128"/>
                <a:cs typeface="ＭＳ Ｐゴシック" pitchFamily="-106" charset="-128"/>
              </a:rPr>
              <a:t>flint corn</a:t>
            </a:r>
          </a:p>
          <a:p>
            <a:r>
              <a:rPr lang="en-US">
                <a:solidFill>
                  <a:srgbClr val="000000"/>
                </a:solidFill>
                <a:latin typeface="Calibri" pitchFamily="-106" charset="0"/>
                <a:ea typeface="ＭＳ Ｐゴシック" pitchFamily="-106" charset="-128"/>
                <a:cs typeface="ＭＳ Ｐゴシック" pitchFamily="-106" charset="-128"/>
              </a:rPr>
              <a:t>dent corn</a:t>
            </a:r>
          </a:p>
          <a:p>
            <a:r>
              <a:rPr lang="en-US">
                <a:solidFill>
                  <a:srgbClr val="000000"/>
                </a:solidFill>
                <a:latin typeface="Calibri" pitchFamily="-106" charset="0"/>
                <a:ea typeface="ＭＳ Ｐゴシック" pitchFamily="-106" charset="-128"/>
                <a:cs typeface="ＭＳ Ｐゴシック" pitchFamily="-106" charset="-128"/>
              </a:rPr>
              <a:t>pod corn</a:t>
            </a:r>
            <a:endParaRPr lang="en-US" sz="2800">
              <a:solidFill>
                <a:srgbClr val="000000"/>
              </a:solidFill>
              <a:latin typeface="Calibri" pitchFamily="-106" charset="0"/>
              <a:ea typeface="ＭＳ Ｐゴシック" pitchFamily="-106" charset="-128"/>
              <a:cs typeface="ＭＳ Ｐゴシック" pitchFamily="-106" charset="-128"/>
            </a:endParaRPr>
          </a:p>
        </p:txBody>
      </p:sp>
      <p:pic>
        <p:nvPicPr>
          <p:cNvPr id="141316" name="Picture 4" descr="lev70065_12_07"/>
          <p:cNvPicPr>
            <a:picLocks noGrp="1" noChangeAspect="1" noChangeArrowheads="1"/>
          </p:cNvPicPr>
          <p:nvPr>
            <p:ph type="clipArt" sz="half" idx="1"/>
          </p:nvPr>
        </p:nvPicPr>
        <p:blipFill>
          <a:blip r:embed="rId3"/>
          <a:srcRect/>
          <a:stretch>
            <a:fillRect/>
          </a:stretch>
        </p:blipFill>
        <p:spPr>
          <a:xfrm>
            <a:off x="650875" y="1066800"/>
            <a:ext cx="3778250" cy="5791200"/>
          </a:xfrm>
        </p:spPr>
      </p:pic>
      <p:sp>
        <p:nvSpPr>
          <p:cNvPr id="141317" name="Rectangle 6"/>
          <p:cNvSpPr>
            <a:spLocks noChangeArrowheads="1"/>
          </p:cNvSpPr>
          <p:nvPr/>
        </p:nvSpPr>
        <p:spPr bwMode="auto">
          <a:xfrm>
            <a:off x="533400" y="6477000"/>
            <a:ext cx="3962400" cy="381000"/>
          </a:xfrm>
          <a:prstGeom prst="rect">
            <a:avLst/>
          </a:prstGeom>
          <a:solidFill>
            <a:schemeClr val="bg1"/>
          </a:solidFill>
          <a:ln w="9525">
            <a:noFill/>
            <a:miter lim="800000"/>
            <a:headEnd/>
            <a:tailEnd/>
          </a:ln>
        </p:spPr>
        <p:txBody>
          <a:bodyPr wrap="none" anchor="ctr">
            <a:prstTxWarp prst="textNoShape">
              <a:avLst/>
            </a:prstTxWarp>
          </a:bodyPr>
          <a:lstStyle/>
          <a:p>
            <a:endParaRPr lang="en-US">
              <a:latin typeface="Calibri" pitchFamily="-106"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62" name="Picture 2" descr="lev70065_12_10"/>
          <p:cNvPicPr>
            <a:picLocks noChangeAspect="1" noChangeArrowheads="1"/>
          </p:cNvPicPr>
          <p:nvPr/>
        </p:nvPicPr>
        <p:blipFill>
          <a:blip r:embed="rId3"/>
          <a:srcRect/>
          <a:stretch>
            <a:fillRect/>
          </a:stretch>
        </p:blipFill>
        <p:spPr bwMode="auto">
          <a:xfrm>
            <a:off x="2262188" y="15875"/>
            <a:ext cx="4621212" cy="6827838"/>
          </a:xfrm>
          <a:prstGeom prst="rect">
            <a:avLst/>
          </a:prstGeom>
          <a:noFill/>
          <a:ln w="9525">
            <a:noFill/>
            <a:miter lim="800000"/>
            <a:headEnd/>
            <a:tailEnd/>
          </a:ln>
        </p:spPr>
      </p:pic>
      <p:pic>
        <p:nvPicPr>
          <p:cNvPr id="143363" name="Picture 3"/>
          <p:cNvPicPr>
            <a:picLocks noChangeAspect="1" noChangeArrowheads="1"/>
          </p:cNvPicPr>
          <p:nvPr/>
        </p:nvPicPr>
        <p:blipFill>
          <a:blip r:embed="rId4"/>
          <a:srcRect/>
          <a:stretch>
            <a:fillRect/>
          </a:stretch>
        </p:blipFill>
        <p:spPr bwMode="auto">
          <a:xfrm>
            <a:off x="2514600" y="228600"/>
            <a:ext cx="1117600" cy="144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5410" name="Text Box 3"/>
          <p:cNvSpPr txBox="1">
            <a:spLocks noChangeArrowheads="1"/>
          </p:cNvSpPr>
          <p:nvPr/>
        </p:nvSpPr>
        <p:spPr bwMode="auto">
          <a:xfrm>
            <a:off x="-77788" y="5791200"/>
            <a:ext cx="9185276" cy="830263"/>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Calibri" pitchFamily="-106" charset="0"/>
              </a:rPr>
              <a:t>There is a correlation between the rise of obesity in the U.S. and the use </a:t>
            </a:r>
          </a:p>
          <a:p>
            <a:r>
              <a:rPr lang="en-US">
                <a:solidFill>
                  <a:srgbClr val="000000"/>
                </a:solidFill>
                <a:latin typeface="Calibri" pitchFamily="-106" charset="0"/>
              </a:rPr>
              <a:t>of high fructose corn syrup for sweetening beverages and foods.</a:t>
            </a:r>
          </a:p>
        </p:txBody>
      </p:sp>
      <p:pic>
        <p:nvPicPr>
          <p:cNvPr id="310276" name="Picture 4"/>
          <p:cNvPicPr>
            <a:picLocks noChangeAspect="1" noChangeArrowheads="1"/>
          </p:cNvPicPr>
          <p:nvPr/>
        </p:nvPicPr>
        <p:blipFill>
          <a:blip r:embed="rId3"/>
          <a:srcRect/>
          <a:stretch>
            <a:fillRect/>
          </a:stretch>
        </p:blipFill>
        <p:spPr bwMode="auto">
          <a:xfrm>
            <a:off x="6324600" y="381000"/>
            <a:ext cx="1990725" cy="5181600"/>
          </a:xfrm>
          <a:prstGeom prst="rect">
            <a:avLst/>
          </a:prstGeom>
          <a:noFill/>
          <a:ln w="38100">
            <a:solidFill>
              <a:srgbClr val="FF0000"/>
            </a:solidFill>
            <a:miter lim="800000"/>
            <a:headEnd/>
            <a:tailEnd/>
          </a:ln>
        </p:spPr>
      </p:pic>
      <p:pic>
        <p:nvPicPr>
          <p:cNvPr id="145412" name="Picture 4"/>
          <p:cNvPicPr>
            <a:picLocks noChangeAspect="1"/>
          </p:cNvPicPr>
          <p:nvPr/>
        </p:nvPicPr>
        <p:blipFill>
          <a:blip r:embed="rId4"/>
          <a:srcRect/>
          <a:stretch>
            <a:fillRect/>
          </a:stretch>
        </p:blipFill>
        <p:spPr bwMode="auto">
          <a:xfrm>
            <a:off x="914400" y="381000"/>
            <a:ext cx="4876800" cy="5203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0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3906" name="Title 1"/>
          <p:cNvSpPr>
            <a:spLocks noGrp="1"/>
          </p:cNvSpPr>
          <p:nvPr>
            <p:ph type="title"/>
          </p:nvPr>
        </p:nvSpPr>
        <p:spPr>
          <a:xfrm>
            <a:off x="457200" y="152400"/>
            <a:ext cx="8229600" cy="774700"/>
          </a:xfrm>
        </p:spPr>
        <p:txBody>
          <a:bodyPr/>
          <a:lstStyle/>
          <a:p>
            <a:r>
              <a:rPr lang="en-US" sz="3600" b="1" smtClean="0">
                <a:latin typeface="Calibri" pitchFamily="-106" charset="0"/>
                <a:ea typeface="ＭＳ Ｐゴシック" pitchFamily="-106" charset="-128"/>
                <a:cs typeface="ＭＳ Ｐゴシック" pitchFamily="-106" charset="-128"/>
              </a:rPr>
              <a:t>Lecture Review, Chapter 12</a:t>
            </a:r>
          </a:p>
        </p:txBody>
      </p:sp>
      <p:sp>
        <p:nvSpPr>
          <p:cNvPr id="123907" name="Content Placeholder 2"/>
          <p:cNvSpPr>
            <a:spLocks noGrp="1"/>
          </p:cNvSpPr>
          <p:nvPr>
            <p:ph idx="1"/>
          </p:nvPr>
        </p:nvSpPr>
        <p:spPr>
          <a:xfrm>
            <a:off x="228600" y="1143000"/>
            <a:ext cx="8734425" cy="5715000"/>
          </a:xfrm>
        </p:spPr>
        <p:txBody>
          <a:bodyPr/>
          <a:lstStyle/>
          <a:p>
            <a:r>
              <a:rPr lang="en-US" sz="2000" smtClean="0">
                <a:latin typeface="Calibri" pitchFamily="-106" charset="0"/>
                <a:ea typeface="ＭＳ Ｐゴシック" pitchFamily="-106" charset="-128"/>
                <a:cs typeface="ＭＳ Ｐゴシック" pitchFamily="-106" charset="-128"/>
              </a:rPr>
              <a:t>Characterize the grass family with respect to diversity, ecology, and geographic distribution.</a:t>
            </a:r>
          </a:p>
          <a:p>
            <a:r>
              <a:rPr lang="en-US" sz="2000" smtClean="0">
                <a:latin typeface="Calibri" pitchFamily="-106" charset="0"/>
                <a:ea typeface="ＭＳ Ｐゴシック" pitchFamily="-106" charset="-128"/>
                <a:cs typeface="ＭＳ Ｐゴシック" pitchFamily="-106" charset="-128"/>
              </a:rPr>
              <a:t>Explain why the grass family is the most economically important family of flowering plants.</a:t>
            </a:r>
          </a:p>
          <a:p>
            <a:r>
              <a:rPr lang="en-US" sz="2000" smtClean="0">
                <a:latin typeface="Calibri" pitchFamily="-106" charset="0"/>
                <a:ea typeface="ＭＳ Ｐゴシック" pitchFamily="-106" charset="-128"/>
                <a:cs typeface="ＭＳ Ｐゴシック" pitchFamily="-106" charset="-128"/>
              </a:rPr>
              <a:t>Diagram a grass floret, including the subtending lemma and palea.  Diagram a grass spikelet, including the subtending glumes.</a:t>
            </a:r>
          </a:p>
          <a:p>
            <a:r>
              <a:rPr lang="en-US" sz="2000" smtClean="0">
                <a:latin typeface="Calibri" pitchFamily="-106" charset="0"/>
                <a:ea typeface="ＭＳ Ｐゴシック" pitchFamily="-106" charset="-128"/>
                <a:cs typeface="ＭＳ Ｐゴシック" pitchFamily="-106" charset="-128"/>
              </a:rPr>
              <a:t>Diagram a grain, giving the botanical and the common English term for each part.</a:t>
            </a:r>
          </a:p>
          <a:p>
            <a:r>
              <a:rPr lang="en-US" sz="2000" smtClean="0">
                <a:latin typeface="Calibri" pitchFamily="-106" charset="0"/>
                <a:ea typeface="ＭＳ Ｐゴシック" pitchFamily="-106" charset="-128"/>
                <a:cs typeface="ＭＳ Ｐゴシック" pitchFamily="-106" charset="-128"/>
              </a:rPr>
              <a:t>Where were wheat, rice, and maize first domesticated, and about how long ago?</a:t>
            </a:r>
          </a:p>
          <a:p>
            <a:r>
              <a:rPr lang="en-US" sz="2000" smtClean="0">
                <a:latin typeface="Calibri" pitchFamily="-106" charset="0"/>
                <a:ea typeface="ＭＳ Ｐゴシック" pitchFamily="-106" charset="-128"/>
                <a:cs typeface="ＭＳ Ｐゴシック" pitchFamily="-106" charset="-128"/>
              </a:rPr>
              <a:t>Explain the evolution of hexaploid bread wheat.</a:t>
            </a:r>
          </a:p>
          <a:p>
            <a:r>
              <a:rPr lang="en-US" sz="2000" smtClean="0">
                <a:latin typeface="Calibri" pitchFamily="-106" charset="0"/>
                <a:ea typeface="ＭＳ Ｐゴシック" pitchFamily="-106" charset="-128"/>
                <a:cs typeface="ＭＳ Ｐゴシック" pitchFamily="-106" charset="-128"/>
              </a:rPr>
              <a:t>What are the three species of wheat and what is each used for?</a:t>
            </a:r>
          </a:p>
          <a:p>
            <a:r>
              <a:rPr lang="en-US" sz="2000" smtClean="0">
                <a:latin typeface="Calibri" pitchFamily="-106" charset="0"/>
                <a:ea typeface="ＭＳ Ｐゴシック" pitchFamily="-106" charset="-128"/>
                <a:cs typeface="ＭＳ Ｐゴシック" pitchFamily="-106" charset="-128"/>
              </a:rPr>
              <a:t>Explain how wheat is processed, from field to flour bin.</a:t>
            </a:r>
          </a:p>
          <a:p>
            <a:r>
              <a:rPr lang="en-US" sz="2000" smtClean="0">
                <a:latin typeface="Calibri" pitchFamily="-106" charset="0"/>
                <a:ea typeface="ＭＳ Ｐゴシック" pitchFamily="-106" charset="-128"/>
                <a:cs typeface="ＭＳ Ｐゴシック" pitchFamily="-106" charset="-128"/>
              </a:rPr>
              <a:t>Why is rice commonly grown in flooded fields (paddies) and what structural adaptation permits grass plants to grow in such conditions?</a:t>
            </a:r>
          </a:p>
          <a:p>
            <a:r>
              <a:rPr lang="en-US" sz="2000" smtClean="0">
                <a:latin typeface="Calibri" pitchFamily="-106" charset="0"/>
                <a:ea typeface="ＭＳ Ｐゴシック" pitchFamily="-106" charset="-128"/>
                <a:cs typeface="ＭＳ Ｐゴシック" pitchFamily="-106" charset="-128"/>
              </a:rPr>
              <a:t>Why are whole grains more nutritious than their processed counterparts?</a:t>
            </a:r>
          </a:p>
          <a:p>
            <a:pPr>
              <a:buFontTx/>
              <a:buNone/>
            </a:pPr>
            <a:endParaRPr lang="en-US" sz="2000" smtClean="0">
              <a:latin typeface="Calibri" pitchFamily="-106" charset="0"/>
              <a:ea typeface="ＭＳ Ｐゴシック" pitchFamily="-106" charset="-128"/>
              <a:cs typeface="ＭＳ Ｐゴシック" pitchFamily="-106" charset="-128"/>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lstStyle/>
          <a:p>
            <a:r>
              <a:rPr lang="en-US" dirty="0" smtClean="0">
                <a:solidFill>
                  <a:srgbClr val="FFFFFF"/>
                </a:solidFill>
              </a:rPr>
              <a:t>Shown in Class on Thursday, 2/27:</a:t>
            </a:r>
            <a:br>
              <a:rPr lang="en-US" dirty="0" smtClean="0">
                <a:solidFill>
                  <a:srgbClr val="FFFFFF"/>
                </a:solidFill>
              </a:rPr>
            </a:br>
            <a:r>
              <a:rPr lang="en-US" dirty="0" smtClean="0">
                <a:solidFill>
                  <a:srgbClr val="FFFFFF"/>
                </a:solidFill>
              </a:rPr>
              <a:t/>
            </a:r>
            <a:br>
              <a:rPr lang="en-US" dirty="0" smtClean="0">
                <a:solidFill>
                  <a:srgbClr val="FFFFFF"/>
                </a:solidFill>
              </a:rPr>
            </a:br>
            <a:r>
              <a:rPr lang="en-US" dirty="0" smtClean="0">
                <a:solidFill>
                  <a:srgbClr val="FFFFFF"/>
                </a:solidFill>
              </a:rPr>
              <a:t>Quiz </a:t>
            </a:r>
            <a:r>
              <a:rPr lang="en-US" dirty="0" smtClean="0">
                <a:solidFill>
                  <a:srgbClr val="FFFFFF"/>
                </a:solidFill>
              </a:rPr>
              <a:t>5 will be open from right after today’s lecture until midnight on </a:t>
            </a:r>
            <a:r>
              <a:rPr lang="en-US" dirty="0" smtClean="0">
                <a:solidFill>
                  <a:srgbClr val="FFFFFF"/>
                </a:solidFill>
              </a:rPr>
              <a:t>Sunday, </a:t>
            </a:r>
            <a:r>
              <a:rPr lang="en-US" dirty="0" smtClean="0">
                <a:solidFill>
                  <a:srgbClr val="FFFFFF"/>
                </a:solidFill>
              </a:rPr>
              <a:t>March 9</a:t>
            </a:r>
            <a:endParaRPr lang="en-US" dirty="0">
              <a:solidFill>
                <a:srgbClr val="FFFFFF"/>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3400" y="381000"/>
          <a:ext cx="5715001" cy="5852160"/>
        </p:xfrm>
        <a:graphic>
          <a:graphicData uri="http://schemas.openxmlformats.org/drawingml/2006/table">
            <a:tbl>
              <a:tblPr firstRow="1" bandRow="1">
                <a:tableStyleId>{EB344D84-9AFB-497E-A393-DC336BA19D2E}</a:tableStyleId>
              </a:tblPr>
              <a:tblGrid>
                <a:gridCol w="785813"/>
                <a:gridCol w="2357438"/>
                <a:gridCol w="2571750"/>
              </a:tblGrid>
              <a:tr h="356553">
                <a:tc>
                  <a:txBody>
                    <a:bodyPr/>
                    <a:lstStyle/>
                    <a:p>
                      <a:endParaRPr lang="en-US" dirty="0">
                        <a:latin typeface="Calibri"/>
                        <a:cs typeface="Calibri"/>
                      </a:endParaRPr>
                    </a:p>
                  </a:txBody>
                  <a:tcPr/>
                </a:tc>
                <a:tc>
                  <a:txBody>
                    <a:bodyPr/>
                    <a:lstStyle/>
                    <a:p>
                      <a:r>
                        <a:rPr lang="en-US" dirty="0" smtClean="0">
                          <a:solidFill>
                            <a:srgbClr val="000000"/>
                          </a:solidFill>
                          <a:latin typeface="Calibri"/>
                          <a:cs typeface="Calibri"/>
                        </a:rPr>
                        <a:t>Crop Species</a:t>
                      </a:r>
                      <a:endParaRPr lang="en-US" dirty="0">
                        <a:solidFill>
                          <a:srgbClr val="000000"/>
                        </a:solidFill>
                        <a:latin typeface="Calibri"/>
                        <a:cs typeface="Calibri"/>
                      </a:endParaRPr>
                    </a:p>
                  </a:txBody>
                  <a:tcPr/>
                </a:tc>
                <a:tc>
                  <a:txBody>
                    <a:bodyPr/>
                    <a:lstStyle/>
                    <a:p>
                      <a:pPr algn="ctr"/>
                      <a:r>
                        <a:rPr lang="en-US" dirty="0" smtClean="0">
                          <a:solidFill>
                            <a:srgbClr val="000000"/>
                          </a:solidFill>
                          <a:latin typeface="Calibri"/>
                          <a:cs typeface="Calibri"/>
                        </a:rPr>
                        <a:t>Million metric tons</a:t>
                      </a:r>
                      <a:endParaRPr lang="en-US" dirty="0">
                        <a:solidFill>
                          <a:srgbClr val="000000"/>
                        </a:solidFill>
                        <a:latin typeface="Calibri"/>
                        <a:cs typeface="Calibri"/>
                      </a:endParaRPr>
                    </a:p>
                  </a:txBody>
                  <a:tcPr/>
                </a:tc>
              </a:tr>
              <a:tr h="356553">
                <a:tc>
                  <a:txBody>
                    <a:bodyPr/>
                    <a:lstStyle/>
                    <a:p>
                      <a:pPr algn="ctr"/>
                      <a:r>
                        <a:rPr lang="en-US" baseline="0" dirty="0" smtClean="0">
                          <a:solidFill>
                            <a:srgbClr val="FF0000"/>
                          </a:solidFill>
                          <a:latin typeface="Calibri"/>
                          <a:cs typeface="Calibri"/>
                        </a:rPr>
                        <a:t> 1</a:t>
                      </a:r>
                      <a:endParaRPr lang="en-US" dirty="0">
                        <a:solidFill>
                          <a:srgbClr val="FF0000"/>
                        </a:solidFill>
                        <a:latin typeface="Calibri"/>
                        <a:cs typeface="Calibri"/>
                      </a:endParaRPr>
                    </a:p>
                  </a:txBody>
                  <a:tcPr/>
                </a:tc>
                <a:tc>
                  <a:txBody>
                    <a:bodyPr/>
                    <a:lstStyle/>
                    <a:p>
                      <a:r>
                        <a:rPr lang="en-US" dirty="0" smtClean="0">
                          <a:solidFill>
                            <a:srgbClr val="FF0000"/>
                          </a:solidFill>
                          <a:latin typeface="Calibri"/>
                          <a:cs typeface="Calibri"/>
                        </a:rPr>
                        <a:t>Wheat</a:t>
                      </a:r>
                    </a:p>
                  </a:txBody>
                  <a:tcPr/>
                </a:tc>
                <a:tc>
                  <a:txBody>
                    <a:bodyPr/>
                    <a:lstStyle/>
                    <a:p>
                      <a:pPr algn="ctr"/>
                      <a:r>
                        <a:rPr lang="en-US" dirty="0" smtClean="0">
                          <a:solidFill>
                            <a:srgbClr val="FF0000"/>
                          </a:solidFill>
                          <a:latin typeface="Calibri"/>
                          <a:cs typeface="Calibri"/>
                        </a:rPr>
                        <a:t>468</a:t>
                      </a:r>
                      <a:endParaRPr lang="en-US" dirty="0">
                        <a:solidFill>
                          <a:srgbClr val="FF0000"/>
                        </a:solidFill>
                        <a:latin typeface="Calibri"/>
                        <a:cs typeface="Calibri"/>
                      </a:endParaRPr>
                    </a:p>
                  </a:txBody>
                  <a:tcPr/>
                </a:tc>
              </a:tr>
              <a:tr h="356553">
                <a:tc>
                  <a:txBody>
                    <a:bodyPr/>
                    <a:lstStyle/>
                    <a:p>
                      <a:pPr algn="ctr"/>
                      <a:r>
                        <a:rPr lang="en-US" dirty="0" smtClean="0">
                          <a:solidFill>
                            <a:srgbClr val="FF0000"/>
                          </a:solidFill>
                          <a:latin typeface="Calibri"/>
                          <a:cs typeface="Calibri"/>
                        </a:rPr>
                        <a:t> 2</a:t>
                      </a:r>
                      <a:endParaRPr lang="en-US" dirty="0">
                        <a:solidFill>
                          <a:srgbClr val="FF0000"/>
                        </a:solidFill>
                        <a:latin typeface="Calibri"/>
                        <a:cs typeface="Calibri"/>
                      </a:endParaRPr>
                    </a:p>
                  </a:txBody>
                  <a:tcPr/>
                </a:tc>
                <a:tc>
                  <a:txBody>
                    <a:bodyPr/>
                    <a:lstStyle/>
                    <a:p>
                      <a:r>
                        <a:rPr lang="en-US" dirty="0" smtClean="0">
                          <a:solidFill>
                            <a:srgbClr val="FF0000"/>
                          </a:solidFill>
                          <a:latin typeface="Calibri"/>
                          <a:cs typeface="Calibri"/>
                        </a:rPr>
                        <a:t>Maize</a:t>
                      </a:r>
                      <a:endParaRPr lang="en-US" dirty="0">
                        <a:solidFill>
                          <a:srgbClr val="FF0000"/>
                        </a:solidFill>
                        <a:latin typeface="Calibri"/>
                        <a:cs typeface="Calibri"/>
                      </a:endParaRPr>
                    </a:p>
                  </a:txBody>
                  <a:tcPr/>
                </a:tc>
                <a:tc>
                  <a:txBody>
                    <a:bodyPr/>
                    <a:lstStyle/>
                    <a:p>
                      <a:pPr algn="ctr"/>
                      <a:r>
                        <a:rPr lang="en-US" dirty="0" smtClean="0">
                          <a:solidFill>
                            <a:srgbClr val="FF0000"/>
                          </a:solidFill>
                          <a:latin typeface="Calibri"/>
                          <a:cs typeface="Calibri"/>
                        </a:rPr>
                        <a:t>429</a:t>
                      </a:r>
                      <a:endParaRPr lang="en-US" dirty="0">
                        <a:solidFill>
                          <a:srgbClr val="FF0000"/>
                        </a:solidFill>
                        <a:latin typeface="Calibri"/>
                        <a:cs typeface="Calibri"/>
                      </a:endParaRPr>
                    </a:p>
                  </a:txBody>
                  <a:tcPr/>
                </a:tc>
              </a:tr>
              <a:tr h="356553">
                <a:tc>
                  <a:txBody>
                    <a:bodyPr/>
                    <a:lstStyle/>
                    <a:p>
                      <a:pPr algn="ctr"/>
                      <a:r>
                        <a:rPr lang="en-US" dirty="0" smtClean="0">
                          <a:solidFill>
                            <a:srgbClr val="FF0000"/>
                          </a:solidFill>
                          <a:latin typeface="Calibri"/>
                          <a:cs typeface="Calibri"/>
                        </a:rPr>
                        <a:t> 3</a:t>
                      </a:r>
                      <a:endParaRPr lang="en-US" dirty="0">
                        <a:solidFill>
                          <a:srgbClr val="FF0000"/>
                        </a:solidFill>
                        <a:latin typeface="Calibri"/>
                        <a:cs typeface="Calibri"/>
                      </a:endParaRPr>
                    </a:p>
                  </a:txBody>
                  <a:tcPr/>
                </a:tc>
                <a:tc>
                  <a:txBody>
                    <a:bodyPr/>
                    <a:lstStyle/>
                    <a:p>
                      <a:r>
                        <a:rPr lang="en-US" dirty="0" smtClean="0">
                          <a:solidFill>
                            <a:srgbClr val="FF0000"/>
                          </a:solidFill>
                          <a:latin typeface="Calibri"/>
                          <a:cs typeface="Calibri"/>
                        </a:rPr>
                        <a:t>Rice</a:t>
                      </a:r>
                      <a:endParaRPr lang="en-US" dirty="0">
                        <a:solidFill>
                          <a:srgbClr val="FF0000"/>
                        </a:solidFill>
                        <a:latin typeface="Calibri"/>
                        <a:cs typeface="Calibri"/>
                      </a:endParaRPr>
                    </a:p>
                  </a:txBody>
                  <a:tcPr/>
                </a:tc>
                <a:tc>
                  <a:txBody>
                    <a:bodyPr/>
                    <a:lstStyle/>
                    <a:p>
                      <a:pPr algn="ctr"/>
                      <a:r>
                        <a:rPr lang="en-US" dirty="0" smtClean="0">
                          <a:solidFill>
                            <a:srgbClr val="FF0000"/>
                          </a:solidFill>
                          <a:latin typeface="Calibri"/>
                          <a:cs typeface="Calibri"/>
                        </a:rPr>
                        <a:t>330</a:t>
                      </a:r>
                      <a:endParaRPr lang="en-US" dirty="0">
                        <a:solidFill>
                          <a:srgbClr val="FF0000"/>
                        </a:solidFill>
                        <a:latin typeface="Calibri"/>
                        <a:cs typeface="Calibri"/>
                      </a:endParaRPr>
                    </a:p>
                  </a:txBody>
                  <a:tcPr/>
                </a:tc>
              </a:tr>
              <a:tr h="356553">
                <a:tc>
                  <a:txBody>
                    <a:bodyPr/>
                    <a:lstStyle/>
                    <a:p>
                      <a:pPr algn="ctr"/>
                      <a:r>
                        <a:rPr lang="en-US" dirty="0" smtClean="0">
                          <a:solidFill>
                            <a:srgbClr val="FF0000"/>
                          </a:solidFill>
                          <a:latin typeface="Calibri"/>
                          <a:cs typeface="Calibri"/>
                        </a:rPr>
                        <a:t> 4</a:t>
                      </a:r>
                      <a:endParaRPr lang="en-US" dirty="0">
                        <a:solidFill>
                          <a:srgbClr val="FF0000"/>
                        </a:solidFill>
                        <a:latin typeface="Calibri"/>
                        <a:cs typeface="Calibri"/>
                      </a:endParaRPr>
                    </a:p>
                  </a:txBody>
                  <a:tcPr/>
                </a:tc>
                <a:tc>
                  <a:txBody>
                    <a:bodyPr/>
                    <a:lstStyle/>
                    <a:p>
                      <a:r>
                        <a:rPr lang="en-US" dirty="0" smtClean="0">
                          <a:solidFill>
                            <a:srgbClr val="FF0000"/>
                          </a:solidFill>
                          <a:latin typeface="Calibri"/>
                          <a:cs typeface="Calibri"/>
                        </a:rPr>
                        <a:t>Barley</a:t>
                      </a:r>
                      <a:endParaRPr lang="en-US" dirty="0">
                        <a:solidFill>
                          <a:srgbClr val="FF0000"/>
                        </a:solidFill>
                        <a:latin typeface="Calibri"/>
                        <a:cs typeface="Calibri"/>
                      </a:endParaRPr>
                    </a:p>
                  </a:txBody>
                  <a:tcPr/>
                </a:tc>
                <a:tc>
                  <a:txBody>
                    <a:bodyPr/>
                    <a:lstStyle/>
                    <a:p>
                      <a:pPr algn="ctr"/>
                      <a:r>
                        <a:rPr lang="en-US" dirty="0" smtClean="0">
                          <a:solidFill>
                            <a:srgbClr val="FF0000"/>
                          </a:solidFill>
                          <a:latin typeface="Calibri"/>
                          <a:cs typeface="Calibri"/>
                        </a:rPr>
                        <a:t>160</a:t>
                      </a:r>
                      <a:endParaRPr lang="en-US" dirty="0">
                        <a:solidFill>
                          <a:srgbClr val="FF0000"/>
                        </a:solidFill>
                        <a:latin typeface="Calibri"/>
                        <a:cs typeface="Calibri"/>
                      </a:endParaRPr>
                    </a:p>
                  </a:txBody>
                  <a:tcPr/>
                </a:tc>
              </a:tr>
              <a:tr h="356553">
                <a:tc>
                  <a:txBody>
                    <a:bodyPr/>
                    <a:lstStyle/>
                    <a:p>
                      <a:pPr algn="ctr"/>
                      <a:r>
                        <a:rPr lang="en-US" dirty="0" smtClean="0">
                          <a:latin typeface="Calibri"/>
                          <a:cs typeface="Calibri"/>
                        </a:rPr>
                        <a:t> 5</a:t>
                      </a:r>
                      <a:endParaRPr lang="en-US" dirty="0">
                        <a:latin typeface="Calibri"/>
                        <a:cs typeface="Calibri"/>
                      </a:endParaRPr>
                    </a:p>
                  </a:txBody>
                  <a:tcPr/>
                </a:tc>
                <a:tc>
                  <a:txBody>
                    <a:bodyPr/>
                    <a:lstStyle/>
                    <a:p>
                      <a:r>
                        <a:rPr lang="en-US" dirty="0" smtClean="0">
                          <a:latin typeface="Calibri"/>
                          <a:cs typeface="Calibri"/>
                        </a:rPr>
                        <a:t>Soybean</a:t>
                      </a:r>
                      <a:endParaRPr lang="en-US" dirty="0">
                        <a:latin typeface="Calibri"/>
                        <a:cs typeface="Calibri"/>
                      </a:endParaRPr>
                    </a:p>
                  </a:txBody>
                  <a:tcPr/>
                </a:tc>
                <a:tc>
                  <a:txBody>
                    <a:bodyPr/>
                    <a:lstStyle/>
                    <a:p>
                      <a:pPr algn="ctr"/>
                      <a:r>
                        <a:rPr lang="en-US" dirty="0" smtClean="0">
                          <a:latin typeface="Calibri"/>
                          <a:cs typeface="Calibri"/>
                        </a:rPr>
                        <a:t> 88</a:t>
                      </a:r>
                      <a:endParaRPr lang="en-US" dirty="0">
                        <a:latin typeface="Calibri"/>
                        <a:cs typeface="Calibri"/>
                      </a:endParaRPr>
                    </a:p>
                  </a:txBody>
                  <a:tcPr/>
                </a:tc>
              </a:tr>
              <a:tr h="356553">
                <a:tc>
                  <a:txBody>
                    <a:bodyPr/>
                    <a:lstStyle/>
                    <a:p>
                      <a:pPr algn="ctr"/>
                      <a:r>
                        <a:rPr lang="en-US" dirty="0" smtClean="0">
                          <a:solidFill>
                            <a:srgbClr val="FF0000"/>
                          </a:solidFill>
                          <a:latin typeface="Calibri"/>
                          <a:cs typeface="Calibri"/>
                        </a:rPr>
                        <a:t>6</a:t>
                      </a:r>
                      <a:endParaRPr lang="en-US" dirty="0">
                        <a:solidFill>
                          <a:srgbClr val="FF0000"/>
                        </a:solidFill>
                        <a:latin typeface="Calibri"/>
                        <a:cs typeface="Calibri"/>
                      </a:endParaRPr>
                    </a:p>
                  </a:txBody>
                  <a:tcPr/>
                </a:tc>
                <a:tc>
                  <a:txBody>
                    <a:bodyPr/>
                    <a:lstStyle/>
                    <a:p>
                      <a:r>
                        <a:rPr lang="en-US" dirty="0" smtClean="0">
                          <a:solidFill>
                            <a:srgbClr val="FF0000"/>
                          </a:solidFill>
                          <a:latin typeface="Calibri"/>
                          <a:cs typeface="Calibri"/>
                        </a:rPr>
                        <a:t>Cane Sugar</a:t>
                      </a:r>
                      <a:endParaRPr lang="en-US" dirty="0">
                        <a:solidFill>
                          <a:srgbClr val="FF0000"/>
                        </a:solidFill>
                        <a:latin typeface="Calibri"/>
                        <a:cs typeface="Calibri"/>
                      </a:endParaRPr>
                    </a:p>
                  </a:txBody>
                  <a:tcPr/>
                </a:tc>
                <a:tc>
                  <a:txBody>
                    <a:bodyPr/>
                    <a:lstStyle/>
                    <a:p>
                      <a:pPr algn="ctr"/>
                      <a:r>
                        <a:rPr lang="en-US" dirty="0" smtClean="0">
                          <a:solidFill>
                            <a:srgbClr val="FF0000"/>
                          </a:solidFill>
                          <a:latin typeface="Calibri"/>
                          <a:cs typeface="Calibri"/>
                        </a:rPr>
                        <a:t> 67</a:t>
                      </a:r>
                      <a:endParaRPr lang="en-US" dirty="0">
                        <a:solidFill>
                          <a:srgbClr val="FF0000"/>
                        </a:solidFill>
                        <a:latin typeface="Calibri"/>
                        <a:cs typeface="Calibri"/>
                      </a:endParaRPr>
                    </a:p>
                  </a:txBody>
                  <a:tcPr/>
                </a:tc>
              </a:tr>
              <a:tr h="356553">
                <a:tc>
                  <a:txBody>
                    <a:bodyPr/>
                    <a:lstStyle/>
                    <a:p>
                      <a:pPr algn="ctr"/>
                      <a:r>
                        <a:rPr lang="en-US" dirty="0" smtClean="0">
                          <a:latin typeface="Calibri"/>
                          <a:cs typeface="Calibri"/>
                        </a:rPr>
                        <a:t>7</a:t>
                      </a:r>
                      <a:endParaRPr lang="en-US" dirty="0">
                        <a:latin typeface="Calibri"/>
                        <a:cs typeface="Calibri"/>
                      </a:endParaRPr>
                    </a:p>
                  </a:txBody>
                  <a:tcPr/>
                </a:tc>
                <a:tc>
                  <a:txBody>
                    <a:bodyPr/>
                    <a:lstStyle/>
                    <a:p>
                      <a:r>
                        <a:rPr lang="en-US" dirty="0" smtClean="0">
                          <a:latin typeface="Calibri"/>
                          <a:cs typeface="Calibri"/>
                        </a:rPr>
                        <a:t>Potato</a:t>
                      </a:r>
                      <a:endParaRPr lang="en-US" dirty="0">
                        <a:latin typeface="Calibri"/>
                        <a:cs typeface="Calibri"/>
                      </a:endParaRPr>
                    </a:p>
                  </a:txBody>
                  <a:tcPr/>
                </a:tc>
                <a:tc>
                  <a:txBody>
                    <a:bodyPr/>
                    <a:lstStyle/>
                    <a:p>
                      <a:pPr algn="ctr"/>
                      <a:r>
                        <a:rPr lang="en-US" dirty="0" smtClean="0">
                          <a:latin typeface="Calibri"/>
                          <a:cs typeface="Calibri"/>
                        </a:rPr>
                        <a:t> 60</a:t>
                      </a:r>
                      <a:endParaRPr lang="en-US" dirty="0">
                        <a:latin typeface="Calibri"/>
                        <a:cs typeface="Calibri"/>
                      </a:endParaRPr>
                    </a:p>
                  </a:txBody>
                  <a:tcPr/>
                </a:tc>
              </a:tr>
              <a:tr h="356553">
                <a:tc>
                  <a:txBody>
                    <a:bodyPr/>
                    <a:lstStyle/>
                    <a:p>
                      <a:pPr algn="ctr"/>
                      <a:r>
                        <a:rPr lang="en-US" dirty="0" smtClean="0">
                          <a:latin typeface="Calibri"/>
                          <a:cs typeface="Calibri"/>
                        </a:rPr>
                        <a:t> 8</a:t>
                      </a:r>
                      <a:endParaRPr lang="en-US" dirty="0">
                        <a:latin typeface="Calibri"/>
                        <a:cs typeface="Calibri"/>
                      </a:endParaRPr>
                    </a:p>
                  </a:txBody>
                  <a:tcPr/>
                </a:tc>
                <a:tc>
                  <a:txBody>
                    <a:bodyPr/>
                    <a:lstStyle/>
                    <a:p>
                      <a:r>
                        <a:rPr lang="en-US" dirty="0" smtClean="0">
                          <a:latin typeface="Calibri"/>
                          <a:cs typeface="Calibri"/>
                        </a:rPr>
                        <a:t>Sorghum</a:t>
                      </a:r>
                      <a:endParaRPr lang="en-US" dirty="0">
                        <a:latin typeface="Calibri"/>
                        <a:cs typeface="Calibri"/>
                      </a:endParaRPr>
                    </a:p>
                  </a:txBody>
                  <a:tcPr/>
                </a:tc>
                <a:tc>
                  <a:txBody>
                    <a:bodyPr/>
                    <a:lstStyle/>
                    <a:p>
                      <a:pPr algn="ctr"/>
                      <a:r>
                        <a:rPr lang="en-US" dirty="0" smtClean="0">
                          <a:latin typeface="Calibri"/>
                          <a:cs typeface="Calibri"/>
                        </a:rPr>
                        <a:t> 54</a:t>
                      </a:r>
                      <a:endParaRPr lang="en-US" dirty="0">
                        <a:latin typeface="Calibri"/>
                        <a:cs typeface="Calibri"/>
                      </a:endParaRPr>
                    </a:p>
                  </a:txBody>
                  <a:tcPr/>
                </a:tc>
              </a:tr>
              <a:tr h="356553">
                <a:tc>
                  <a:txBody>
                    <a:bodyPr/>
                    <a:lstStyle/>
                    <a:p>
                      <a:pPr algn="ctr"/>
                      <a:r>
                        <a:rPr lang="en-US" dirty="0" smtClean="0">
                          <a:solidFill>
                            <a:srgbClr val="FF0000"/>
                          </a:solidFill>
                          <a:latin typeface="Calibri"/>
                          <a:cs typeface="Calibri"/>
                        </a:rPr>
                        <a:t> 9</a:t>
                      </a:r>
                      <a:endParaRPr lang="en-US" dirty="0">
                        <a:solidFill>
                          <a:srgbClr val="FF0000"/>
                        </a:solidFill>
                        <a:latin typeface="Calibri"/>
                        <a:cs typeface="Calibri"/>
                      </a:endParaRPr>
                    </a:p>
                  </a:txBody>
                  <a:tcPr/>
                </a:tc>
                <a:tc>
                  <a:txBody>
                    <a:bodyPr/>
                    <a:lstStyle/>
                    <a:p>
                      <a:r>
                        <a:rPr lang="en-US" dirty="0" smtClean="0">
                          <a:solidFill>
                            <a:srgbClr val="FF0000"/>
                          </a:solidFill>
                          <a:latin typeface="Calibri"/>
                          <a:cs typeface="Calibri"/>
                        </a:rPr>
                        <a:t>Oats</a:t>
                      </a:r>
                      <a:endParaRPr lang="en-US" dirty="0">
                        <a:solidFill>
                          <a:srgbClr val="FF0000"/>
                        </a:solidFill>
                        <a:latin typeface="Calibri"/>
                        <a:cs typeface="Calibri"/>
                      </a:endParaRPr>
                    </a:p>
                  </a:txBody>
                  <a:tcPr/>
                </a:tc>
                <a:tc>
                  <a:txBody>
                    <a:bodyPr/>
                    <a:lstStyle/>
                    <a:p>
                      <a:pPr algn="ctr"/>
                      <a:r>
                        <a:rPr lang="en-US" dirty="0" smtClean="0">
                          <a:solidFill>
                            <a:srgbClr val="FF0000"/>
                          </a:solidFill>
                          <a:latin typeface="Calibri"/>
                          <a:cs typeface="Calibri"/>
                        </a:rPr>
                        <a:t> 43</a:t>
                      </a:r>
                      <a:endParaRPr lang="en-US" dirty="0">
                        <a:solidFill>
                          <a:srgbClr val="FF0000"/>
                        </a:solidFill>
                        <a:latin typeface="Calibri"/>
                        <a:cs typeface="Calibri"/>
                      </a:endParaRPr>
                    </a:p>
                  </a:txBody>
                  <a:tcPr/>
                </a:tc>
              </a:tr>
              <a:tr h="356553">
                <a:tc>
                  <a:txBody>
                    <a:bodyPr/>
                    <a:lstStyle/>
                    <a:p>
                      <a:pPr algn="ctr"/>
                      <a:r>
                        <a:rPr lang="en-US" dirty="0" smtClean="0">
                          <a:latin typeface="Calibri"/>
                          <a:cs typeface="Calibri"/>
                        </a:rPr>
                        <a:t>10</a:t>
                      </a:r>
                      <a:endParaRPr lang="en-US" dirty="0">
                        <a:latin typeface="Calibri"/>
                        <a:cs typeface="Calibri"/>
                      </a:endParaRPr>
                    </a:p>
                  </a:txBody>
                  <a:tcPr/>
                </a:tc>
                <a:tc>
                  <a:txBody>
                    <a:bodyPr/>
                    <a:lstStyle/>
                    <a:p>
                      <a:r>
                        <a:rPr lang="en-US" dirty="0" smtClean="0">
                          <a:latin typeface="Calibri"/>
                          <a:cs typeface="Calibri"/>
                        </a:rPr>
                        <a:t>Cassava</a:t>
                      </a:r>
                      <a:endParaRPr lang="en-US" dirty="0">
                        <a:latin typeface="Calibri"/>
                        <a:cs typeface="Calibri"/>
                      </a:endParaRPr>
                    </a:p>
                  </a:txBody>
                  <a:tcPr/>
                </a:tc>
                <a:tc>
                  <a:txBody>
                    <a:bodyPr/>
                    <a:lstStyle/>
                    <a:p>
                      <a:pPr algn="ctr"/>
                      <a:r>
                        <a:rPr lang="en-US" dirty="0" smtClean="0">
                          <a:latin typeface="Calibri"/>
                          <a:cs typeface="Calibri"/>
                        </a:rPr>
                        <a:t> 41</a:t>
                      </a:r>
                      <a:endParaRPr lang="en-US" dirty="0">
                        <a:latin typeface="Calibri"/>
                        <a:cs typeface="Calibri"/>
                      </a:endParaRPr>
                    </a:p>
                  </a:txBody>
                  <a:tcPr/>
                </a:tc>
              </a:tr>
              <a:tr h="356553">
                <a:tc>
                  <a:txBody>
                    <a:bodyPr/>
                    <a:lstStyle/>
                    <a:p>
                      <a:pPr algn="ctr"/>
                      <a:r>
                        <a:rPr lang="en-US" dirty="0" smtClean="0">
                          <a:latin typeface="Calibri"/>
                          <a:cs typeface="Calibri"/>
                        </a:rPr>
                        <a:t>11</a:t>
                      </a:r>
                      <a:endParaRPr lang="en-US" dirty="0">
                        <a:latin typeface="Calibri"/>
                        <a:cs typeface="Calibri"/>
                      </a:endParaRPr>
                    </a:p>
                  </a:txBody>
                  <a:tcPr/>
                </a:tc>
                <a:tc>
                  <a:txBody>
                    <a:bodyPr/>
                    <a:lstStyle/>
                    <a:p>
                      <a:r>
                        <a:rPr lang="en-US" dirty="0" smtClean="0">
                          <a:latin typeface="Calibri"/>
                          <a:cs typeface="Calibri"/>
                        </a:rPr>
                        <a:t>Sweet</a:t>
                      </a:r>
                      <a:r>
                        <a:rPr lang="en-US" baseline="0" dirty="0" smtClean="0">
                          <a:latin typeface="Calibri"/>
                          <a:cs typeface="Calibri"/>
                        </a:rPr>
                        <a:t> Potato</a:t>
                      </a:r>
                      <a:endParaRPr lang="en-US" dirty="0">
                        <a:latin typeface="Calibri"/>
                        <a:cs typeface="Calibri"/>
                      </a:endParaRPr>
                    </a:p>
                  </a:txBody>
                  <a:tcPr/>
                </a:tc>
                <a:tc>
                  <a:txBody>
                    <a:bodyPr/>
                    <a:lstStyle/>
                    <a:p>
                      <a:pPr algn="ctr"/>
                      <a:r>
                        <a:rPr lang="en-US" dirty="0" smtClean="0">
                          <a:latin typeface="Calibri"/>
                          <a:cs typeface="Calibri"/>
                        </a:rPr>
                        <a:t> 35</a:t>
                      </a:r>
                      <a:endParaRPr lang="en-US" dirty="0">
                        <a:latin typeface="Calibri"/>
                        <a:cs typeface="Calibri"/>
                      </a:endParaRPr>
                    </a:p>
                  </a:txBody>
                  <a:tcPr/>
                </a:tc>
              </a:tr>
              <a:tr h="356553">
                <a:tc>
                  <a:txBody>
                    <a:bodyPr/>
                    <a:lstStyle/>
                    <a:p>
                      <a:pPr algn="ctr"/>
                      <a:r>
                        <a:rPr lang="en-US" dirty="0" smtClean="0">
                          <a:latin typeface="Calibri"/>
                          <a:cs typeface="Calibri"/>
                        </a:rPr>
                        <a:t>12</a:t>
                      </a:r>
                      <a:endParaRPr lang="en-US" dirty="0">
                        <a:latin typeface="Calibri"/>
                        <a:cs typeface="Calibri"/>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a:cs typeface="Calibri"/>
                        </a:rPr>
                        <a:t>Beet</a:t>
                      </a:r>
                      <a:r>
                        <a:rPr lang="en-US" baseline="0" dirty="0" smtClean="0">
                          <a:latin typeface="Calibri"/>
                          <a:cs typeface="Calibri"/>
                        </a:rPr>
                        <a:t> Sugar</a:t>
                      </a:r>
                      <a:endParaRPr lang="en-US" dirty="0" smtClean="0">
                        <a:latin typeface="Calibri"/>
                        <a:cs typeface="Calibri"/>
                      </a:endParaRPr>
                    </a:p>
                  </a:txBody>
                  <a:tcPr/>
                </a:tc>
                <a:tc>
                  <a:txBody>
                    <a:bodyPr/>
                    <a:lstStyle/>
                    <a:p>
                      <a:pPr algn="ctr"/>
                      <a:r>
                        <a:rPr lang="en-US" dirty="0" smtClean="0">
                          <a:latin typeface="Calibri"/>
                          <a:cs typeface="Calibri"/>
                        </a:rPr>
                        <a:t> 34</a:t>
                      </a:r>
                      <a:endParaRPr lang="en-US" dirty="0">
                        <a:latin typeface="Calibri"/>
                        <a:cs typeface="Calibri"/>
                      </a:endParaRPr>
                    </a:p>
                  </a:txBody>
                  <a:tcPr/>
                </a:tc>
              </a:tr>
              <a:tr h="356553">
                <a:tc>
                  <a:txBody>
                    <a:bodyPr/>
                    <a:lstStyle/>
                    <a:p>
                      <a:pPr algn="ctr"/>
                      <a:r>
                        <a:rPr lang="en-US" dirty="0" smtClean="0">
                          <a:solidFill>
                            <a:srgbClr val="FF0000"/>
                          </a:solidFill>
                          <a:latin typeface="Calibri"/>
                          <a:cs typeface="Calibri"/>
                        </a:rPr>
                        <a:t>13</a:t>
                      </a:r>
                      <a:endParaRPr lang="en-US" dirty="0">
                        <a:solidFill>
                          <a:srgbClr val="FF0000"/>
                        </a:solidFill>
                        <a:latin typeface="Calibri"/>
                        <a:cs typeface="Calibri"/>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F0000"/>
                          </a:solidFill>
                          <a:latin typeface="Calibri"/>
                          <a:cs typeface="Calibri"/>
                        </a:rPr>
                        <a:t>Rye</a:t>
                      </a:r>
                    </a:p>
                  </a:txBody>
                  <a:tcPr/>
                </a:tc>
                <a:tc>
                  <a:txBody>
                    <a:bodyPr/>
                    <a:lstStyle/>
                    <a:p>
                      <a:pPr algn="ctr"/>
                      <a:r>
                        <a:rPr lang="en-US" dirty="0" smtClean="0">
                          <a:solidFill>
                            <a:srgbClr val="FF0000"/>
                          </a:solidFill>
                          <a:latin typeface="Calibri"/>
                          <a:cs typeface="Calibri"/>
                        </a:rPr>
                        <a:t> 29</a:t>
                      </a:r>
                      <a:endParaRPr lang="en-US" dirty="0">
                        <a:solidFill>
                          <a:srgbClr val="FF0000"/>
                        </a:solidFill>
                        <a:latin typeface="Calibri"/>
                        <a:cs typeface="Calibri"/>
                      </a:endParaRPr>
                    </a:p>
                  </a:txBody>
                  <a:tcPr/>
                </a:tc>
              </a:tr>
              <a:tr h="356553">
                <a:tc>
                  <a:txBody>
                    <a:bodyPr/>
                    <a:lstStyle/>
                    <a:p>
                      <a:pPr algn="ctr"/>
                      <a:r>
                        <a:rPr lang="en-US" dirty="0" smtClean="0">
                          <a:solidFill>
                            <a:srgbClr val="FF0000"/>
                          </a:solidFill>
                          <a:latin typeface="Calibri"/>
                          <a:cs typeface="Calibri"/>
                        </a:rPr>
                        <a:t>14</a:t>
                      </a:r>
                      <a:endParaRPr lang="en-US" dirty="0">
                        <a:solidFill>
                          <a:srgbClr val="FF0000"/>
                        </a:solidFill>
                        <a:latin typeface="Calibri"/>
                        <a:cs typeface="Calibri"/>
                      </a:endParaRPr>
                    </a:p>
                  </a:txBody>
                  <a:tcPr/>
                </a:tc>
                <a:tc>
                  <a:txBody>
                    <a:bodyPr/>
                    <a:lstStyle/>
                    <a:p>
                      <a:r>
                        <a:rPr lang="en-US" dirty="0" smtClean="0">
                          <a:solidFill>
                            <a:srgbClr val="FF0000"/>
                          </a:solidFill>
                          <a:latin typeface="Calibri"/>
                          <a:cs typeface="Calibri"/>
                        </a:rPr>
                        <a:t>Millet</a:t>
                      </a:r>
                      <a:endParaRPr lang="en-US" dirty="0">
                        <a:solidFill>
                          <a:srgbClr val="FF0000"/>
                        </a:solidFill>
                        <a:latin typeface="Calibri"/>
                        <a:cs typeface="Calibri"/>
                      </a:endParaRPr>
                    </a:p>
                  </a:txBody>
                  <a:tcPr/>
                </a:tc>
                <a:tc>
                  <a:txBody>
                    <a:bodyPr/>
                    <a:lstStyle/>
                    <a:p>
                      <a:pPr algn="ctr"/>
                      <a:r>
                        <a:rPr lang="en-US" dirty="0" smtClean="0">
                          <a:solidFill>
                            <a:srgbClr val="FF0000"/>
                          </a:solidFill>
                          <a:latin typeface="Calibri"/>
                          <a:cs typeface="Calibri"/>
                        </a:rPr>
                        <a:t> 26</a:t>
                      </a:r>
                      <a:endParaRPr lang="en-US" dirty="0">
                        <a:solidFill>
                          <a:srgbClr val="FF0000"/>
                        </a:solidFill>
                        <a:latin typeface="Calibri"/>
                        <a:cs typeface="Calibri"/>
                      </a:endParaRPr>
                    </a:p>
                  </a:txBody>
                  <a:tcPr/>
                </a:tc>
              </a:tr>
              <a:tr h="356553">
                <a:tc>
                  <a:txBody>
                    <a:bodyPr/>
                    <a:lstStyle/>
                    <a:p>
                      <a:pPr algn="ctr"/>
                      <a:r>
                        <a:rPr lang="en-US" dirty="0" smtClean="0">
                          <a:latin typeface="Calibri"/>
                          <a:cs typeface="Calibri"/>
                        </a:rPr>
                        <a:t>15</a:t>
                      </a:r>
                      <a:endParaRPr lang="en-US" dirty="0">
                        <a:latin typeface="Calibri"/>
                        <a:cs typeface="Calibri"/>
                      </a:endParaRPr>
                    </a:p>
                  </a:txBody>
                  <a:tcPr/>
                </a:tc>
                <a:tc>
                  <a:txBody>
                    <a:bodyPr/>
                    <a:lstStyle/>
                    <a:p>
                      <a:r>
                        <a:rPr lang="en-US" dirty="0" smtClean="0">
                          <a:latin typeface="Calibri"/>
                          <a:cs typeface="Calibri"/>
                        </a:rPr>
                        <a:t>Rape (Canola)</a:t>
                      </a:r>
                      <a:r>
                        <a:rPr lang="en-US" baseline="0" dirty="0" smtClean="0">
                          <a:latin typeface="Calibri"/>
                          <a:cs typeface="Calibri"/>
                        </a:rPr>
                        <a:t> Seed</a:t>
                      </a:r>
                      <a:endParaRPr lang="en-US" dirty="0">
                        <a:latin typeface="Calibri"/>
                        <a:cs typeface="Calibri"/>
                      </a:endParaRPr>
                    </a:p>
                  </a:txBody>
                  <a:tcPr/>
                </a:tc>
                <a:tc>
                  <a:txBody>
                    <a:bodyPr/>
                    <a:lstStyle/>
                    <a:p>
                      <a:pPr algn="ctr"/>
                      <a:r>
                        <a:rPr lang="en-US" dirty="0" smtClean="0">
                          <a:latin typeface="Calibri"/>
                          <a:cs typeface="Calibri"/>
                        </a:rPr>
                        <a:t> 19</a:t>
                      </a:r>
                      <a:endParaRPr lang="en-US" dirty="0">
                        <a:latin typeface="Calibri"/>
                        <a:cs typeface="Calibri"/>
                      </a:endParaRPr>
                    </a:p>
                  </a:txBody>
                  <a:tcPr/>
                </a:tc>
              </a:tr>
            </a:tbl>
          </a:graphicData>
        </a:graphic>
      </p:graphicFrame>
      <p:sp>
        <p:nvSpPr>
          <p:cNvPr id="24630" name="TextBox 2"/>
          <p:cNvSpPr txBox="1">
            <a:spLocks noChangeArrowheads="1"/>
          </p:cNvSpPr>
          <p:nvPr/>
        </p:nvSpPr>
        <p:spPr bwMode="auto">
          <a:xfrm>
            <a:off x="6705600" y="762000"/>
            <a:ext cx="2247900" cy="830263"/>
          </a:xfrm>
          <a:prstGeom prst="rect">
            <a:avLst/>
          </a:prstGeom>
          <a:noFill/>
          <a:ln w="9525">
            <a:noFill/>
            <a:miter lim="800000"/>
            <a:headEnd/>
            <a:tailEnd/>
          </a:ln>
        </p:spPr>
        <p:txBody>
          <a:bodyPr wrap="none">
            <a:prstTxWarp prst="textNoShape">
              <a:avLst/>
            </a:prstTxWarp>
            <a:spAutoFit/>
          </a:bodyPr>
          <a:lstStyle/>
          <a:p>
            <a:pPr algn="l"/>
            <a:r>
              <a:rPr lang="en-US">
                <a:latin typeface="Calibri" pitchFamily="-106" charset="0"/>
                <a:ea typeface="Calibri" pitchFamily="-106" charset="0"/>
                <a:cs typeface="Calibri" pitchFamily="-106" charset="0"/>
              </a:rPr>
              <a:t>The World’s Top</a:t>
            </a:r>
          </a:p>
          <a:p>
            <a:pPr algn="l"/>
            <a:r>
              <a:rPr lang="en-US">
                <a:latin typeface="Calibri" pitchFamily="-106" charset="0"/>
                <a:ea typeface="Calibri" pitchFamily="-106" charset="0"/>
                <a:cs typeface="Calibri" pitchFamily="-106" charset="0"/>
              </a:rPr>
              <a:t>15 Food Crops</a:t>
            </a:r>
          </a:p>
        </p:txBody>
      </p:sp>
      <p:sp>
        <p:nvSpPr>
          <p:cNvPr id="24631" name="TextBox 3"/>
          <p:cNvSpPr txBox="1">
            <a:spLocks noChangeArrowheads="1"/>
          </p:cNvSpPr>
          <p:nvPr/>
        </p:nvSpPr>
        <p:spPr bwMode="auto">
          <a:xfrm>
            <a:off x="1219200" y="6396038"/>
            <a:ext cx="3246438" cy="338137"/>
          </a:xfrm>
          <a:prstGeom prst="rect">
            <a:avLst/>
          </a:prstGeom>
          <a:noFill/>
          <a:ln w="9525">
            <a:noFill/>
            <a:miter lim="800000"/>
            <a:headEnd/>
            <a:tailEnd/>
          </a:ln>
        </p:spPr>
        <p:txBody>
          <a:bodyPr wrap="none">
            <a:prstTxWarp prst="textNoShape">
              <a:avLst/>
            </a:prstTxWarp>
            <a:spAutoFit/>
          </a:bodyPr>
          <a:lstStyle/>
          <a:p>
            <a:pPr algn="l"/>
            <a:r>
              <a:rPr lang="en-US" sz="1600" i="1">
                <a:solidFill>
                  <a:srgbClr val="FF0000"/>
                </a:solidFill>
                <a:latin typeface="Calibri" pitchFamily="-106" charset="0"/>
                <a:ea typeface="Calibri" pitchFamily="-106" charset="0"/>
                <a:cs typeface="Calibri" pitchFamily="-106" charset="0"/>
              </a:rPr>
              <a:t>(Members of the grass family in red)</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381000" y="457200"/>
            <a:ext cx="8458200" cy="1570038"/>
          </a:xfrm>
          <a:prstGeom prst="rect">
            <a:avLst/>
          </a:prstGeom>
          <a:noFill/>
          <a:ln w="9525">
            <a:noFill/>
            <a:miter lim="800000"/>
            <a:headEnd/>
            <a:tailEnd/>
          </a:ln>
        </p:spPr>
        <p:txBody>
          <a:bodyPr>
            <a:prstTxWarp prst="textNoShape">
              <a:avLst/>
            </a:prstTxWarp>
            <a:spAutoFit/>
          </a:bodyPr>
          <a:lstStyle/>
          <a:p>
            <a:pPr algn="l"/>
            <a:r>
              <a:rPr lang="en-US" sz="3200" dirty="0">
                <a:solidFill>
                  <a:srgbClr val="000000"/>
                </a:solidFill>
                <a:latin typeface="Calibri" pitchFamily="-106" charset="0"/>
              </a:rPr>
              <a:t>It is also the </a:t>
            </a:r>
            <a:r>
              <a:rPr lang="en-US" sz="3200" dirty="0">
                <a:solidFill>
                  <a:srgbClr val="FF0000"/>
                </a:solidFill>
                <a:latin typeface="Calibri" pitchFamily="-106" charset="0"/>
              </a:rPr>
              <a:t>fourth largest </a:t>
            </a:r>
            <a:r>
              <a:rPr lang="en-US" sz="3200" dirty="0">
                <a:solidFill>
                  <a:srgbClr val="000000"/>
                </a:solidFill>
                <a:latin typeface="Calibri" pitchFamily="-106" charset="0"/>
              </a:rPr>
              <a:t>flowering plant family,</a:t>
            </a:r>
          </a:p>
          <a:p>
            <a:pPr algn="l"/>
            <a:r>
              <a:rPr lang="en-US" sz="3200" dirty="0">
                <a:solidFill>
                  <a:srgbClr val="000000"/>
                </a:solidFill>
                <a:latin typeface="Calibri" pitchFamily="-106" charset="0"/>
              </a:rPr>
              <a:t> including 600 genera /10, 000 species worldwide</a:t>
            </a:r>
          </a:p>
          <a:p>
            <a:pPr algn="l"/>
            <a:endParaRPr lang="en-US" sz="3200" dirty="0">
              <a:solidFill>
                <a:srgbClr val="000000"/>
              </a:solidFill>
              <a:latin typeface="Calibri" pitchFamily="-106" charset="0"/>
            </a:endParaRPr>
          </a:p>
        </p:txBody>
      </p:sp>
      <p:sp>
        <p:nvSpPr>
          <p:cNvPr id="25603" name="TextBox 4"/>
          <p:cNvSpPr txBox="1">
            <a:spLocks noChangeArrowheads="1"/>
          </p:cNvSpPr>
          <p:nvPr/>
        </p:nvSpPr>
        <p:spPr bwMode="auto">
          <a:xfrm>
            <a:off x="3138488" y="4408488"/>
            <a:ext cx="185737" cy="461962"/>
          </a:xfrm>
          <a:prstGeom prst="rect">
            <a:avLst/>
          </a:prstGeom>
          <a:noFill/>
          <a:ln w="9525">
            <a:noFill/>
            <a:miter lim="800000"/>
            <a:headEnd/>
            <a:tailEnd/>
          </a:ln>
        </p:spPr>
        <p:txBody>
          <a:bodyPr wrap="none">
            <a:prstTxWarp prst="textNoShape">
              <a:avLst/>
            </a:prstTxWarp>
            <a:spAutoFit/>
          </a:bodyPr>
          <a:lstStyle/>
          <a:p>
            <a:endParaRPr lang="en-US">
              <a:solidFill>
                <a:srgbClr val="000000"/>
              </a:solidFill>
            </a:endParaRPr>
          </a:p>
        </p:txBody>
      </p:sp>
      <p:pic>
        <p:nvPicPr>
          <p:cNvPr id="25604" name="Picture 5"/>
          <p:cNvPicPr>
            <a:picLocks noChangeAspect="1"/>
          </p:cNvPicPr>
          <p:nvPr/>
        </p:nvPicPr>
        <p:blipFill>
          <a:blip r:embed="rId3"/>
          <a:srcRect/>
          <a:stretch>
            <a:fillRect/>
          </a:stretch>
        </p:blipFill>
        <p:spPr bwMode="auto">
          <a:xfrm>
            <a:off x="1295400" y="2743200"/>
            <a:ext cx="6640513" cy="32766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Text Box 3"/>
          <p:cNvSpPr txBox="1">
            <a:spLocks noChangeArrowheads="1"/>
          </p:cNvSpPr>
          <p:nvPr/>
        </p:nvSpPr>
        <p:spPr bwMode="auto">
          <a:xfrm>
            <a:off x="6019800" y="762000"/>
            <a:ext cx="3352800" cy="2289175"/>
          </a:xfrm>
          <a:prstGeom prst="rect">
            <a:avLst/>
          </a:prstGeom>
          <a:noFill/>
          <a:ln w="9525">
            <a:noFill/>
            <a:miter lim="800000"/>
            <a:headEnd/>
            <a:tailEnd/>
          </a:ln>
        </p:spPr>
        <p:txBody>
          <a:bodyPr>
            <a:prstTxWarp prst="textNoShape">
              <a:avLst/>
            </a:prstTxWarp>
            <a:spAutoFit/>
          </a:bodyPr>
          <a:lstStyle/>
          <a:p>
            <a:pPr algn="l"/>
            <a:r>
              <a:rPr lang="en-US" sz="3600" b="1" i="1">
                <a:latin typeface="Calibri" pitchFamily="-106" charset="0"/>
              </a:rPr>
              <a:t>Ceres</a:t>
            </a:r>
            <a:r>
              <a:rPr lang="en-US" sz="3600" b="1">
                <a:latin typeface="Calibri" pitchFamily="-106" charset="0"/>
              </a:rPr>
              <a:t> - </a:t>
            </a:r>
            <a:r>
              <a:rPr lang="en-US" sz="3600">
                <a:latin typeface="Calibri" pitchFamily="-106" charset="0"/>
              </a:rPr>
              <a:t>the </a:t>
            </a:r>
          </a:p>
          <a:p>
            <a:pPr algn="l"/>
            <a:r>
              <a:rPr lang="en-US" sz="3600">
                <a:latin typeface="Calibri" pitchFamily="-106" charset="0"/>
              </a:rPr>
              <a:t>Roman </a:t>
            </a:r>
          </a:p>
          <a:p>
            <a:pPr algn="l"/>
            <a:r>
              <a:rPr lang="en-US" sz="3600">
                <a:latin typeface="Calibri" pitchFamily="-106" charset="0"/>
              </a:rPr>
              <a:t>goddess of agriculture</a:t>
            </a:r>
            <a:endParaRPr lang="en-US" sz="3200">
              <a:latin typeface="Calibri" pitchFamily="-106" charset="0"/>
            </a:endParaRPr>
          </a:p>
        </p:txBody>
      </p:sp>
      <p:pic>
        <p:nvPicPr>
          <p:cNvPr id="27651" name="Picture 4" descr="Vt07138.jpg"/>
          <p:cNvPicPr>
            <a:picLocks noChangeAspect="1"/>
          </p:cNvPicPr>
          <p:nvPr/>
        </p:nvPicPr>
        <p:blipFill>
          <a:blip r:embed="rId3"/>
          <a:srcRect/>
          <a:stretch>
            <a:fillRect/>
          </a:stretch>
        </p:blipFill>
        <p:spPr bwMode="auto">
          <a:xfrm>
            <a:off x="0" y="0"/>
            <a:ext cx="5181600" cy="6894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98:Templates:Blank Presentation</Template>
  <TotalTime>2675</TotalTime>
  <Words>2712</Words>
  <Application>Microsoft Macintosh PowerPoint</Application>
  <PresentationFormat>On-screen Show (4:3)</PresentationFormat>
  <Paragraphs>457</Paragraphs>
  <Slides>69</Slides>
  <Notes>52</Notes>
  <HiddenSlides>0</HiddenSlides>
  <MMClips>0</MMClips>
  <ScaleCrop>false</ScaleCrop>
  <HeadingPairs>
    <vt:vector size="4" baseType="variant">
      <vt:variant>
        <vt:lpstr>Design Template</vt:lpstr>
      </vt:variant>
      <vt:variant>
        <vt:i4>2</vt:i4>
      </vt:variant>
      <vt:variant>
        <vt:lpstr>Slide Titles</vt:lpstr>
      </vt:variant>
      <vt:variant>
        <vt:i4>69</vt:i4>
      </vt:variant>
    </vt:vector>
  </HeadingPairs>
  <TitlesOfParts>
    <vt:vector size="71" baseType="lpstr">
      <vt:lpstr>Blank Presentation</vt:lpstr>
      <vt:lpstr>Office Theme</vt:lpstr>
      <vt:lpstr>Extra Credit Opportunity</vt:lpstr>
      <vt:lpstr>Slide 2</vt:lpstr>
      <vt:lpstr>The Grasses That Feed the World Chapter 12</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Wheat</vt:lpstr>
      <vt:lpstr>Wheat originated in the Fertile Crescent, at least 9,000 years ago</vt:lpstr>
      <vt:lpstr>Wheat – three species of Triticum</vt:lpstr>
      <vt:lpstr>Triticum spp.</vt:lpstr>
      <vt:lpstr>Slide 27</vt:lpstr>
      <vt:lpstr>Triticum spp.</vt:lpstr>
      <vt:lpstr>Bread wheat (Triticum aestivum) is higher in protein than its diploid and tetraploid ancestors.  The protein gluten is what makes bread dough elastic, allowing it to rise.</vt:lpstr>
      <vt:lpstr>Slide 30</vt:lpstr>
      <vt:lpstr>Slide 31</vt:lpstr>
      <vt:lpstr>Characteristics of domestication: Artificial selection for non-shattering heads </vt:lpstr>
      <vt:lpstr>Shattering to non-shattering - one gene</vt:lpstr>
      <vt:lpstr>Characteristics of domestication: Artificial selection for easier processing</vt:lpstr>
      <vt:lpstr>Threshing: loosening the chaff from the grains</vt:lpstr>
      <vt:lpstr>Winnowing: separating the loose chaff from the grains</vt:lpstr>
      <vt:lpstr>Milling: grinding grain into flour or meal</vt:lpstr>
      <vt:lpstr>Slide 38</vt:lpstr>
      <vt:lpstr>Slide 39</vt:lpstr>
      <vt:lpstr>Slide 40</vt:lpstr>
      <vt:lpstr>Rice - the first domesticated grass</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Varieties of maize</vt:lpstr>
      <vt:lpstr>Slide 66</vt:lpstr>
      <vt:lpstr>Slide 67</vt:lpstr>
      <vt:lpstr>Lecture Review, Chapter 12</vt:lpstr>
      <vt:lpstr>Shown in Class on Thursday, 2/27:  Quiz 5 will be open from right after today’s lecture until midnight on Sunday, March 9</vt:lpstr>
    </vt:vector>
  </TitlesOfParts>
  <Company>Botany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Cathy Paris</dc:creator>
  <cp:lastModifiedBy>Catherine Paris</cp:lastModifiedBy>
  <cp:revision>117</cp:revision>
  <dcterms:created xsi:type="dcterms:W3CDTF">2014-03-11T15:32:55Z</dcterms:created>
  <dcterms:modified xsi:type="dcterms:W3CDTF">2014-03-11T15:59:36Z</dcterms:modified>
</cp:coreProperties>
</file>