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Default Extension="wmf" ContentType="image/x-wmf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0" r:id="rId3"/>
    <p:sldId id="259" r:id="rId4"/>
    <p:sldId id="304" r:id="rId5"/>
    <p:sldId id="307" r:id="rId6"/>
    <p:sldId id="311" r:id="rId7"/>
    <p:sldId id="331" r:id="rId8"/>
    <p:sldId id="333" r:id="rId9"/>
    <p:sldId id="258" r:id="rId10"/>
    <p:sldId id="420" r:id="rId11"/>
    <p:sldId id="430" r:id="rId12"/>
    <p:sldId id="342" r:id="rId13"/>
    <p:sldId id="425" r:id="rId14"/>
    <p:sldId id="419" r:id="rId15"/>
    <p:sldId id="426" r:id="rId16"/>
    <p:sldId id="355" r:id="rId17"/>
    <p:sldId id="423" r:id="rId18"/>
    <p:sldId id="429" r:id="rId19"/>
    <p:sldId id="400" r:id="rId20"/>
    <p:sldId id="424" r:id="rId21"/>
    <p:sldId id="282" r:id="rId22"/>
    <p:sldId id="275" r:id="rId23"/>
    <p:sldId id="427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clrMode="bw" frameSlides="1"/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992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4BF391-87A4-4134-A3FC-C77CFF266DE6}" type="datetime1">
              <a:rPr lang="en-US"/>
              <a:pPr/>
              <a:t>11/4/08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48559E-FAA9-411F-AA8B-7141D60585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00E899-D214-4295-AA56-6863270CBE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0E899-D214-4295-AA56-6863270CBE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AFA01-C219-4468-94D1-40C467B8E6DF}" type="slidenum">
              <a:rPr lang="en-US"/>
              <a:pPr/>
              <a:t>22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0E899-D214-4295-AA56-6863270CBE4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0E899-D214-4295-AA56-6863270CBE4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D2520-4072-4125-8224-B2F7B4C3154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C6C4E-759F-4B20-96CD-BEFB787312D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02AC8DE6-1289-4678-80A9-53EAE5516468}" type="slidenum">
              <a:rPr lang="en-US" sz="1200"/>
              <a:pPr algn="r"/>
              <a:t>7</a:t>
            </a:fld>
            <a:endParaRPr lang="en-US" sz="1200" dirty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49" tIns="45824" rIns="91649" bIns="45824"/>
          <a:lstStyle/>
          <a:p>
            <a:pPr eaLnBrk="1" hangingPunct="1"/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0E899-D214-4295-AA56-6863270CBE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95096761-BCF2-4396-BEC2-3D2CC9C9D5C5}" type="slidenum">
              <a:rPr lang="en-US" sz="1200"/>
              <a:pPr algn="r"/>
              <a:t>12</a:t>
            </a:fld>
            <a:endParaRPr lang="en-US" sz="1200" dirty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649" tIns="45824" rIns="91649" bIns="45824"/>
          <a:lstStyle/>
          <a:p>
            <a:pPr eaLnBrk="1" hangingPunct="1"/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0E899-D214-4295-AA56-6863270CBE4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CF9DE-0A46-4A48-BBDB-D3505D884054}" type="slidenum">
              <a:rPr lang="en-US"/>
              <a:pPr/>
              <a:t>21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9" y="12701"/>
            <a:ext cx="8896351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6" y="234952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2" name="Freeform 15"/>
              <p:cNvSpPr>
                <a:spLocks/>
              </p:cNvSpPr>
              <p:nvPr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3" name="Freeform 16"/>
              <p:cNvSpPr>
                <a:spLocks/>
              </p:cNvSpPr>
              <p:nvPr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4" name="Freeform 17"/>
              <p:cNvSpPr>
                <a:spLocks/>
              </p:cNvSpPr>
              <p:nvPr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7" y="4368802"/>
            <a:ext cx="742951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1" name="Freeform 24"/>
              <p:cNvSpPr>
                <a:spLocks/>
              </p:cNvSpPr>
              <p:nvPr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2" name="Freeform 25"/>
              <p:cNvSpPr>
                <a:spLocks/>
              </p:cNvSpPr>
              <p:nvPr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3" name="Freeform 26"/>
              <p:cNvSpPr>
                <a:spLocks/>
              </p:cNvSpPr>
              <p:nvPr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24" name="Freeform 27"/>
              <p:cNvSpPr>
                <a:spLocks/>
              </p:cNvSpPr>
              <p:nvPr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2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 sz="2400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2"/>
            <a:ext cx="6400800" cy="2273300"/>
          </a:xfrm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2" y="4051301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32AC4FC-A270-4499-85D6-326984EEB4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8F957-0CAB-4EE1-9769-76C4667702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49" y="152400"/>
            <a:ext cx="1924051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2" y="152400"/>
            <a:ext cx="5619751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A7BA9-D65C-48E1-95D9-3B0FE59ED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2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2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B5825-AB96-43B2-803B-B6FDC8F3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B7551-F898-4CC5-9B9B-30F82F3EF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70AB1-4001-4623-946D-84BD6B6441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C445B-68D5-4D5D-B028-AEF236283A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2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B618B-9FC6-445B-ACAE-15873BBBD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9A7F2-F75D-4228-8999-EB2684245B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86D677-CA56-4DC7-A5B9-786A1A924C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600C2F-B004-4506-9ED1-42C0B0EE5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E05A8-9006-40AD-B0D3-CD61EAC98C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61031-772B-42A5-8391-B95302919A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reeform 2"/>
          <p:cNvSpPr>
            <a:spLocks/>
          </p:cNvSpPr>
          <p:nvPr/>
        </p:nvSpPr>
        <p:spPr bwMode="auto">
          <a:xfrm rot="-3172564">
            <a:off x="7777958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2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EEB77A1-0989-4297-84C3-93D4BE59DB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6024" name="Freeform 8"/>
          <p:cNvSpPr>
            <a:spLocks/>
          </p:cNvSpPr>
          <p:nvPr/>
        </p:nvSpPr>
        <p:spPr bwMode="auto">
          <a:xfrm rot="-3172564">
            <a:off x="7865272" y="24609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sp>
        <p:nvSpPr>
          <p:cNvPr id="86025" name="Freeform 9"/>
          <p:cNvSpPr>
            <a:spLocks/>
          </p:cNvSpPr>
          <p:nvPr/>
        </p:nvSpPr>
        <p:spPr bwMode="auto">
          <a:xfrm rot="-3172564">
            <a:off x="7831140" y="192090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9" y="5540375"/>
            <a:ext cx="1784351" cy="1246188"/>
            <a:chOff x="5" y="3490"/>
            <a:chExt cx="1124" cy="785"/>
          </a:xfrm>
        </p:grpSpPr>
        <p:sp>
          <p:nvSpPr>
            <p:cNvPr id="86027" name="Freeform 11"/>
            <p:cNvSpPr>
              <a:spLocks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28" name="Freeform 12"/>
            <p:cNvSpPr>
              <a:spLocks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29" name="Freeform 13"/>
            <p:cNvSpPr>
              <a:spLocks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30" name="Freeform 14"/>
            <p:cNvSpPr>
              <a:spLocks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31" name="Freeform 15"/>
            <p:cNvSpPr>
              <a:spLocks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32" name="Freeform 16"/>
            <p:cNvSpPr>
              <a:spLocks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33" name="Freeform 17"/>
            <p:cNvSpPr>
              <a:spLocks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34" name="Freeform 18"/>
            <p:cNvSpPr>
              <a:spLocks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35" name="Freeform 19"/>
            <p:cNvSpPr>
              <a:spLocks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86038" name="Freeform 22"/>
                <p:cNvSpPr>
                  <a:spLocks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39" name="Freeform 23"/>
                <p:cNvSpPr>
                  <a:spLocks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40" name="Freeform 24"/>
                <p:cNvSpPr>
                  <a:spLocks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</p:grpSp>
          <p:sp>
            <p:nvSpPr>
              <p:cNvPr id="86041" name="Freeform 25"/>
              <p:cNvSpPr>
                <a:spLocks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6042" name="Freeform 26"/>
              <p:cNvSpPr>
                <a:spLocks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6043" name="Freeform 27"/>
              <p:cNvSpPr>
                <a:spLocks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86045" name="Freeform 29"/>
                <p:cNvSpPr>
                  <a:spLocks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46" name="Freeform 30"/>
                <p:cNvSpPr>
                  <a:spLocks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47" name="Freeform 31"/>
                <p:cNvSpPr>
                  <a:spLocks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48" name="Freeform 32"/>
                <p:cNvSpPr>
                  <a:spLocks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49" name="Freeform 33"/>
                <p:cNvSpPr>
                  <a:spLocks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50" name="Freeform 34"/>
                <p:cNvSpPr>
                  <a:spLocks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51" name="Freeform 35"/>
                <p:cNvSpPr>
                  <a:spLocks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52" name="Freeform 36"/>
                <p:cNvSpPr>
                  <a:spLocks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2" y="2116140"/>
            <a:ext cx="385763" cy="4308475"/>
            <a:chOff x="5468" y="1333"/>
            <a:chExt cx="243" cy="2714"/>
          </a:xfrm>
        </p:grpSpPr>
        <p:sp>
          <p:nvSpPr>
            <p:cNvPr id="86054" name="Freeform 38"/>
            <p:cNvSpPr>
              <a:spLocks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6055" name="Freeform 39"/>
            <p:cNvSpPr>
              <a:spLocks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90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86058" name="Freeform 42"/>
              <p:cNvSpPr>
                <a:spLocks/>
              </p:cNvSpPr>
              <p:nvPr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86060" name="Freeform 44"/>
                <p:cNvSpPr>
                  <a:spLocks/>
                </p:cNvSpPr>
                <p:nvPr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61" name="Freeform 45"/>
                <p:cNvSpPr>
                  <a:spLocks/>
                </p:cNvSpPr>
                <p:nvPr/>
              </p:nvSpPr>
              <p:spPr bwMode="auto">
                <a:xfrm rot="-3172564">
                  <a:off x="5061" y="31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62" name="Freeform 46"/>
                <p:cNvSpPr>
                  <a:spLocks/>
                </p:cNvSpPr>
                <p:nvPr/>
              </p:nvSpPr>
              <p:spPr bwMode="auto">
                <a:xfrm rot="-3172564">
                  <a:off x="4871" y="16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63" name="Freeform 47"/>
                <p:cNvSpPr>
                  <a:spLocks/>
                </p:cNvSpPr>
                <p:nvPr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64" name="Freeform 48"/>
                <p:cNvSpPr>
                  <a:spLocks/>
                </p:cNvSpPr>
                <p:nvPr/>
              </p:nvSpPr>
              <p:spPr bwMode="auto">
                <a:xfrm rot="-3172564">
                  <a:off x="5310" y="88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65" name="Freeform 49"/>
                <p:cNvSpPr>
                  <a:spLocks/>
                </p:cNvSpPr>
                <p:nvPr/>
              </p:nvSpPr>
              <p:spPr bwMode="auto">
                <a:xfrm rot="-3172564">
                  <a:off x="5253" y="79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66" name="Freeform 50"/>
                <p:cNvSpPr>
                  <a:spLocks/>
                </p:cNvSpPr>
                <p:nvPr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86067" name="Freeform 51"/>
                <p:cNvSpPr>
                  <a:spLocks/>
                </p:cNvSpPr>
                <p:nvPr/>
              </p:nvSpPr>
              <p:spPr bwMode="auto">
                <a:xfrm rot="-3172564">
                  <a:off x="4960" y="12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400"/>
                </a:p>
              </p:txBody>
            </p:sp>
          </p:grpSp>
        </p:grpSp>
        <p:sp>
          <p:nvSpPr>
            <p:cNvPr id="86068" name="Line 52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>
                <a:ea typeface="ＭＳ Ｐゴシック" charset="-128"/>
                <a:cs typeface="ＭＳ Ｐゴシック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video" Target="NULL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981200"/>
            <a:ext cx="5715000" cy="28956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65" charset="-128"/>
              </a:rPr>
              <a:t>Charlotte Central </a:t>
            </a:r>
            <a:br>
              <a:rPr lang="en-US" sz="36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65" charset="-128"/>
              </a:rPr>
            </a:br>
            <a:r>
              <a:rPr lang="en-US" sz="36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65" charset="-128"/>
              </a:rPr>
              <a:t>Staff PBS Launch</a:t>
            </a:r>
            <a:br>
              <a:rPr lang="en-US" sz="36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65" charset="-128"/>
              </a:rPr>
            </a:br>
            <a:r>
              <a:rPr lang="en-US" sz="36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65" charset="-128"/>
              </a:rPr>
              <a:t/>
            </a:r>
            <a:br>
              <a:rPr lang="en-US" sz="36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65" charset="-128"/>
              </a:rPr>
            </a:br>
            <a:r>
              <a:rPr lang="en-US" sz="20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65" charset="-128"/>
              </a:rPr>
              <a:t>August 25, 2008</a:t>
            </a:r>
            <a:endParaRPr lang="en-US" sz="2000" b="1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65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057400"/>
            <a:ext cx="20669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lum bright="6000" contrast="23000"/>
          </a:blip>
          <a:srcRect/>
          <a:stretch>
            <a:fillRect/>
          </a:stretch>
        </p:blipFill>
        <p:spPr bwMode="auto">
          <a:xfrm>
            <a:off x="1371600" y="4419600"/>
            <a:ext cx="2057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chemeClr val="bg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RC/DD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419600"/>
          </a:xfrm>
        </p:spPr>
        <p:txBody>
          <a:bodyPr/>
          <a:lstStyle/>
          <a:p>
            <a:r>
              <a:rPr lang="en-US" sz="1600" dirty="0" smtClean="0"/>
              <a:t>Focus on proactive discipline</a:t>
            </a:r>
          </a:p>
          <a:p>
            <a:r>
              <a:rPr lang="en-US" sz="1600" dirty="0" smtClean="0"/>
              <a:t>Focus on developing self-discipline within students  and community</a:t>
            </a:r>
          </a:p>
          <a:p>
            <a:r>
              <a:rPr lang="en-US" sz="1600" dirty="0" smtClean="0"/>
              <a:t>Expectations need to be taught with modeling, group discussion, role play and practice</a:t>
            </a:r>
          </a:p>
          <a:p>
            <a:r>
              <a:rPr lang="en-US" sz="1600" dirty="0" smtClean="0"/>
              <a:t>Reinforcement and re-teaching are necessary</a:t>
            </a:r>
          </a:p>
          <a:p>
            <a:r>
              <a:rPr lang="en-US" sz="1600" dirty="0" smtClean="0"/>
              <a:t>Teacher language/communication supports positive behaviors in students and works towards expected behaviors being an intrinsic goal</a:t>
            </a:r>
          </a:p>
          <a:p>
            <a:r>
              <a:rPr lang="en-US" sz="1600" dirty="0" smtClean="0"/>
              <a:t>Reactive discipline is used when proactive measures are not sufficient</a:t>
            </a:r>
          </a:p>
          <a:p>
            <a:endParaRPr lang="en-US" sz="1600" b="1" dirty="0" smtClean="0"/>
          </a:p>
          <a:p>
            <a:r>
              <a:rPr lang="en-US" sz="1600" dirty="0" smtClean="0"/>
              <a:t>A CHALLENGE:  In RC/DD, classes develop rules and expectations. To organize PBS, we needed to come up with a starting place, our matrix. We believe these will be able to be integrated without compromising the integrity of either.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152400"/>
            <a:ext cx="6870700" cy="1295400"/>
          </a:xfrm>
        </p:spPr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Activity!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Groups: Pre K-K, 1-2, 3-4, 5-6, 7-8 </a:t>
            </a:r>
          </a:p>
          <a:p>
            <a:r>
              <a:rPr lang="en-US" dirty="0" smtClean="0"/>
              <a:t>Brainstorm and share ideas about scheduling, resources, and methodology for teaching the behavioral expectations in various settings. (20 minutes)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Six Components of School-wide Discipline</a:t>
            </a:r>
            <a:endParaRPr lang="en-US" sz="3600" b="1" dirty="0" smtClean="0">
              <a:solidFill>
                <a:schemeClr val="accent2"/>
              </a:solidFill>
              <a:ea typeface="ＭＳ Ｐゴシック" pitchFamily="-65" charset="-128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505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Statement of purpose</a:t>
            </a:r>
            <a:endParaRPr lang="en-US" sz="2400" dirty="0" smtClean="0">
              <a:solidFill>
                <a:schemeClr val="tx2"/>
              </a:solidFill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Clearly defined expected behavior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teaching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a typeface="ＭＳ Ｐゴシック" pitchFamily="-65" charset="-128"/>
              </a:rPr>
              <a:t>Continuum of procedures for encouraging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discouraging problem behaviors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record-keeping and decision making</a:t>
            </a:r>
            <a:endParaRPr lang="en-US" sz="1800" dirty="0" smtClean="0"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endParaRPr lang="en-US" sz="2400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152400"/>
            <a:ext cx="6870700" cy="1981200"/>
          </a:xfrm>
        </p:spPr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/>
            </a:r>
            <a:b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/>
            </a:r>
            <a:b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Activity!</a:t>
            </a:r>
            <a:b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r>
              <a:rPr lang="en-US" sz="3200" dirty="0" smtClean="0">
                <a:solidFill>
                  <a:schemeClr val="folHlink"/>
                </a:solidFill>
                <a:ea typeface="ＭＳ Ｐゴシック" pitchFamily="-65" charset="-128"/>
              </a:rPr>
              <a:t>Encouraging Expected Behaviors</a:t>
            </a:r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/>
            </a:r>
            <a:b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Neighbor share (2 – 3 people):</a:t>
            </a:r>
          </a:p>
          <a:p>
            <a:r>
              <a:rPr lang="en-US" dirty="0" smtClean="0"/>
              <a:t>What have you seen work to encourage positive behavior?</a:t>
            </a:r>
          </a:p>
          <a:p>
            <a:r>
              <a:rPr lang="en-US" dirty="0" smtClean="0"/>
              <a:t>What would you like to try?</a:t>
            </a:r>
          </a:p>
          <a:p>
            <a:r>
              <a:rPr lang="en-US" i="1" dirty="0" smtClean="0"/>
              <a:t>People will be called upon to share – be ready in 10 minutes!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Not all tickets are bad! </a:t>
            </a:r>
            <a:b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3810000"/>
          </a:xfrm>
        </p:spPr>
        <p:txBody>
          <a:bodyPr/>
          <a:lstStyle/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2800" dirty="0" smtClean="0">
                <a:solidFill>
                  <a:schemeClr val="accent6"/>
                </a:solidFill>
              </a:rPr>
              <a:t>General Guidelines for reinforcement (Encouraging)</a:t>
            </a:r>
          </a:p>
          <a:p>
            <a:pPr marL="571500" indent="-571500" eaLnBrk="1" hangingPunct="1"/>
            <a:endParaRPr lang="en-US" sz="1000" dirty="0" smtClean="0">
              <a:ea typeface="ＭＳ Ｐゴシック" pitchFamily="-65" charset="-128"/>
            </a:endParaRPr>
          </a:p>
          <a:p>
            <a:pPr marL="571500" indent="-571500" eaLnBrk="1" hangingPunct="1"/>
            <a:r>
              <a:rPr lang="en-US" sz="2800" dirty="0" smtClean="0">
                <a:ea typeface="ＭＳ Ｐゴシック" pitchFamily="-65" charset="-128"/>
              </a:rPr>
              <a:t>Tangible to Social</a:t>
            </a:r>
          </a:p>
          <a:p>
            <a:pPr marL="571500" indent="-571500" eaLnBrk="1" hangingPunct="1"/>
            <a:r>
              <a:rPr lang="en-US" sz="2800" dirty="0" smtClean="0">
                <a:ea typeface="ＭＳ Ｐゴシック" pitchFamily="-65" charset="-128"/>
              </a:rPr>
              <a:t>External to Internal</a:t>
            </a:r>
          </a:p>
          <a:p>
            <a:pPr marL="571500" indent="-571500" eaLnBrk="1" hangingPunct="1"/>
            <a:r>
              <a:rPr lang="en-US" sz="2800" dirty="0" smtClean="0">
                <a:ea typeface="ＭＳ Ｐゴシック" pitchFamily="-65" charset="-128"/>
              </a:rPr>
              <a:t>Frequent to Infrequent</a:t>
            </a:r>
          </a:p>
          <a:p>
            <a:pPr marL="571500" indent="-571500" eaLnBrk="1" hangingPunct="1"/>
            <a:r>
              <a:rPr lang="en-US" sz="2800" dirty="0" smtClean="0">
                <a:ea typeface="ＭＳ Ｐゴシック" pitchFamily="-65" charset="-128"/>
              </a:rPr>
              <a:t>Predictable to Unpredictable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752601"/>
            <a:ext cx="8077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:\Documents and Settings\Ccorley\Local Settings\Temporary Internet Files\Content.IE5\AX1BILJJ\MCj019860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193596"/>
            <a:ext cx="2688879" cy="3474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CCS Pride Ticket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4343400"/>
            <a:ext cx="7391400" cy="2286000"/>
          </a:xfrm>
        </p:spPr>
        <p:txBody>
          <a:bodyPr/>
          <a:lstStyle/>
          <a:p>
            <a:pPr algn="ctr">
              <a:buNone/>
            </a:pPr>
            <a:endParaRPr lang="en-US" sz="1200" b="1" dirty="0" smtClean="0"/>
          </a:p>
          <a:p>
            <a:pPr algn="ctr"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1200" b="1" dirty="0" smtClean="0"/>
              <a:t>Calendar for Ticket and Student PBS Launch:</a:t>
            </a:r>
            <a:endParaRPr lang="en-US" sz="1200" dirty="0" smtClean="0"/>
          </a:p>
          <a:p>
            <a:pPr algn="ctr">
              <a:buNone/>
            </a:pPr>
            <a:r>
              <a:rPr lang="en-US" sz="1200" dirty="0" smtClean="0"/>
              <a:t> </a:t>
            </a:r>
          </a:p>
          <a:p>
            <a:pPr>
              <a:buNone/>
            </a:pPr>
            <a:r>
              <a:rPr lang="en-US" sz="1200" b="1" dirty="0" smtClean="0"/>
              <a:t>Aug. 27 – Sept. 4:</a:t>
            </a:r>
            <a:r>
              <a:rPr lang="en-US" sz="1200" dirty="0" smtClean="0"/>
              <a:t>  Teach Behavioral Expectations Matrix to students</a:t>
            </a:r>
          </a:p>
          <a:p>
            <a:pPr>
              <a:buNone/>
            </a:pPr>
            <a:r>
              <a:rPr lang="en-US" sz="1200" b="1" dirty="0" smtClean="0"/>
              <a:t>Sept. 5:</a:t>
            </a:r>
            <a:r>
              <a:rPr lang="en-US" sz="1200" dirty="0" smtClean="0"/>
              <a:t>  Carnation Ceremony:  Introduce CCS Pride Tickets to students in 5-8 and PreK-4 assemblies</a:t>
            </a:r>
          </a:p>
          <a:p>
            <a:pPr>
              <a:buNone/>
            </a:pPr>
            <a:r>
              <a:rPr lang="en-US" sz="1200" b="1" dirty="0" smtClean="0"/>
              <a:t>Sept. 8:</a:t>
            </a:r>
            <a:r>
              <a:rPr lang="en-US" sz="1200" dirty="0" smtClean="0"/>
              <a:t>  Tickets given to students for knowing 3 R’s (number of tickets given should be unrestricted)</a:t>
            </a:r>
          </a:p>
          <a:p>
            <a:pPr>
              <a:buNone/>
            </a:pPr>
            <a:r>
              <a:rPr lang="en-US" sz="1200" b="1" dirty="0" smtClean="0"/>
              <a:t>Sept. 15:</a:t>
            </a:r>
            <a:r>
              <a:rPr lang="en-US" sz="1200" dirty="0" smtClean="0"/>
              <a:t>  Tickets given to students for knowing BOTH the 3 R’s and demonstrating them as well</a:t>
            </a:r>
          </a:p>
          <a:p>
            <a:pPr>
              <a:buNone/>
            </a:pPr>
            <a:r>
              <a:rPr lang="en-US" sz="1200" b="1" dirty="0" smtClean="0"/>
              <a:t> </a:t>
            </a:r>
            <a:endParaRPr lang="en-US" sz="12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904999"/>
          <a:ext cx="7848600" cy="2514601"/>
        </p:xfrm>
        <a:graphic>
          <a:graphicData uri="http://schemas.openxmlformats.org/drawingml/2006/table">
            <a:tbl>
              <a:tblPr/>
              <a:tblGrid>
                <a:gridCol w="1308100"/>
                <a:gridCol w="1308100"/>
                <a:gridCol w="1308100"/>
                <a:gridCol w="1308100"/>
                <a:gridCol w="1308100"/>
                <a:gridCol w="1308100"/>
              </a:tblGrid>
              <a:tr h="251460">
                <a:tc gridSpan="6">
                  <a:txBody>
                    <a:bodyPr/>
                    <a:lstStyle/>
                    <a:p>
                      <a:pPr marL="0" marR="0" indent="-118745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What procedures would you like in place to acknowledge display of positive behavioral expectations?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 gridSpan="6"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Positive Acknowledgement Procedures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What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When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 By Whom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How Often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How Many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b="1" dirty="0">
                          <a:latin typeface="Cambria"/>
                          <a:ea typeface="Cambria"/>
                          <a:cs typeface="Times New Roman"/>
                        </a:rPr>
                        <a:t>Where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221"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dirty="0">
                          <a:latin typeface="Cambria"/>
                          <a:ea typeface="Cambria"/>
                          <a:cs typeface="Times New Roman"/>
                        </a:rPr>
                        <a:t>CCS Pride Tickets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dirty="0">
                          <a:latin typeface="Cambria"/>
                          <a:ea typeface="Cambria"/>
                          <a:cs typeface="Times New Roman"/>
                        </a:rPr>
                        <a:t>Throughout the school day and during school sponsored activities in a variety of settings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US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dirty="0">
                          <a:latin typeface="Cambria"/>
                          <a:ea typeface="Cambria"/>
                          <a:cs typeface="Times New Roman"/>
                        </a:rPr>
                        <a:t>From all staff to all students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US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dirty="0">
                          <a:latin typeface="Cambria"/>
                          <a:ea typeface="Cambria"/>
                          <a:cs typeface="Times New Roman"/>
                        </a:rPr>
                        <a:t>Unrestricted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US" sz="1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dirty="0">
                          <a:latin typeface="Cambria"/>
                          <a:ea typeface="Cambria"/>
                          <a:cs typeface="Times New Roman"/>
                        </a:rPr>
                        <a:t>Unrestricted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000" dirty="0">
                          <a:latin typeface="Cambria"/>
                          <a:ea typeface="Cambria"/>
                          <a:cs typeface="Times New Roman"/>
                        </a:rPr>
                        <a:t>Everywhere, where school sponsored activities take place </a:t>
                      </a:r>
                      <a:endParaRPr lang="en-US" sz="9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2" y="152400"/>
            <a:ext cx="68707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Six Components</a:t>
            </a:r>
            <a:r>
              <a:rPr lang="en-US" sz="4000" dirty="0" smtClean="0">
                <a:solidFill>
                  <a:schemeClr val="folHlink"/>
                </a:solidFill>
                <a:ea typeface="ＭＳ Ｐゴシック" pitchFamily="-65" charset="-128"/>
              </a:rPr>
              <a:t> </a:t>
            </a:r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of School-wide Discipline</a:t>
            </a:r>
            <a:endParaRPr lang="en-US" sz="4000" b="1" dirty="0" smtClean="0">
              <a:solidFill>
                <a:schemeClr val="accent2"/>
              </a:solidFill>
              <a:ea typeface="ＭＳ Ｐゴシック" pitchFamily="-65" charset="-128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57400"/>
            <a:ext cx="8229600" cy="3581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Statement of purpose</a:t>
            </a:r>
            <a:endParaRPr lang="en-US" sz="2400" dirty="0" smtClean="0">
              <a:solidFill>
                <a:schemeClr val="tx2"/>
              </a:solidFill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Clearly defined expected behavior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teaching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encouraging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a typeface="ＭＳ Ｐゴシック" pitchFamily="-65" charset="-128"/>
              </a:rPr>
              <a:t>Continuum of procedures for discouraging problem behaviors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record-keeping and decision making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Both"/>
            </a:pPr>
            <a:endParaRPr lang="en-US" sz="2800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4000500" y="2400300"/>
            <a:ext cx="91440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ea typeface="ＭＳ Ｐゴシック" pitchFamily="-65" charset="-128"/>
              </a:rPr>
              <a:t>Discouraging Problem Behaviors:</a:t>
            </a:r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/>
            </a:r>
            <a:b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r>
              <a:rPr lang="en-US" sz="3200" dirty="0" smtClean="0">
                <a:solidFill>
                  <a:schemeClr val="folHlink"/>
                </a:solidFill>
                <a:ea typeface="ＭＳ Ｐゴシック" pitchFamily="-65" charset="-128"/>
              </a:rPr>
              <a:t>Discipline Referral Form</a:t>
            </a:r>
            <a:endParaRPr lang="en-US" sz="3200" dirty="0"/>
          </a:p>
        </p:txBody>
      </p:sp>
      <p:graphicFrame>
        <p:nvGraphicFramePr>
          <p:cNvPr id="71" name="Content Placeholder 70"/>
          <p:cNvGraphicFramePr>
            <a:graphicFrameLocks noGrp="1"/>
          </p:cNvGraphicFramePr>
          <p:nvPr>
            <p:ph idx="1"/>
          </p:nvPr>
        </p:nvGraphicFramePr>
        <p:xfrm>
          <a:off x="1905000" y="152400"/>
          <a:ext cx="5029200" cy="6561737"/>
        </p:xfrm>
        <a:graphic>
          <a:graphicData uri="http://schemas.openxmlformats.org/drawingml/2006/table">
            <a:tbl>
              <a:tblPr/>
              <a:tblGrid>
                <a:gridCol w="5029200"/>
              </a:tblGrid>
              <a:tr h="6223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CCS Discipline Referral Form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Student: ______________________________    Referring Staff: ______________________________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Grade:  </a:t>
                      </a:r>
                      <a:r>
                        <a:rPr lang="en-US" sz="900" dirty="0" err="1" smtClean="0">
                          <a:latin typeface="Calibri"/>
                          <a:ea typeface="Calibri"/>
                          <a:cs typeface="Times New Roman"/>
                        </a:rPr>
                        <a:t>Prek</a:t>
                      </a: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K 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1     2     3     4     5     6     7     8          Time: _________a.m./p.m.         Date: </a:t>
                      </a: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______________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                           (Circle one)</a:t>
                      </a: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01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LOCATION: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Classroom          Playground/Recess          Cafeteria         Bus          Hallway          Library          Bathroom                   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Arrival/Dismissal          Assembly/Field Trip          Locker Room          Other: </a:t>
                      </a: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__________________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PROBLEM BEHAVIORS: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7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MINOR: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Inappropriate Language          Physical Contact          Defiance/Non-Compliance          Disruption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Dress Code          Property Misuse          Tardy          Technology Violation          Gum Chewing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Other: __________________________________                       </a:t>
                      </a: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7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MAJOR: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Abusive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Language                     Fighting/Physical Contact          Overt Defiance/Non-Compliance      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(including threats of harm)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Dress Code          Vandalism          Technology Violation          Harassment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Hazing                   Bullying              Skipping Class          Alcohol/Drugs/Weapon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Other: __________________________________ </a:t>
                      </a: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1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POSSIBLE 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MOTIVATION: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  Obtain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Peer Attention          Obtain Adult Attention          Obtain Items/Activities          Avoid Peer(s</a:t>
                      </a: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 Avoid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Adult(s)          Avoid Activity/Task          Don’t Know          Other: _________________________          </a:t>
                      </a: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OTHERS 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INVOLVED: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(List others involved on the back of this form)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None          Peer(s)          Staff           Teacher           Substitute          Unknown          Other: ____________          </a:t>
                      </a: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1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ADMINISTRATIVE 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DECISION: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          Success Plan          Loss of Privilege          Conference with Student          Parent Contact/Conference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Tolerance Timeout          Individualized Education            Detention: Lunch/Recess/Afterschool        </a:t>
                      </a:r>
                      <a:endParaRPr lang="en-US" sz="9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latin typeface="Calibri"/>
                          <a:ea typeface="Calibri"/>
                          <a:cs typeface="Times New Roman"/>
                        </a:rPr>
                        <a:t>           </a:t>
                      </a: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Bus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Suspension (# of Days: _____)         ISS (# of Days: _____)          OSS(# of Days: _____)      </a:t>
                      </a:r>
                      <a:endParaRPr lang="en-US" sz="9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  Restitution         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Other: __________________________    </a:t>
                      </a: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01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ACTION ALREADY TAKEN: </a:t>
                      </a:r>
                      <a:endParaRPr lang="en-US" sz="9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          Verbal </a:t>
                      </a: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Warning          Assigned Quiet Time         Alternate Seating          Other: </a:t>
                      </a:r>
                      <a:r>
                        <a:rPr lang="en-US" sz="900" dirty="0" smtClean="0">
                          <a:latin typeface="Calibri"/>
                          <a:ea typeface="Calibri"/>
                          <a:cs typeface="Times New Roman"/>
                        </a:rPr>
                        <a:t>___________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816" marR="27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8243" name="Group 67"/>
          <p:cNvGrpSpPr>
            <a:grpSpLocks/>
          </p:cNvGrpSpPr>
          <p:nvPr/>
        </p:nvGrpSpPr>
        <p:grpSpPr bwMode="auto">
          <a:xfrm>
            <a:off x="1981200" y="990600"/>
            <a:ext cx="4343400" cy="5334000"/>
            <a:chOff x="1017" y="3031"/>
            <a:chExt cx="8919" cy="11679"/>
          </a:xfrm>
        </p:grpSpPr>
        <p:sp>
          <p:nvSpPr>
            <p:cNvPr id="178309" name="Rectangle 133"/>
            <p:cNvSpPr>
              <a:spLocks noChangeArrowheads="1"/>
            </p:cNvSpPr>
            <p:nvPr/>
          </p:nvSpPr>
          <p:spPr bwMode="auto">
            <a:xfrm>
              <a:off x="3882" y="6910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8" name="Rectangle 132"/>
            <p:cNvSpPr>
              <a:spLocks noChangeArrowheads="1"/>
            </p:cNvSpPr>
            <p:nvPr/>
          </p:nvSpPr>
          <p:spPr bwMode="auto">
            <a:xfrm>
              <a:off x="6882" y="6910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7" name="Rectangle 131"/>
            <p:cNvSpPr>
              <a:spLocks noChangeArrowheads="1"/>
            </p:cNvSpPr>
            <p:nvPr/>
          </p:nvSpPr>
          <p:spPr bwMode="auto">
            <a:xfrm>
              <a:off x="1017" y="6910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6" name="Rectangle 130"/>
            <p:cNvSpPr>
              <a:spLocks noChangeArrowheads="1"/>
            </p:cNvSpPr>
            <p:nvPr/>
          </p:nvSpPr>
          <p:spPr bwMode="auto">
            <a:xfrm>
              <a:off x="4242" y="7603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5" name="Rectangle 129"/>
            <p:cNvSpPr>
              <a:spLocks noChangeArrowheads="1"/>
            </p:cNvSpPr>
            <p:nvPr/>
          </p:nvSpPr>
          <p:spPr bwMode="auto">
            <a:xfrm>
              <a:off x="6792" y="7603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4" name="Rectangle 128"/>
            <p:cNvSpPr>
              <a:spLocks noChangeArrowheads="1"/>
            </p:cNvSpPr>
            <p:nvPr/>
          </p:nvSpPr>
          <p:spPr bwMode="auto">
            <a:xfrm>
              <a:off x="1017" y="7603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3" name="Rectangle 127"/>
            <p:cNvSpPr>
              <a:spLocks noChangeArrowheads="1"/>
            </p:cNvSpPr>
            <p:nvPr/>
          </p:nvSpPr>
          <p:spPr bwMode="auto">
            <a:xfrm>
              <a:off x="6177" y="8149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2" name="Rectangle 126"/>
            <p:cNvSpPr>
              <a:spLocks noChangeArrowheads="1"/>
            </p:cNvSpPr>
            <p:nvPr/>
          </p:nvSpPr>
          <p:spPr bwMode="auto">
            <a:xfrm>
              <a:off x="4242" y="8149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1" name="Rectangle 125"/>
            <p:cNvSpPr>
              <a:spLocks noChangeArrowheads="1"/>
            </p:cNvSpPr>
            <p:nvPr/>
          </p:nvSpPr>
          <p:spPr bwMode="auto">
            <a:xfrm>
              <a:off x="2712" y="8148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300" name="Rectangle 124"/>
            <p:cNvSpPr>
              <a:spLocks noChangeArrowheads="1"/>
            </p:cNvSpPr>
            <p:nvPr/>
          </p:nvSpPr>
          <p:spPr bwMode="auto">
            <a:xfrm>
              <a:off x="1017" y="868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9" name="Rectangle 123"/>
            <p:cNvSpPr>
              <a:spLocks noChangeArrowheads="1"/>
            </p:cNvSpPr>
            <p:nvPr/>
          </p:nvSpPr>
          <p:spPr bwMode="auto">
            <a:xfrm>
              <a:off x="7047" y="1011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8" name="Rectangle 122"/>
            <p:cNvSpPr>
              <a:spLocks noChangeArrowheads="1"/>
            </p:cNvSpPr>
            <p:nvPr/>
          </p:nvSpPr>
          <p:spPr bwMode="auto">
            <a:xfrm>
              <a:off x="5307" y="1011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7" name="Rectangle 121"/>
            <p:cNvSpPr>
              <a:spLocks noChangeArrowheads="1"/>
            </p:cNvSpPr>
            <p:nvPr/>
          </p:nvSpPr>
          <p:spPr bwMode="auto">
            <a:xfrm>
              <a:off x="1017" y="303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6" name="Rectangle 120"/>
            <p:cNvSpPr>
              <a:spLocks noChangeArrowheads="1"/>
            </p:cNvSpPr>
            <p:nvPr/>
          </p:nvSpPr>
          <p:spPr bwMode="auto">
            <a:xfrm>
              <a:off x="2637" y="303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5" name="Rectangle 119"/>
            <p:cNvSpPr>
              <a:spLocks noChangeArrowheads="1"/>
            </p:cNvSpPr>
            <p:nvPr/>
          </p:nvSpPr>
          <p:spPr bwMode="auto">
            <a:xfrm>
              <a:off x="9771" y="3033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4" name="Rectangle 118"/>
            <p:cNvSpPr>
              <a:spLocks noChangeArrowheads="1"/>
            </p:cNvSpPr>
            <p:nvPr/>
          </p:nvSpPr>
          <p:spPr bwMode="auto">
            <a:xfrm>
              <a:off x="6342" y="303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3" name="Rectangle 117"/>
            <p:cNvSpPr>
              <a:spLocks noChangeArrowheads="1"/>
            </p:cNvSpPr>
            <p:nvPr/>
          </p:nvSpPr>
          <p:spPr bwMode="auto">
            <a:xfrm>
              <a:off x="5031" y="3033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2" name="Rectangle 116"/>
            <p:cNvSpPr>
              <a:spLocks noChangeArrowheads="1"/>
            </p:cNvSpPr>
            <p:nvPr/>
          </p:nvSpPr>
          <p:spPr bwMode="auto">
            <a:xfrm>
              <a:off x="7482" y="356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1" name="Rectangle 115"/>
            <p:cNvSpPr>
              <a:spLocks noChangeArrowheads="1"/>
            </p:cNvSpPr>
            <p:nvPr/>
          </p:nvSpPr>
          <p:spPr bwMode="auto">
            <a:xfrm>
              <a:off x="1017" y="5987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90" name="Rectangle 114"/>
            <p:cNvSpPr>
              <a:spLocks noChangeArrowheads="1"/>
            </p:cNvSpPr>
            <p:nvPr/>
          </p:nvSpPr>
          <p:spPr bwMode="auto">
            <a:xfrm>
              <a:off x="1017" y="3559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9" name="Rectangle 113"/>
            <p:cNvSpPr>
              <a:spLocks noChangeArrowheads="1"/>
            </p:cNvSpPr>
            <p:nvPr/>
          </p:nvSpPr>
          <p:spPr bwMode="auto">
            <a:xfrm>
              <a:off x="5622" y="3560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8" name="Rectangle 112"/>
            <p:cNvSpPr>
              <a:spLocks noChangeArrowheads="1"/>
            </p:cNvSpPr>
            <p:nvPr/>
          </p:nvSpPr>
          <p:spPr bwMode="auto">
            <a:xfrm>
              <a:off x="7302" y="303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7" name="Rectangle 111"/>
            <p:cNvSpPr>
              <a:spLocks noChangeArrowheads="1"/>
            </p:cNvSpPr>
            <p:nvPr/>
          </p:nvSpPr>
          <p:spPr bwMode="auto">
            <a:xfrm>
              <a:off x="3207" y="3560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6" name="Rectangle 110"/>
            <p:cNvSpPr>
              <a:spLocks noChangeArrowheads="1"/>
            </p:cNvSpPr>
            <p:nvPr/>
          </p:nvSpPr>
          <p:spPr bwMode="auto">
            <a:xfrm>
              <a:off x="8601" y="303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5" name="Rectangle 109"/>
            <p:cNvSpPr>
              <a:spLocks noChangeArrowheads="1"/>
            </p:cNvSpPr>
            <p:nvPr/>
          </p:nvSpPr>
          <p:spPr bwMode="auto">
            <a:xfrm>
              <a:off x="1017" y="4925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4" name="Rectangle 108"/>
            <p:cNvSpPr>
              <a:spLocks noChangeArrowheads="1"/>
            </p:cNvSpPr>
            <p:nvPr/>
          </p:nvSpPr>
          <p:spPr bwMode="auto">
            <a:xfrm>
              <a:off x="5922" y="5442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3" name="Rectangle 107"/>
            <p:cNvSpPr>
              <a:spLocks noChangeArrowheads="1"/>
            </p:cNvSpPr>
            <p:nvPr/>
          </p:nvSpPr>
          <p:spPr bwMode="auto">
            <a:xfrm>
              <a:off x="3882" y="4925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2" name="Rectangle 106"/>
            <p:cNvSpPr>
              <a:spLocks noChangeArrowheads="1"/>
            </p:cNvSpPr>
            <p:nvPr/>
          </p:nvSpPr>
          <p:spPr bwMode="auto">
            <a:xfrm>
              <a:off x="9117" y="4925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1" name="Rectangle 105"/>
            <p:cNvSpPr>
              <a:spLocks noChangeArrowheads="1"/>
            </p:cNvSpPr>
            <p:nvPr/>
          </p:nvSpPr>
          <p:spPr bwMode="auto">
            <a:xfrm>
              <a:off x="6012" y="4925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80" name="Rectangle 104"/>
            <p:cNvSpPr>
              <a:spLocks noChangeArrowheads="1"/>
            </p:cNvSpPr>
            <p:nvPr/>
          </p:nvSpPr>
          <p:spPr bwMode="auto">
            <a:xfrm>
              <a:off x="2637" y="7603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9" name="Rectangle 103"/>
            <p:cNvSpPr>
              <a:spLocks noChangeArrowheads="1"/>
            </p:cNvSpPr>
            <p:nvPr/>
          </p:nvSpPr>
          <p:spPr bwMode="auto">
            <a:xfrm>
              <a:off x="1017" y="5442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8" name="Rectangle 102"/>
            <p:cNvSpPr>
              <a:spLocks noChangeArrowheads="1"/>
            </p:cNvSpPr>
            <p:nvPr/>
          </p:nvSpPr>
          <p:spPr bwMode="auto">
            <a:xfrm>
              <a:off x="4782" y="5442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7" name="Rectangle 101"/>
            <p:cNvSpPr>
              <a:spLocks noChangeArrowheads="1"/>
            </p:cNvSpPr>
            <p:nvPr/>
          </p:nvSpPr>
          <p:spPr bwMode="auto">
            <a:xfrm>
              <a:off x="1017" y="8148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6" name="Rectangle 100"/>
            <p:cNvSpPr>
              <a:spLocks noChangeArrowheads="1"/>
            </p:cNvSpPr>
            <p:nvPr/>
          </p:nvSpPr>
          <p:spPr bwMode="auto">
            <a:xfrm>
              <a:off x="2637" y="5442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5" name="Rectangle 99"/>
            <p:cNvSpPr>
              <a:spLocks noChangeArrowheads="1"/>
            </p:cNvSpPr>
            <p:nvPr/>
          </p:nvSpPr>
          <p:spPr bwMode="auto">
            <a:xfrm>
              <a:off x="8487" y="5442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4" name="Rectangle 98"/>
            <p:cNvSpPr>
              <a:spLocks noChangeArrowheads="1"/>
            </p:cNvSpPr>
            <p:nvPr/>
          </p:nvSpPr>
          <p:spPr bwMode="auto">
            <a:xfrm>
              <a:off x="1017" y="9608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3" name="Rectangle 97"/>
            <p:cNvSpPr>
              <a:spLocks noChangeArrowheads="1"/>
            </p:cNvSpPr>
            <p:nvPr/>
          </p:nvSpPr>
          <p:spPr bwMode="auto">
            <a:xfrm>
              <a:off x="3717" y="9608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2" name="Rectangle 96"/>
            <p:cNvSpPr>
              <a:spLocks noChangeArrowheads="1"/>
            </p:cNvSpPr>
            <p:nvPr/>
          </p:nvSpPr>
          <p:spPr bwMode="auto">
            <a:xfrm>
              <a:off x="9282" y="9608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1" name="Rectangle 95"/>
            <p:cNvSpPr>
              <a:spLocks noChangeArrowheads="1"/>
            </p:cNvSpPr>
            <p:nvPr/>
          </p:nvSpPr>
          <p:spPr bwMode="auto">
            <a:xfrm>
              <a:off x="6507" y="9608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70" name="Rectangle 94"/>
            <p:cNvSpPr>
              <a:spLocks noChangeArrowheads="1"/>
            </p:cNvSpPr>
            <p:nvPr/>
          </p:nvSpPr>
          <p:spPr bwMode="auto">
            <a:xfrm>
              <a:off x="4332" y="1103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9" name="Rectangle 93"/>
            <p:cNvSpPr>
              <a:spLocks noChangeArrowheads="1"/>
            </p:cNvSpPr>
            <p:nvPr/>
          </p:nvSpPr>
          <p:spPr bwMode="auto">
            <a:xfrm>
              <a:off x="1017" y="1011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8" name="Rectangle 92"/>
            <p:cNvSpPr>
              <a:spLocks noChangeArrowheads="1"/>
            </p:cNvSpPr>
            <p:nvPr/>
          </p:nvSpPr>
          <p:spPr bwMode="auto">
            <a:xfrm>
              <a:off x="2952" y="1011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7" name="Rectangle 91"/>
            <p:cNvSpPr>
              <a:spLocks noChangeArrowheads="1"/>
            </p:cNvSpPr>
            <p:nvPr/>
          </p:nvSpPr>
          <p:spPr bwMode="auto">
            <a:xfrm>
              <a:off x="7302" y="1103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6" name="Rectangle 90"/>
            <p:cNvSpPr>
              <a:spLocks noChangeArrowheads="1"/>
            </p:cNvSpPr>
            <p:nvPr/>
          </p:nvSpPr>
          <p:spPr bwMode="auto">
            <a:xfrm>
              <a:off x="3282" y="1103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5" name="Rectangle 89"/>
            <p:cNvSpPr>
              <a:spLocks noChangeArrowheads="1"/>
            </p:cNvSpPr>
            <p:nvPr/>
          </p:nvSpPr>
          <p:spPr bwMode="auto">
            <a:xfrm>
              <a:off x="1017" y="1103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4" name="Rectangle 88"/>
            <p:cNvSpPr>
              <a:spLocks noChangeArrowheads="1"/>
            </p:cNvSpPr>
            <p:nvPr/>
          </p:nvSpPr>
          <p:spPr bwMode="auto">
            <a:xfrm>
              <a:off x="2106" y="1103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3" name="Rectangle 87"/>
            <p:cNvSpPr>
              <a:spLocks noChangeArrowheads="1"/>
            </p:cNvSpPr>
            <p:nvPr/>
          </p:nvSpPr>
          <p:spPr bwMode="auto">
            <a:xfrm>
              <a:off x="8766" y="1103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2" name="Rectangle 86"/>
            <p:cNvSpPr>
              <a:spLocks noChangeArrowheads="1"/>
            </p:cNvSpPr>
            <p:nvPr/>
          </p:nvSpPr>
          <p:spPr bwMode="auto">
            <a:xfrm>
              <a:off x="5757" y="11034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1" name="Rectangle 85"/>
            <p:cNvSpPr>
              <a:spLocks noChangeArrowheads="1"/>
            </p:cNvSpPr>
            <p:nvPr/>
          </p:nvSpPr>
          <p:spPr bwMode="auto">
            <a:xfrm>
              <a:off x="1017" y="12487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60" name="Rectangle 84"/>
            <p:cNvSpPr>
              <a:spLocks noChangeArrowheads="1"/>
            </p:cNvSpPr>
            <p:nvPr/>
          </p:nvSpPr>
          <p:spPr bwMode="auto">
            <a:xfrm>
              <a:off x="1017" y="11969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9" name="Rectangle 83"/>
            <p:cNvSpPr>
              <a:spLocks noChangeArrowheads="1"/>
            </p:cNvSpPr>
            <p:nvPr/>
          </p:nvSpPr>
          <p:spPr bwMode="auto">
            <a:xfrm>
              <a:off x="2802" y="11969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8" name="Rectangle 82"/>
            <p:cNvSpPr>
              <a:spLocks noChangeArrowheads="1"/>
            </p:cNvSpPr>
            <p:nvPr/>
          </p:nvSpPr>
          <p:spPr bwMode="auto">
            <a:xfrm>
              <a:off x="1017" y="13047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7" name="Rectangle 81"/>
            <p:cNvSpPr>
              <a:spLocks noChangeArrowheads="1"/>
            </p:cNvSpPr>
            <p:nvPr/>
          </p:nvSpPr>
          <p:spPr bwMode="auto">
            <a:xfrm>
              <a:off x="1017" y="1356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6" name="Rectangle 80"/>
            <p:cNvSpPr>
              <a:spLocks noChangeArrowheads="1"/>
            </p:cNvSpPr>
            <p:nvPr/>
          </p:nvSpPr>
          <p:spPr bwMode="auto">
            <a:xfrm>
              <a:off x="3447" y="12486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5" name="Rectangle 79"/>
            <p:cNvSpPr>
              <a:spLocks noChangeArrowheads="1"/>
            </p:cNvSpPr>
            <p:nvPr/>
          </p:nvSpPr>
          <p:spPr bwMode="auto">
            <a:xfrm>
              <a:off x="7881" y="11969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4" name="Rectangle 78"/>
            <p:cNvSpPr>
              <a:spLocks noChangeArrowheads="1"/>
            </p:cNvSpPr>
            <p:nvPr/>
          </p:nvSpPr>
          <p:spPr bwMode="auto">
            <a:xfrm>
              <a:off x="7467" y="13046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3" name="Rectangle 77"/>
            <p:cNvSpPr>
              <a:spLocks noChangeArrowheads="1"/>
            </p:cNvSpPr>
            <p:nvPr/>
          </p:nvSpPr>
          <p:spPr bwMode="auto">
            <a:xfrm>
              <a:off x="4866" y="13045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2" name="Rectangle 76"/>
            <p:cNvSpPr>
              <a:spLocks noChangeArrowheads="1"/>
            </p:cNvSpPr>
            <p:nvPr/>
          </p:nvSpPr>
          <p:spPr bwMode="auto">
            <a:xfrm>
              <a:off x="6426" y="12485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1" name="Rectangle 75"/>
            <p:cNvSpPr>
              <a:spLocks noChangeArrowheads="1"/>
            </p:cNvSpPr>
            <p:nvPr/>
          </p:nvSpPr>
          <p:spPr bwMode="auto">
            <a:xfrm>
              <a:off x="4866" y="11968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50" name="Rectangle 74"/>
            <p:cNvSpPr>
              <a:spLocks noChangeArrowheads="1"/>
            </p:cNvSpPr>
            <p:nvPr/>
          </p:nvSpPr>
          <p:spPr bwMode="auto">
            <a:xfrm>
              <a:off x="2637" y="13561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47" name="Rectangle 71"/>
            <p:cNvSpPr>
              <a:spLocks noChangeArrowheads="1"/>
            </p:cNvSpPr>
            <p:nvPr/>
          </p:nvSpPr>
          <p:spPr bwMode="auto">
            <a:xfrm>
              <a:off x="1017" y="14567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46" name="Rectangle 70"/>
            <p:cNvSpPr>
              <a:spLocks noChangeArrowheads="1"/>
            </p:cNvSpPr>
            <p:nvPr/>
          </p:nvSpPr>
          <p:spPr bwMode="auto">
            <a:xfrm>
              <a:off x="3117" y="14567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45" name="Rectangle 69"/>
            <p:cNvSpPr>
              <a:spLocks noChangeArrowheads="1"/>
            </p:cNvSpPr>
            <p:nvPr/>
          </p:nvSpPr>
          <p:spPr bwMode="auto">
            <a:xfrm>
              <a:off x="5592" y="14567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244" name="Rectangle 68"/>
            <p:cNvSpPr>
              <a:spLocks noChangeArrowheads="1"/>
            </p:cNvSpPr>
            <p:nvPr/>
          </p:nvSpPr>
          <p:spPr bwMode="auto">
            <a:xfrm>
              <a:off x="7800" y="14567"/>
              <a:ext cx="165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folHlink"/>
                </a:solidFill>
                <a:ea typeface="ＭＳ Ｐゴシック" pitchFamily="-65" charset="-128"/>
              </a:rPr>
              <a:t>Clearly Defined Responses and Consequences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18578"/>
          <a:ext cx="7924800" cy="4407822"/>
        </p:xfrm>
        <a:graphic>
          <a:graphicData uri="http://schemas.openxmlformats.org/drawingml/2006/table">
            <a:tbl>
              <a:tblPr/>
              <a:tblGrid>
                <a:gridCol w="1320800"/>
                <a:gridCol w="1320800"/>
                <a:gridCol w="1320800"/>
                <a:gridCol w="1320800"/>
                <a:gridCol w="1320800"/>
                <a:gridCol w="1320800"/>
              </a:tblGrid>
              <a:tr h="224447">
                <a:tc gridSpan="6">
                  <a:txBody>
                    <a:bodyPr/>
                    <a:lstStyle/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Charlotte Central School Consequences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0180" marR="501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5813">
                <a:tc gridSpan="2">
                  <a:txBody>
                    <a:bodyPr/>
                    <a:lstStyle/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Level One Behaviors-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Teacher/Team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(Minor</a:t>
                      </a: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50180" marR="501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Level Two </a:t>
                      </a: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Behaviors-</a:t>
                      </a:r>
                    </a:p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Teacher/Behavior </a:t>
                      </a: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Specialist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(Major)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50180" marR="5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Level Three Behaviors-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Behavior Specialist/Administration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  <a:p>
                      <a:pPr marL="0" marR="0" indent="-1187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</a:rPr>
                        <a:t>(Major and/or Illegal)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50180" marR="5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18562">
                <a:tc>
                  <a:txBody>
                    <a:bodyPr/>
                    <a:lstStyle/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latin typeface="Times New Roman"/>
                          <a:ea typeface="Times New Roman"/>
                        </a:rPr>
                        <a:t>Behaviors</a:t>
                      </a:r>
                      <a:r>
                        <a:rPr lang="en-US" sz="900" b="1" u="sng" dirty="0">
                          <a:latin typeface="Times New Roman"/>
                          <a:ea typeface="Times New Roman"/>
                        </a:rPr>
                        <a:t>: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Inappropriate Language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Physical Contact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Defiance/Non-Compliance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Disruption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Dress Code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Property Misuse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Tardy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Technology Violation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Gum Chewing</a:t>
                      </a:r>
                    </a:p>
                  </a:txBody>
                  <a:tcPr marL="50180" marR="501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latin typeface="Times New Roman"/>
                          <a:ea typeface="Calibri"/>
                        </a:rPr>
                        <a:t>Range of Responses and/or Consequences</a:t>
                      </a:r>
                      <a:r>
                        <a:rPr lang="en-US" sz="900" u="sng" dirty="0" smtClean="0">
                          <a:latin typeface="Times New Roman"/>
                          <a:ea typeface="Calibri"/>
                        </a:rPr>
                        <a:t>:*</a:t>
                      </a:r>
                    </a:p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Positive     </a:t>
                      </a:r>
                    </a:p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        Encouragement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Redirection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Relocation in class 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In-class time-out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Relocation to \      </a:t>
                      </a:r>
                    </a:p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       alternative </a:t>
                      </a: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setting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Parent </a:t>
                      </a:r>
                    </a:p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communication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Parental </a:t>
                      </a:r>
                    </a:p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       involvement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Opportunities for recognition      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Work completion </a:t>
                      </a:r>
                    </a:p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       during </a:t>
                      </a: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free time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Loss of privileges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Restitution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Documentation</a:t>
                      </a:r>
                      <a:r>
                        <a:rPr lang="en-US" sz="900" baseline="0" dirty="0" smtClean="0">
                          <a:latin typeface="Times New Roman"/>
                          <a:ea typeface="Times New Roman"/>
                        </a:rPr>
                        <a:t> in the Opportunity Room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50180" marR="5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18745" algn="l"/>
                      <a:r>
                        <a:rPr lang="en-US" sz="900" u="sng" dirty="0">
                          <a:latin typeface="Calibri"/>
                          <a:ea typeface="Calibri"/>
                        </a:rPr>
                        <a:t>Behaviors:</a:t>
                      </a:r>
                      <a:endParaRPr lang="en-US" sz="900" dirty="0">
                        <a:latin typeface="Calibri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Include all Level One Behaviors that intensify 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Abusive Language (including threats of harm)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Fighting/Physical Contact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Overt Defiance/Non-Compliance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Dress Code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Vandalism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Technology Violation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Skipping Class</a:t>
                      </a:r>
                    </a:p>
                  </a:txBody>
                  <a:tcPr marL="50180" marR="5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latin typeface="Times New Roman"/>
                          <a:ea typeface="Calibri"/>
                        </a:rPr>
                        <a:t>Range of Responses and/or Consequences: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Referral to the Opportunity Room and/or Administration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Success Plan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Parent Notification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Loss of privileges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Tolerance Timeout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Detention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Lunch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Recess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Afterschool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Individual Education in the area of the violation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Failing grades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ISS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OSS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Restitution</a:t>
                      </a:r>
                    </a:p>
                  </a:txBody>
                  <a:tcPr marL="50180" marR="5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18745" algn="l"/>
                      <a:r>
                        <a:rPr lang="en-US" sz="900" u="sng" dirty="0">
                          <a:latin typeface="Calibri"/>
                          <a:ea typeface="Calibri"/>
                        </a:rPr>
                        <a:t>Behaviors:</a:t>
                      </a:r>
                      <a:endParaRPr lang="en-US" sz="900" dirty="0">
                        <a:latin typeface="Calibri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All Level Two Behaviors that intensify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Alcohol/Drugs/Weapons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Harassment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Hazing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Bullying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Serious damage to property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Serious  physical aggression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Chronic violation of school expectations</a:t>
                      </a:r>
                    </a:p>
                  </a:txBody>
                  <a:tcPr marL="50180" marR="5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11874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latin typeface="Times New Roman"/>
                          <a:ea typeface="Calibri"/>
                        </a:rPr>
                        <a:t>Range of Responses and/or Consequences: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Referral to Opportunity Room and Administrator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Inter-agency referral and planning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Home/School communication, coordination and </a:t>
                      </a: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support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Individualized</a:t>
                      </a:r>
                      <a:r>
                        <a:rPr lang="en-US" sz="900" baseline="0" dirty="0" smtClean="0">
                          <a:latin typeface="Times New Roman"/>
                          <a:ea typeface="Times New Roman"/>
                        </a:rPr>
                        <a:t> Education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Failing grades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ISS 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OSS 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Expulsion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Consideration for placement in alternative program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020" algn="l"/>
                        </a:tabLs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Restitution</a:t>
                      </a:r>
                    </a:p>
                  </a:txBody>
                  <a:tcPr marL="50180" marR="5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00">
                <a:tc gridSpan="6">
                  <a:txBody>
                    <a:bodyPr/>
                    <a:lstStyle/>
                    <a:p>
                      <a:pPr indent="-118745" algn="l"/>
                      <a:r>
                        <a:rPr lang="en-US" sz="900" dirty="0">
                          <a:latin typeface="Calibri"/>
                          <a:ea typeface="Calibri"/>
                        </a:rPr>
                        <a:t>* Range of Responses and/or </a:t>
                      </a:r>
                      <a:r>
                        <a:rPr lang="en-US" sz="900" dirty="0">
                          <a:latin typeface="Calibri"/>
                        </a:rPr>
                        <a:t>Consequences differ depending on the individual case and may include but are not limited to the above listed</a:t>
                      </a:r>
                    </a:p>
                    <a:p>
                      <a:pPr indent="-118745" algn="l"/>
                      <a:endParaRPr lang="en-US" sz="900" dirty="0">
                        <a:latin typeface="Calibri"/>
                      </a:endParaRPr>
                    </a:p>
                  </a:txBody>
                  <a:tcPr marL="50180" marR="501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2" y="152400"/>
            <a:ext cx="68707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Six Components of School-wide Discipline</a:t>
            </a:r>
            <a:endParaRPr lang="en-US" sz="4000" b="1" dirty="0" smtClean="0">
              <a:solidFill>
                <a:schemeClr val="accent2"/>
              </a:solidFill>
              <a:ea typeface="ＭＳ Ｐゴシック" pitchFamily="-65" charset="-12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05000"/>
            <a:ext cx="8229600" cy="3733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Statement of purpose</a:t>
            </a:r>
            <a:endParaRPr lang="en-US" sz="2400" dirty="0" smtClean="0">
              <a:solidFill>
                <a:schemeClr val="tx2"/>
              </a:solidFill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Clearly defined expected behavior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teaching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encouraging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discouraging problem behaviors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a typeface="ＭＳ Ｐゴシック" pitchFamily="-65" charset="-128"/>
              </a:rPr>
              <a:t>Procedures for record-keeping and decision making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Both"/>
            </a:pPr>
            <a:endParaRPr lang="en-US" sz="2800" b="1" dirty="0" smtClean="0">
              <a:solidFill>
                <a:srgbClr val="FF0000"/>
              </a:solidFill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6870700" cy="76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folHlink"/>
                </a:solidFill>
                <a:ea typeface="ＭＳ Ｐゴシック" pitchFamily="-65" charset="-128"/>
              </a:rPr>
              <a:t>VIDEO: Swanton Schools</a:t>
            </a: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000" dirty="0" smtClean="0">
              <a:ea typeface="ＭＳ Ｐゴシック" pitchFamily="-65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sz="2400" dirty="0" smtClean="0">
              <a:ea typeface="ＭＳ Ｐゴシック" pitchFamily="-65" charset="-128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ea typeface="ＭＳ Ｐゴシック" pitchFamily="-65" charset="-128"/>
            </a:endParaRPr>
          </a:p>
        </p:txBody>
      </p:sp>
      <p:pic>
        <p:nvPicPr>
          <p:cNvPr id="6" name="School Wide Expectations Video revised 6-08.wmv">
            <a:hlinkClick r:id="" action="ppaction://media"/>
          </p:cNvPr>
          <p:cNvPicPr/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3400" y="685800"/>
            <a:ext cx="8001000" cy="6000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279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Procedures for Record-Keeping and Decision Making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ea typeface="ＭＳ Ｐゴシック" pitchFamily="-65" charset="-128"/>
              </a:rPr>
              <a:t>New record keeping system:  SWIS</a:t>
            </a:r>
          </a:p>
          <a:p>
            <a:pPr eaLnBrk="1" hangingPunct="1">
              <a:buNone/>
            </a:pPr>
            <a:endParaRPr lang="en-US" sz="2000" dirty="0" smtClean="0">
              <a:ea typeface="ＭＳ Ｐゴシック" pitchFamily="-65" charset="-128"/>
            </a:endParaRPr>
          </a:p>
          <a:p>
            <a:pPr lvl="1" eaLnBrk="1" hangingPunct="1"/>
            <a:r>
              <a:rPr lang="en-US" sz="1600" dirty="0" smtClean="0">
                <a:ea typeface="ＭＳ Ｐゴシック" pitchFamily="-65" charset="-128"/>
              </a:rPr>
              <a:t>Accessible discipline data:  Charts and graphs at the push of a button</a:t>
            </a:r>
          </a:p>
          <a:p>
            <a:pPr eaLnBrk="1" hangingPunct="1">
              <a:buNone/>
            </a:pPr>
            <a:endParaRPr lang="en-US" sz="2000" dirty="0" smtClean="0">
              <a:ea typeface="ＭＳ Ｐゴシック" pitchFamily="-65" charset="-128"/>
            </a:endParaRPr>
          </a:p>
          <a:p>
            <a:pPr eaLnBrk="1" hangingPunct="1"/>
            <a:r>
              <a:rPr lang="en-US" sz="2000" dirty="0" smtClean="0">
                <a:ea typeface="ＭＳ Ｐゴシック" pitchFamily="-65" charset="-128"/>
              </a:rPr>
              <a:t>PBS Leadership Team will meet on a monthly basis.	</a:t>
            </a:r>
          </a:p>
          <a:p>
            <a:pPr eaLnBrk="1" hangingPunct="1"/>
            <a:endParaRPr lang="en-US" sz="2000" dirty="0" smtClean="0">
              <a:ea typeface="ＭＳ Ｐゴシック" pitchFamily="-65" charset="-128"/>
            </a:endParaRPr>
          </a:p>
          <a:p>
            <a:pPr eaLnBrk="1" hangingPunct="1"/>
            <a:r>
              <a:rPr lang="en-US" sz="2000" dirty="0" smtClean="0">
                <a:ea typeface="ＭＳ Ｐゴシック" pitchFamily="-65" charset="-128"/>
              </a:rPr>
              <a:t>School discipline data analyzed and shared with school staff throughout the year.</a:t>
            </a:r>
          </a:p>
          <a:p>
            <a:pPr eaLnBrk="1" hangingPunct="1"/>
            <a:endParaRPr lang="en-US" sz="2000" dirty="0" smtClean="0">
              <a:ea typeface="ＭＳ Ｐゴシック" pitchFamily="-65" charset="-12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2" y="152400"/>
            <a:ext cx="6870700" cy="14478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School-wide Evaluation Tool </a:t>
            </a:r>
            <a:b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(SET)</a:t>
            </a:r>
            <a:endParaRPr lang="en-US" sz="4000" dirty="0" smtClean="0">
              <a:ea typeface="ＭＳ Ｐゴシック" pitchFamily="-65" charset="-128"/>
            </a:endParaRPr>
          </a:p>
        </p:txBody>
      </p:sp>
      <p:graphicFrame>
        <p:nvGraphicFramePr>
          <p:cNvPr id="49178" name="Group 26"/>
          <p:cNvGraphicFramePr>
            <a:graphicFrameLocks noGrp="1"/>
          </p:cNvGraphicFramePr>
          <p:nvPr>
            <p:ph sz="half" idx="2"/>
          </p:nvPr>
        </p:nvGraphicFramePr>
        <p:xfrm>
          <a:off x="1066800" y="1828800"/>
          <a:ext cx="7239000" cy="3649882"/>
        </p:xfrm>
        <a:graphic>
          <a:graphicData uri="http://schemas.openxmlformats.org/drawingml/2006/table">
            <a:tbl>
              <a:tblPr/>
              <a:tblGrid>
                <a:gridCol w="1654545"/>
                <a:gridCol w="5584455"/>
              </a:tblGrid>
              <a:tr h="8175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Purpose: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Assess school-wide implementation of PBS practices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Format: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Interviews with staff, students; observations; review of discipline related documents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2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Completed by: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Coaches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Manual scoring, graphing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When?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Before SW implementation,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65" charset="-128"/>
                        <a:sym typeface="Wingdings 2" pitchFamily="-65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6-12 weeks after SW implementation,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Annually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010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Effective Behavior Support (EBS)</a:t>
            </a:r>
            <a:b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</a:br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Self-Assessment Survey</a:t>
            </a:r>
            <a:endParaRPr lang="en-US" sz="3600" dirty="0" smtClean="0">
              <a:ea typeface="ＭＳ Ｐゴシック" pitchFamily="-65" charset="-128"/>
            </a:endParaRPr>
          </a:p>
        </p:txBody>
      </p:sp>
      <p:graphicFrame>
        <p:nvGraphicFramePr>
          <p:cNvPr id="26627" name="Group 3"/>
          <p:cNvGraphicFramePr>
            <a:graphicFrameLocks noGrp="1"/>
          </p:cNvGraphicFramePr>
          <p:nvPr>
            <p:ph sz="half" idx="2"/>
          </p:nvPr>
        </p:nvGraphicFramePr>
        <p:xfrm>
          <a:off x="1066800" y="1676400"/>
          <a:ext cx="7162802" cy="3878074"/>
        </p:xfrm>
        <a:graphic>
          <a:graphicData uri="http://schemas.openxmlformats.org/drawingml/2006/table">
            <a:tbl>
              <a:tblPr/>
              <a:tblGrid>
                <a:gridCol w="1922708"/>
                <a:gridCol w="5240094"/>
              </a:tblGrid>
              <a:tr h="13114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Purpose: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* Assess staff perceptions of PBS practices in place and priority for changes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* Design annual action plan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7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Format: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Survey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15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Completed by: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All staff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Manual or on-line scoring, graphing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0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When?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Pre- &amp; then annually, preferably in the spring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152400"/>
            <a:ext cx="68707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Closing Remarks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447800"/>
            <a:ext cx="20669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5105400"/>
            <a:ext cx="7696200" cy="9144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Survey Monkey Questionnaire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lum bright="6000" contrast="23000"/>
          </a:blip>
          <a:srcRect/>
          <a:stretch>
            <a:fillRect/>
          </a:stretch>
        </p:blipFill>
        <p:spPr bwMode="auto">
          <a:xfrm>
            <a:off x="3048000" y="3810000"/>
            <a:ext cx="22860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chemeClr val="bg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folHlink"/>
                </a:solidFill>
                <a:ea typeface="ＭＳ Ｐゴシック" pitchFamily="-65" charset="-128"/>
              </a:rPr>
              <a:t>BEST Expectations</a:t>
            </a: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6962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ea typeface="ＭＳ Ｐゴシック" pitchFamily="-65" charset="-128"/>
              </a:rPr>
              <a:t>B</a:t>
            </a:r>
            <a:r>
              <a:rPr lang="en-US" dirty="0" smtClean="0">
                <a:ea typeface="ＭＳ Ｐゴシック" pitchFamily="-65" charset="-128"/>
              </a:rPr>
              <a:t>e present</a:t>
            </a:r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ea typeface="ＭＳ Ｐゴシック" pitchFamily="-65" charset="-128"/>
              </a:rPr>
              <a:t>E</a:t>
            </a:r>
            <a:r>
              <a:rPr lang="en-US" dirty="0" smtClean="0">
                <a:ea typeface="ＭＳ Ｐゴシック" pitchFamily="-65" charset="-128"/>
              </a:rPr>
              <a:t>ngage with others</a:t>
            </a:r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ea typeface="ＭＳ Ｐゴシック" pitchFamily="-65" charset="-128"/>
              </a:rPr>
              <a:t>S</a:t>
            </a:r>
            <a:r>
              <a:rPr lang="en-US" dirty="0" smtClean="0">
                <a:ea typeface="ＭＳ Ｐゴシック" pitchFamily="-65" charset="-128"/>
              </a:rPr>
              <a:t>upport each other</a:t>
            </a:r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>
                <a:ea typeface="ＭＳ Ｐゴシック" pitchFamily="-65" charset="-128"/>
              </a:rPr>
              <a:t>T</a:t>
            </a:r>
            <a:r>
              <a:rPr lang="en-US" dirty="0" smtClean="0">
                <a:ea typeface="ＭＳ Ｐゴシック" pitchFamily="-65" charset="-128"/>
              </a:rPr>
              <a:t>eam solutions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ea typeface="ＭＳ Ｐゴシック" pitchFamily="-65" charset="-128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086600" cy="1600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Six Components of School-wide Discipline</a:t>
            </a: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429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tx2"/>
                </a:solidFill>
                <a:ea typeface="ＭＳ Ｐゴシック" pitchFamily="-65" charset="-128"/>
              </a:rPr>
              <a:t>Statement of purpose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Clearly defined expected behavior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teaching expected behavior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encouraging expected behavior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discouraging problem behaviors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record-keeping and decision making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696200" cy="2895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ea typeface="ＭＳ Ｐゴシック" pitchFamily="-65" charset="-128"/>
              </a:rPr>
              <a:t> “</a:t>
            </a:r>
            <a:r>
              <a:rPr lang="en-US" dirty="0" smtClean="0"/>
              <a:t>The purpose of our school-wide discipline system is to provide an environment that promotes the academic and personal growth of all.”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57348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2" y="152400"/>
            <a:ext cx="6870700" cy="1447800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folHlink"/>
                </a:solidFill>
                <a:ea typeface="ＭＳ Ｐゴシック" pitchFamily="-65" charset="-128"/>
              </a:rPr>
              <a:t>Statement of Purpose</a:t>
            </a:r>
            <a:endParaRPr lang="en-US" b="1" dirty="0" smtClean="0">
              <a:solidFill>
                <a:srgbClr val="FF33CC"/>
              </a:solidFill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2" y="152400"/>
            <a:ext cx="74041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Six Components of School-wide Discipline</a:t>
            </a:r>
            <a:endParaRPr lang="en-US" sz="3600" b="1" dirty="0" smtClean="0">
              <a:solidFill>
                <a:schemeClr val="accent2"/>
              </a:solidFill>
              <a:ea typeface="ＭＳ Ｐゴシック" pitchFamily="-65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Statement of purpose</a:t>
            </a:r>
            <a:endParaRPr lang="en-US" sz="2400" dirty="0" smtClean="0">
              <a:solidFill>
                <a:schemeClr val="tx2"/>
              </a:solidFill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a typeface="ＭＳ Ｐゴシック" pitchFamily="-65" charset="-128"/>
              </a:rPr>
              <a:t>Clearly defined expected behavior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teaching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encouraging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discouraging problem behaviors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record-keeping and decision making</a:t>
            </a:r>
            <a:endParaRPr lang="en-US" sz="1800" dirty="0" smtClean="0">
              <a:ea typeface="ＭＳ Ｐゴシック" pitchFamily="-65" charset="-128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None/>
            </a:pPr>
            <a:endParaRPr lang="en-US" sz="2400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7315200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folHlink"/>
                </a:solidFill>
                <a:ea typeface="ＭＳ Ｐゴシック" pitchFamily="-65" charset="-128"/>
              </a:rPr>
              <a:t>CCS Behavioral Expectations</a:t>
            </a:r>
            <a:endParaRPr lang="en-US" sz="4000" b="1" dirty="0" smtClean="0">
              <a:solidFill>
                <a:srgbClr val="FF33CC"/>
              </a:solidFill>
              <a:ea typeface="ＭＳ Ｐゴシック" pitchFamily="-65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212868"/>
          <a:ext cx="9144002" cy="4822171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143000"/>
                <a:gridCol w="1143000"/>
                <a:gridCol w="1143000"/>
                <a:gridCol w="1066800"/>
                <a:gridCol w="1066800"/>
                <a:gridCol w="1219202"/>
              </a:tblGrid>
              <a:tr h="309176"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Charlotte Central School Behavioral Expectations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1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Times New Roman"/>
                        </a:rPr>
                        <a:t>Behavioral</a:t>
                      </a:r>
                      <a:endParaRPr lang="en-US" sz="11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Times New Roman"/>
                        </a:rPr>
                        <a:t>Expectations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CLASSROOMS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CAFETERIA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RECESS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GYM/MPR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HALLWAY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BATHROOM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Times New Roman"/>
                        </a:rPr>
                        <a:t>BUS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129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RESPECT </a:t>
                      </a:r>
                      <a:r>
                        <a:rPr lang="en-US" sz="1100" b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YOURSELF</a:t>
                      </a:r>
                      <a:endParaRPr lang="en-US" sz="11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Do your best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Be on task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Be prepared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Eat your own food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Sit at your own seat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Play safe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Dress for weather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Play fair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Do your best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Play safe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Walk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Be on time to class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Wash your hands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Flush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Follow safety rules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Stay in your seat and assigned area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Remain seated when bus is in motion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1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RESPECT</a:t>
                      </a:r>
                      <a:r>
                        <a:rPr lang="en-US" sz="1100" b="1" baseline="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OTHERS</a:t>
                      </a:r>
                      <a:endParaRPr lang="en-US" sz="11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Help others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Stay in own space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Share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Use quiet voices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Let others join your table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Include others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Take turns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Play fair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Share 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Include others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Use inside voices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100" dirty="0">
                          <a:latin typeface="Cambria"/>
                          <a:ea typeface="Times New Roman"/>
                        </a:rPr>
                        <a:t>Be mindful of traffic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100" dirty="0">
                          <a:latin typeface="Cambria"/>
                          <a:ea typeface="Times New Roman"/>
                        </a:rPr>
                        <a:t>Respect privacy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Use inside voices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Keep hands to yourself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Keep the aisle clear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Follow the bus driver directions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4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RESPECT</a:t>
                      </a:r>
                      <a:endParaRPr lang="en-US" sz="11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PROPERTY</a:t>
                      </a:r>
                      <a:endParaRPr lang="en-US" sz="11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Clean up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Take only what you need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Return materials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Clean up table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Stay seated until turn to leave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Clean up 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Use equipment properly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Clean up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Use equipment properly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100" dirty="0">
                          <a:latin typeface="Cambria"/>
                          <a:ea typeface="Times New Roman"/>
                        </a:rPr>
                        <a:t>Admire art on walls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100" dirty="0">
                          <a:latin typeface="Cambria"/>
                          <a:ea typeface="Times New Roman"/>
                        </a:rPr>
                        <a:t>Clean and organized lockers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100" dirty="0">
                          <a:latin typeface="Cambria"/>
                          <a:ea typeface="Times New Roman"/>
                        </a:rPr>
                        <a:t> Clean up area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100" dirty="0">
                          <a:latin typeface="Cambria"/>
                          <a:ea typeface="Times New Roman"/>
                        </a:rPr>
                        <a:t>Report problems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Clean up</a:t>
                      </a:r>
                      <a:endParaRPr lang="en-US" sz="1100" dirty="0">
                        <a:latin typeface="Times New Roman"/>
                      </a:endParaRPr>
                    </a:p>
                    <a:p>
                      <a:pPr marL="342900" lvl="0" indent="-342900" algn="l">
                        <a:buFont typeface="Symbol"/>
                        <a:buChar char=""/>
                      </a:pPr>
                      <a:r>
                        <a:rPr lang="en-US" sz="1100" dirty="0">
                          <a:latin typeface="Cambria"/>
                          <a:ea typeface="Calibri"/>
                          <a:cs typeface="Times New Roman"/>
                        </a:rPr>
                        <a:t>Respect the interior and exterior of bus property</a:t>
                      </a:r>
                      <a:endParaRPr lang="en-US" sz="1100" dirty="0">
                        <a:latin typeface="Times New Roman"/>
                      </a:endParaRPr>
                    </a:p>
                  </a:txBody>
                  <a:tcPr marL="52251" marR="52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  <a:ea typeface="ＭＳ Ｐゴシック" pitchFamily="-65" charset="-128"/>
              </a:rPr>
              <a:t>Six Components of School-wide Discipline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057400"/>
            <a:ext cx="7696200" cy="3429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Statement of purpose</a:t>
            </a:r>
            <a:endParaRPr lang="en-US" sz="2400" dirty="0" smtClean="0">
              <a:solidFill>
                <a:schemeClr val="tx2"/>
              </a:solidFill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Clearly defined expected behavior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b="1" dirty="0" smtClean="0">
                <a:solidFill>
                  <a:schemeClr val="tx2"/>
                </a:solidFill>
                <a:ea typeface="ＭＳ Ｐゴシック" pitchFamily="-65" charset="-128"/>
              </a:rPr>
              <a:t>Procedures for teaching expected behavior</a:t>
            </a:r>
            <a:endParaRPr lang="en-US" sz="2400" b="1" dirty="0" smtClean="0"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encouraging expected behavior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Continuum of procedures for discouraging problem behaviors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>
                <a:ea typeface="ＭＳ Ｐゴシック" pitchFamily="-65" charset="-128"/>
              </a:rPr>
              <a:t>Procedures for record-keeping and decision making</a:t>
            </a:r>
            <a:endParaRPr lang="en-US" sz="1800" dirty="0" smtClean="0">
              <a:ea typeface="ＭＳ Ｐゴシック" pitchFamily="-65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8707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folHlink"/>
                </a:solidFill>
                <a:ea typeface="ＭＳ Ｐゴシック" pitchFamily="-65" charset="-128"/>
              </a:rPr>
              <a:t>Sample Lesson Plan</a:t>
            </a:r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ea typeface="ＭＳ Ｐゴシック" pitchFamily="-65" charset="-128"/>
            </a:endParaRPr>
          </a:p>
          <a:p>
            <a:pPr lvl="1" eaLnBrk="1" hangingPunct="1"/>
            <a:endParaRPr lang="en-US" dirty="0" smtClean="0">
              <a:ea typeface="ＭＳ Ｐゴシック" pitchFamily="-65" charset="-128"/>
            </a:endParaRPr>
          </a:p>
          <a:p>
            <a:pPr lvl="1" eaLnBrk="1" hangingPunct="1"/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219200" y="1600202"/>
            <a:ext cx="662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 sz="2400" dirty="0"/>
          </a:p>
          <a:p>
            <a:pPr>
              <a:buFontTx/>
              <a:buChar char="•"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186373" name="WordArt 5"/>
          <p:cNvSpPr>
            <a:spLocks noChangeArrowheads="1" noChangeShapeType="1" noTextEdit="1"/>
          </p:cNvSpPr>
          <p:nvPr/>
        </p:nvSpPr>
        <p:spPr bwMode="auto">
          <a:xfrm>
            <a:off x="0" y="457200"/>
            <a:ext cx="5934075" cy="3429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endParaRPr lang="en-US" sz="3600" kern="10" spc="0" dirty="0">
              <a:ln w="9525">
                <a:solidFill>
                  <a:srgbClr val="31849B"/>
                </a:solidFill>
                <a:round/>
                <a:headEnd/>
                <a:tailEnd/>
              </a:ln>
              <a:solidFill>
                <a:srgbClr val="31849B"/>
              </a:solidFill>
              <a:effectLst/>
              <a:latin typeface="Arial Black"/>
            </a:endParaRP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066800" y="1295400"/>
            <a:ext cx="6934200" cy="10477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PURPOSE: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To promote respect and ensure the safety of all people in our school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To show pride in our school by taking care of it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6369" name="Text Box 1"/>
          <p:cNvSpPr txBox="1">
            <a:spLocks noChangeArrowheads="1"/>
          </p:cNvSpPr>
          <p:nvPr/>
        </p:nvSpPr>
        <p:spPr bwMode="auto">
          <a:xfrm>
            <a:off x="1066800" y="2209800"/>
            <a:ext cx="6934200" cy="2190750"/>
          </a:xfrm>
          <a:prstGeom prst="rect">
            <a:avLst/>
          </a:prstGeom>
          <a:solidFill>
            <a:srgbClr val="E5DFE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DIRECT INSTRUCTION: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Review the 3 School-Wide Behavioral Expectations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Ask students for examples of what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RESPECT OTHERS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                      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RESPECT SELF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RESPECT PROPERTY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look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like,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sound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like, and         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                       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feel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like in each setting.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Be sure to ask students to explain their reason.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** Have students reword their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Don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……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into positively stated behaviors.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1066800" y="3962400"/>
            <a:ext cx="6934200" cy="2238375"/>
          </a:xfrm>
          <a:prstGeom prst="rect">
            <a:avLst/>
          </a:prstGeom>
          <a:solidFill>
            <a:srgbClr val="DBE5F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MODELING/ROLE PLAYS: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Teacher with Teacher or Teacher with Student role play of behaviors taken from the matrix. (ex. Inviting another student to join the table or use a quieter voice)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Discuss students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observations of the role-play. Ask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What did you notice about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?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Encourage them to recognize positive behaviors and appropriate social skills.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Choose volunteers to role-play various situations. You may want to specifically model how to properly enter the cafeteria, find a seat, stand in line for lunch, carry a tray, clean-up, etc.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1066800" y="5715000"/>
            <a:ext cx="6934200" cy="990600"/>
          </a:xfrm>
          <a:prstGeom prst="rect">
            <a:avLst/>
          </a:prstGeom>
          <a:solidFill>
            <a:srgbClr val="FDE9D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FOLLOW-UP REINFORCEMENT SUGGESTIONS: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Have students illustrate appropriate behaviors in an area of their choice.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Take photos of the students following expectations and create a class book or b. board.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Have students share their work with another class.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6376" name="Rectangle 8"/>
          <p:cNvSpPr>
            <a:spLocks noChangeArrowheads="1"/>
          </p:cNvSpPr>
          <p:nvPr/>
        </p:nvSpPr>
        <p:spPr bwMode="auto">
          <a:xfrm>
            <a:off x="990600" y="609600"/>
            <a:ext cx="76200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Expectation: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Respect Self, Respect Others, and Respect Property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Setting:  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Classrooms, Cafeteria, Playground, Gym/MPR, Hallway, Bathroom, Bus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6380" name="Rectangle 12"/>
          <p:cNvSpPr>
            <a:spLocks noChangeArrowheads="1"/>
          </p:cNvSpPr>
          <p:nvPr/>
        </p:nvSpPr>
        <p:spPr bwMode="auto">
          <a:xfrm>
            <a:off x="15240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">
  <a:themeElements>
    <a:clrScheme name="Crayon 2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Crayon 1">
        <a:dk1>
          <a:srgbClr val="FFB800"/>
        </a:dk1>
        <a:lt1>
          <a:srgbClr val="FCF56E"/>
        </a:lt1>
        <a:dk2>
          <a:srgbClr val="003366"/>
        </a:dk2>
        <a:lt2>
          <a:srgbClr val="FF0000"/>
        </a:lt2>
        <a:accent1>
          <a:srgbClr val="006666"/>
        </a:accent1>
        <a:accent2>
          <a:srgbClr val="000000"/>
        </a:accent2>
        <a:accent3>
          <a:srgbClr val="AAADB8"/>
        </a:accent3>
        <a:accent4>
          <a:srgbClr val="D7D15D"/>
        </a:accent4>
        <a:accent5>
          <a:srgbClr val="AAB8B8"/>
        </a:accent5>
        <a:accent6>
          <a:srgbClr val="000000"/>
        </a:accent6>
        <a:hlink>
          <a:srgbClr val="00B2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 2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 3">
        <a:dk1>
          <a:srgbClr val="99CCFF"/>
        </a:dk1>
        <a:lt1>
          <a:srgbClr val="FFFFFF"/>
        </a:lt1>
        <a:dk2>
          <a:srgbClr val="A50021"/>
        </a:dk2>
        <a:lt2>
          <a:srgbClr val="FFFFCC"/>
        </a:lt2>
        <a:accent1>
          <a:srgbClr val="FF9900"/>
        </a:accent1>
        <a:accent2>
          <a:srgbClr val="000066"/>
        </a:accent2>
        <a:accent3>
          <a:srgbClr val="CFAAAB"/>
        </a:accent3>
        <a:accent4>
          <a:srgbClr val="DADADA"/>
        </a:accent4>
        <a:accent5>
          <a:srgbClr val="FFCAAA"/>
        </a:accent5>
        <a:accent6>
          <a:srgbClr val="00005C"/>
        </a:accent6>
        <a:hlink>
          <a:srgbClr val="00B2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003300"/>
        </a:accent1>
        <a:accent2>
          <a:srgbClr val="CCCC00"/>
        </a:accent2>
        <a:accent3>
          <a:srgbClr val="ADB8AA"/>
        </a:accent3>
        <a:accent4>
          <a:srgbClr val="DADADA"/>
        </a:accent4>
        <a:accent5>
          <a:srgbClr val="AAADAA"/>
        </a:accent5>
        <a:accent6>
          <a:srgbClr val="B9B900"/>
        </a:accent6>
        <a:hlink>
          <a:srgbClr val="8080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 5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0000CC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AAAAE2"/>
        </a:accent5>
        <a:accent6>
          <a:srgbClr val="E7B900"/>
        </a:accent6>
        <a:hlink>
          <a:srgbClr val="CC33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 6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660066"/>
        </a:accent1>
        <a:accent2>
          <a:srgbClr val="FFCC00"/>
        </a:accent2>
        <a:accent3>
          <a:srgbClr val="C0AAC0"/>
        </a:accent3>
        <a:accent4>
          <a:srgbClr val="DADADA"/>
        </a:accent4>
        <a:accent5>
          <a:srgbClr val="B8AAB8"/>
        </a:accent5>
        <a:accent6>
          <a:srgbClr val="E7B900"/>
        </a:accent6>
        <a:hlink>
          <a:srgbClr val="CC33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 7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FF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F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 8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Schoenberg:Applications:Microsoft Office 2004:Templates:Presentations:Designs:Crayon</Template>
  <TotalTime>2483</TotalTime>
  <Words>1919</Words>
  <Application>Microsoft PowerPoint</Application>
  <PresentationFormat>On-screen Show (4:3)</PresentationFormat>
  <Paragraphs>382</Paragraphs>
  <Slides>23</Slides>
  <Notes>11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Crayon</vt:lpstr>
      <vt:lpstr>Charlotte Central  Staff PBS Launch  August 25, 2008</vt:lpstr>
      <vt:lpstr>VIDEO: Swanton Schools</vt:lpstr>
      <vt:lpstr>BEST Expectations</vt:lpstr>
      <vt:lpstr>Six Components of School-wide Discipline</vt:lpstr>
      <vt:lpstr>Statement of Purpose</vt:lpstr>
      <vt:lpstr>Six Components of School-wide Discipline</vt:lpstr>
      <vt:lpstr>CCS Behavioral Expectations</vt:lpstr>
      <vt:lpstr>Six Components of School-wide Discipline</vt:lpstr>
      <vt:lpstr>Sample Lesson Plan</vt:lpstr>
      <vt:lpstr>RC/DD Connections</vt:lpstr>
      <vt:lpstr>Activity!</vt:lpstr>
      <vt:lpstr>Six Components of School-wide Discipline</vt:lpstr>
      <vt:lpstr>  Activity! Encouraging Expected Behaviors </vt:lpstr>
      <vt:lpstr>Not all tickets are bad!  </vt:lpstr>
      <vt:lpstr>CCS Pride Ticket Details</vt:lpstr>
      <vt:lpstr>Six Components of School-wide Discipline</vt:lpstr>
      <vt:lpstr>Discouraging Problem Behaviors: Discipline Referral Form</vt:lpstr>
      <vt:lpstr>Clearly Defined Responses and Consequences</vt:lpstr>
      <vt:lpstr>Six Components of School-wide Discipline</vt:lpstr>
      <vt:lpstr>Procedures for Record-Keeping and Decision Making </vt:lpstr>
      <vt:lpstr>School-wide Evaluation Tool  (SET)</vt:lpstr>
      <vt:lpstr>Effective Behavior Support (EBS) Self-Assessment Survey</vt:lpstr>
      <vt:lpstr>Closing Remarks</vt:lpstr>
    </vt:vector>
  </TitlesOfParts>
  <Company>UVM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Vermont PBS School Leadership Team Training (Universal)</dc:title>
  <dc:creator>Sherry Schoenberg</dc:creator>
  <cp:lastModifiedBy>Sherry Schoenberg</cp:lastModifiedBy>
  <cp:revision>106</cp:revision>
  <cp:lastPrinted>2008-06-20T15:21:03Z</cp:lastPrinted>
  <dcterms:created xsi:type="dcterms:W3CDTF">2008-11-04T14:15:52Z</dcterms:created>
  <dcterms:modified xsi:type="dcterms:W3CDTF">2008-11-04T14:16:20Z</dcterms:modified>
</cp:coreProperties>
</file>