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61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96"/>
    <p:restoredTop sz="95179"/>
  </p:normalViewPr>
  <p:slideViewPr>
    <p:cSldViewPr snapToGrid="0" snapToObjects="1">
      <p:cViewPr varScale="1">
        <p:scale>
          <a:sx n="121" d="100"/>
          <a:sy n="121" d="100"/>
        </p:scale>
        <p:origin x="168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fchildren.org/second-step" TargetMode="External"/><Relationship Id="rId4" Type="http://schemas.openxmlformats.org/officeDocument/2006/relationships/hyperlink" Target="https://mindup.org/" TargetMode="External"/><Relationship Id="rId5" Type="http://schemas.openxmlformats.org/officeDocument/2006/relationships/hyperlink" Target="http://ei.yale.edu/ruler/" TargetMode="External"/><Relationship Id="rId6" Type="http://schemas.openxmlformats.org/officeDocument/2006/relationships/hyperlink" Target="http://www.pathstraining.com/main/curriculum/" TargetMode="External"/><Relationship Id="rId7" Type="http://schemas.openxmlformats.org/officeDocument/2006/relationships/hyperlink" Target="http://www.cfchildren.org/bullying-preventio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Video: https://www.youtube.com/watch?v=DqNn9qWoO1M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Pop up activity. Put SEL competencies back up on the screen.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How do the behaviors that drive us crazy fit into the lagging skills in these social and emotional learning competency areas?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Amy</a:t>
            </a:r>
          </a:p>
        </p:txBody>
      </p:sp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736600" lvl="0" indent="-342900" rtl="0">
              <a:lnSpc>
                <a:spcPct val="115000"/>
              </a:lnSpc>
              <a:spcBef>
                <a:spcPts val="0"/>
              </a:spcBef>
              <a:buClr>
                <a:srgbClr val="666666"/>
              </a:buClr>
              <a:buSzPct val="100000"/>
              <a:buFont typeface="Roboto"/>
            </a:pPr>
            <a:r>
              <a:rPr lang="en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Coordinated implementation that reinforces classroom, schoolwide, out-of-school, and at-home learning activities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Amy</a:t>
            </a:r>
          </a:p>
        </p:txBody>
      </p:sp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/>
              <a:t>Amy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en" sz="1200" u="sng">
                <a:solidFill>
                  <a:schemeClr val="accent5"/>
                </a:solidFill>
                <a:hlinkClick r:id="rId3"/>
              </a:rPr>
              <a:t>Second Step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en" sz="1200" u="sng">
                <a:solidFill>
                  <a:schemeClr val="accent5"/>
                </a:solidFill>
                <a:hlinkClick r:id="rId4"/>
              </a:rPr>
              <a:t>MindUp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en" sz="1200" u="sng">
                <a:solidFill>
                  <a:schemeClr val="accent5"/>
                </a:solidFill>
                <a:hlinkClick r:id="rId5"/>
              </a:rPr>
              <a:t>RULER Approach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en" sz="1200" u="sng">
                <a:solidFill>
                  <a:schemeClr val="accent5"/>
                </a:solidFill>
                <a:hlinkClick r:id="rId6"/>
              </a:rPr>
              <a:t>PATHS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en" sz="1200" u="sng">
                <a:solidFill>
                  <a:schemeClr val="accent5"/>
                </a:solidFill>
                <a:hlinkClick r:id="rId7"/>
              </a:rPr>
              <a:t>Steps to Respect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Shape 4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Shape 4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Shape 4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Shape 4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4" name="Shape 4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/>
              <a:t>Rebecca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4" name="Shape 4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/>
              <a:t>Rebecca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/>
              <a:t>Amy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/>
              <a:t>Rebecca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8" name="Shape 5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/>
              <a:t>Rebecca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Shape 5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4" name="Shape 5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/>
              <a:t>Rebecca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2" name="Shape 5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/>
              <a:t>Rebecca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9" name="Shape 5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/>
              <a:t>Rebecca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2" name="Shape 5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/>
              <a:t>Amy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6" name="Shape 5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/>
              <a:t>Amy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Shape 5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Shape 5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Shape 6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Shape 6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Shape 6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Shape 6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Shape 6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Shape 6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Draw on strengths from both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352554"/>
            <a:ext cx="7086600" cy="1368822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724151"/>
            <a:ext cx="7086600" cy="514350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3235746"/>
            <a:ext cx="2183130" cy="28098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6/18/17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3242884"/>
            <a:ext cx="4800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073150"/>
            <a:ext cx="2057400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3523021"/>
            <a:ext cx="8116526" cy="61451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706080"/>
            <a:ext cx="8116380" cy="260862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4137537"/>
            <a:ext cx="8115300" cy="526477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65150"/>
            <a:ext cx="8115300" cy="2101850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850"/>
            <a:ext cx="7597887" cy="749300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565150"/>
            <a:ext cx="7613650" cy="1953371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2524168"/>
            <a:ext cx="7194552" cy="3333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2969897"/>
            <a:ext cx="7613650" cy="509903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7188" y="70008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02596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843526"/>
            <a:ext cx="7609640" cy="188387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237"/>
            <a:ext cx="7608491" cy="74991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4163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163"/>
            <a:ext cx="524361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571500"/>
            <a:ext cx="6457949" cy="977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51560"/>
            <a:ext cx="2592324" cy="46299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165099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178050"/>
            <a:ext cx="2592324" cy="24859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164464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6/18/17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1" y="571500"/>
            <a:ext cx="6457949" cy="971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3143250"/>
            <a:ext cx="2588687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1771650"/>
            <a:ext cx="2588687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3655323"/>
            <a:ext cx="2588687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3143250"/>
            <a:ext cx="2586701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1771650"/>
            <a:ext cx="2586702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3655323"/>
            <a:ext cx="2586701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3143250"/>
            <a:ext cx="2592352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1771650"/>
            <a:ext cx="258590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3655321"/>
            <a:ext cx="2589334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6/18/17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45920"/>
            <a:ext cx="8115300" cy="301809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58800"/>
            <a:ext cx="1543050" cy="292735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0" y="558800"/>
            <a:ext cx="6153151" cy="2927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4956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6/18/17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285750"/>
            <a:ext cx="524361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indent="0" rtl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indent="0" rtl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indent="0" rtl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indent="0" rtl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indent="0" rtl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indent="0" rtl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indent="0" rtl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indent="0" rtl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8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6463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indent="0" rtl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indent="0" rtl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indent="0" rtl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indent="0" rtl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indent="0" rtl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indent="0" rtl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indent="0" rtl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indent="0" rtl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None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19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565150"/>
            <a:ext cx="8115299" cy="2101451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2731294"/>
            <a:ext cx="7867650" cy="716756"/>
          </a:xfrm>
        </p:spPr>
        <p:txBody>
          <a:bodyPr>
            <a:normAutofit/>
          </a:bodyPr>
          <a:lstStyle>
            <a:lvl1pPr marL="0" indent="0" algn="r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6/18/17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285751"/>
            <a:ext cx="5243619" cy="2730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45920"/>
            <a:ext cx="4000500" cy="301809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45920"/>
            <a:ext cx="4000500" cy="301809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571500"/>
            <a:ext cx="6457950" cy="971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7" y="1637852"/>
            <a:ext cx="3809993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349500"/>
            <a:ext cx="3983831" cy="23145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37852"/>
            <a:ext cx="3829050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49500"/>
            <a:ext cx="4000500" cy="23145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6/18/17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6/18/17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6/18/17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308610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560070"/>
            <a:ext cx="4882964" cy="410394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308610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515493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563431"/>
            <a:ext cx="2733722" cy="410058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515493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2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45920"/>
            <a:ext cx="8115300" cy="301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71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  <p:sldLayoutId id="2147483976" r:id="rId15"/>
    <p:sldLayoutId id="2147483977" r:id="rId16"/>
    <p:sldLayoutId id="2147483978" r:id="rId17"/>
    <p:sldLayoutId id="2147483979" r:id="rId18"/>
    <p:sldLayoutId id="2147483980" r:id="rId19"/>
  </p:sldLayoutIdLst>
  <p:hf sldNum="0" hdr="0" ftr="0" dt="0"/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sel.org" TargetMode="External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qNn9qWoO1M" TargetMode="External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sel.org/" TargetMode="External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hyperlink" Target="http://www5.esc13.net/thescoop/behavior/2017/06/08/just-what-is-social-emotional-learning/" TargetMode="External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sel.org/what-is-sel/approaches/" TargetMode="Externa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ww.casel.or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hyperlink" Target="https://www.ousd.org/Page/15473" TargetMode="External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edutopia.org/practice/morning-meetings-creating-safe-space-learnin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hyperlink" Target="https://vkc.mc.vanderbilt.edu/assets/files/resources/psisocialskills.pdf" TargetMode="External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sel.org/" TargetMode="External"/><Relationship Id="rId4" Type="http://schemas.openxmlformats.org/officeDocument/2006/relationships/hyperlink" Target="http://casel.org/wp-content/uploads/2016/01/2013-casel-guide-1.pdf" TargetMode="External"/><Relationship Id="rId5" Type="http://schemas.openxmlformats.org/officeDocument/2006/relationships/hyperlink" Target="http://secondaryguide.casel.org/" TargetMode="External"/><Relationship Id="rId6" Type="http://schemas.openxmlformats.org/officeDocument/2006/relationships/hyperlink" Target="https://www.edutopia.org/sel-research-evidence-based-programs" TargetMode="External"/><Relationship Id="rId7" Type="http://schemas.openxmlformats.org/officeDocument/2006/relationships/image" Target="../media/image11.png"/><Relationship Id="rId8" Type="http://schemas.openxmlformats.org/officeDocument/2006/relationships/hyperlink" Target="http://www.casel.org" TargetMode="External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fchildren.org/second-step/elementary/grade-2" TargetMode="External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fchildren.org/second-step/middle-school/grade-8" TargetMode="External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casel.or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ool-connect.net/index.html" TargetMode="External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info.facinghistory.org/mockingbird-excerpt-homepage" TargetMode="External"/><Relationship Id="rId4" Type="http://schemas.openxmlformats.org/officeDocument/2006/relationships/hyperlink" Target="https://www.facinghistory.org/holocaust-and-human-behavior/strategies-making-difference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education.vermont.gov/sites/aoe/files/documents/edu-early-education-early-learning-standards.pdf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www.isbe.net/pages/social-emotional-learning-standards.aspx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www.google.com/url?sa=t&amp;rct=j&amp;q=&amp;esrc=s&amp;source=web&amp;cd=1&amp;ved=0ahUKEwj2i7_Ws8PUAhVLFz4KHQE5CQcQFggoMAA&amp;url=https://www.schoolcounselor.org/asca/media/asca/home/MindsetsBehaviors.pdf&amp;usg=AFQjCNHr7d4HQWZ6YPtsLoc31rEVyEWlJA&amp;sig2=zqJHp16gJ8Fyy0y7THTbHw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www.schoolcounselor.org/asca/media/asca/home/MindsetsBehaviors.pdf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1&amp;ved=0ahUKEwj2i7_Ws8PUAhVLFz4KHQE5CQcQFggoMAA&amp;url=https://www.schoolcounselor.org/asca/media/asca/home/MindsetsBehaviors.pdf&amp;usg=AFQjCNHr7d4HQWZ6YPtsLoc31rEVyEWlJA&amp;sig2=zqJHp16gJ8Fyy0y7THTbHw" TargetMode="External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pn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hyperlink" Target="http://youtube.com/v/fxqTqUghlsc" TargetMode="External"/><Relationship Id="rId5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casel.org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8.xml"/><Relationship Id="rId3" Type="http://schemas.openxmlformats.org/officeDocument/2006/relationships/hyperlink" Target="http://www.casel.org/integration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4446139/pdf/nihms654405.pdf" TargetMode="External"/><Relationship Id="rId4" Type="http://schemas.openxmlformats.org/officeDocument/2006/relationships/hyperlink" Target="http://www.casel.org/" TargetMode="External"/><Relationship Id="rId5" Type="http://schemas.openxmlformats.org/officeDocument/2006/relationships/hyperlink" Target="http://education.vermont.gov/sites/aoe/files/documents/edu-early-education-early-learning-standards.pdf" TargetMode="External"/><Relationship Id="rId6" Type="http://schemas.openxmlformats.org/officeDocument/2006/relationships/hyperlink" Target="http://206.166.105.35/ils/social_emotional/standards.htm" TargetMode="External"/><Relationship Id="rId7" Type="http://schemas.openxmlformats.org/officeDocument/2006/relationships/hyperlink" Target="https://www.schoolcounselor.org/asca/media/asca/home/MindsetsBehaviors.pdf" TargetMode="External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ncbi.nlm.nih.gov/pmc/articles/PMC4446139/pdf/nihms654405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4446139/#R56" TargetMode="External"/><Relationship Id="rId4" Type="http://schemas.openxmlformats.org/officeDocument/2006/relationships/hyperlink" Target="https://www.ncbi.nlm.nih.gov/pmc/articles/PMC4446139/#R39" TargetMode="External"/><Relationship Id="rId5" Type="http://schemas.openxmlformats.org/officeDocument/2006/relationships/hyperlink" Target="https://www.ncbi.nlm.nih.gov/pmc/articles/PMC4446139/#R60" TargetMode="External"/><Relationship Id="rId6" Type="http://schemas.openxmlformats.org/officeDocument/2006/relationships/hyperlink" Target="https://www.ncbi.nlm.nih.gov/pmc/articles/PMC4446139/#R74" TargetMode="External"/><Relationship Id="rId7" Type="http://schemas.openxmlformats.org/officeDocument/2006/relationships/hyperlink" Target="https://www.ncbi.nlm.nih.gov/pmc/articles/PMC4446139/#R43" TargetMode="External"/><Relationship Id="rId8" Type="http://schemas.openxmlformats.org/officeDocument/2006/relationships/hyperlink" Target="https://www.ncbi.nlm.nih.gov/pmc/articles/PMC4446139/#R54" TargetMode="External"/><Relationship Id="rId9" Type="http://schemas.openxmlformats.org/officeDocument/2006/relationships/hyperlink" Target="https://www.ncbi.nlm.nih.gov/pmc/articles/PMC4446139/pdf/nihms654405.pdf" TargetMode="External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4446139/#R6" TargetMode="External"/><Relationship Id="rId4" Type="http://schemas.openxmlformats.org/officeDocument/2006/relationships/hyperlink" Target="https://www.ncbi.nlm.nih.gov/pmc/articles/PMC4446139/pdf/nihms654405.pdf" TargetMode="External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ctrTitle"/>
          </p:nvPr>
        </p:nvSpPr>
        <p:spPr>
          <a:xfrm>
            <a:off x="318977" y="1352554"/>
            <a:ext cx="8102009" cy="1368822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200" dirty="0">
                <a:latin typeface="Calibri" charset="0"/>
                <a:ea typeface="Calibri" charset="0"/>
                <a:cs typeface="Calibri" charset="0"/>
              </a:rPr>
              <a:t>Enriching PBIS Implementation by Integrating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32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" sz="3200" dirty="0" smtClean="0">
                <a:latin typeface="Calibri" charset="0"/>
                <a:ea typeface="Calibri" charset="0"/>
                <a:cs typeface="Calibri" charset="0"/>
              </a:rPr>
              <a:t>Social </a:t>
            </a:r>
            <a:r>
              <a:rPr lang="en" sz="3200" dirty="0">
                <a:latin typeface="Calibri" charset="0"/>
                <a:ea typeface="Calibri" charset="0"/>
                <a:cs typeface="Calibri" charset="0"/>
              </a:rPr>
              <a:t>Emotional Learning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 dirty="0">
                <a:latin typeface="Calibri" charset="0"/>
                <a:ea typeface="Calibri" charset="0"/>
                <a:cs typeface="Calibri" charset="0"/>
              </a:rPr>
              <a:t>Rebecca </a:t>
            </a:r>
            <a:r>
              <a:rPr lang="en" sz="2400" dirty="0" err="1">
                <a:latin typeface="Calibri" charset="0"/>
                <a:ea typeface="Calibri" charset="0"/>
                <a:cs typeface="Calibri" charset="0"/>
              </a:rPr>
              <a:t>Lallier</a:t>
            </a:r>
            <a:r>
              <a:rPr lang="en" sz="2400" dirty="0">
                <a:latin typeface="Calibri" charset="0"/>
                <a:ea typeface="Calibri" charset="0"/>
                <a:cs typeface="Calibri" charset="0"/>
              </a:rPr>
              <a:t>, M.Ed.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2400" dirty="0">
                <a:latin typeface="Calibri" charset="0"/>
                <a:ea typeface="Calibri" charset="0"/>
                <a:cs typeface="Calibri" charset="0"/>
              </a:rPr>
              <a:t>Amy Wheeler-Sutton, M.Ed.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3221664" y="445025"/>
            <a:ext cx="5610635" cy="1019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 dirty="0">
                <a:latin typeface="Calibri" charset="0"/>
                <a:ea typeface="Calibri" charset="0"/>
                <a:cs typeface="Calibri" charset="0"/>
              </a:rPr>
              <a:t>Going Beyond Simply Teaching Behavioral Expectations</a:t>
            </a:r>
          </a:p>
        </p:txBody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311700" y="1541000"/>
            <a:ext cx="8520600" cy="1019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What attitudes, knowledge, and skills do you want your students to have?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What attitudes, knowledge, and skills do they need to have in order to be successful in elementary, secondary, postsecondary, and career/life?</a:t>
            </a:r>
          </a:p>
          <a:p>
            <a:pPr lvl="0">
              <a:spcBef>
                <a:spcPts val="0"/>
              </a:spcBef>
              <a:buNone/>
            </a:pPr>
            <a:endParaRPr sz="24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3646966" y="292850"/>
            <a:ext cx="5185333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latin typeface="Calibri" charset="0"/>
                <a:ea typeface="Calibri" charset="0"/>
                <a:cs typeface="Calibri" charset="0"/>
              </a:rPr>
              <a:t>Social and Emotional Learning Competencies and Contexts</a:t>
            </a:r>
          </a:p>
        </p:txBody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7070200" y="4795284"/>
            <a:ext cx="1957200" cy="34821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 u="sng" dirty="0">
                <a:solidFill>
                  <a:schemeClr val="hlink"/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http://www.casel.org</a:t>
            </a:r>
          </a:p>
        </p:txBody>
      </p:sp>
      <p:pic>
        <p:nvPicPr>
          <p:cNvPr id="260" name="Shape 260" descr="CASEL-Wheel-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3349" y="1686654"/>
            <a:ext cx="4359349" cy="3456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Shape 265" descr="Competencies (1).jp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6626" y="0"/>
            <a:ext cx="665629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Shape 271"/>
          <p:cNvGrpSpPr/>
          <p:nvPr/>
        </p:nvGrpSpPr>
        <p:grpSpPr>
          <a:xfrm rot="-837756">
            <a:off x="3484580" y="3035301"/>
            <a:ext cx="2301482" cy="1773283"/>
            <a:chOff x="2326575" y="2620125"/>
            <a:chExt cx="2301372" cy="1773197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72" name="Shape 272"/>
            <p:cNvSpPr/>
            <p:nvPr/>
          </p:nvSpPr>
          <p:spPr>
            <a:xfrm>
              <a:off x="2326575" y="2620125"/>
              <a:ext cx="2301372" cy="1773197"/>
            </a:xfrm>
            <a:prstGeom prst="irregularSeal1">
              <a:avLst/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3" name="Shape 273"/>
            <p:cNvSpPr txBox="1"/>
            <p:nvPr/>
          </p:nvSpPr>
          <p:spPr>
            <a:xfrm>
              <a:off x="2829575" y="3179725"/>
              <a:ext cx="1194600" cy="654000"/>
            </a:xfrm>
            <a:prstGeom prst="rect">
              <a:avLst/>
            </a:prstGeom>
            <a:grp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b="1" dirty="0">
                  <a:latin typeface="Calibri" charset="0"/>
                  <a:ea typeface="Calibri" charset="0"/>
                  <a:cs typeface="Calibri" charset="0"/>
                  <a:sym typeface="Comic Sans MS"/>
                </a:rPr>
                <a:t>Buy-in opportunity!</a:t>
              </a:r>
            </a:p>
          </p:txBody>
        </p:sp>
      </p:grpSp>
      <p:sp>
        <p:nvSpPr>
          <p:cNvPr id="274" name="Shape 274"/>
          <p:cNvSpPr/>
          <p:nvPr/>
        </p:nvSpPr>
        <p:spPr>
          <a:xfrm>
            <a:off x="4273687" y="1936575"/>
            <a:ext cx="723300" cy="52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Mod val="7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275" name="Shape 275"/>
          <p:cNvSpPr/>
          <p:nvPr/>
        </p:nvSpPr>
        <p:spPr>
          <a:xfrm>
            <a:off x="2102550" y="1222125"/>
            <a:ext cx="2118600" cy="20655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2273704" y="1807707"/>
            <a:ext cx="1754700" cy="1208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 dirty="0">
                <a:latin typeface="Calibri" charset="0"/>
                <a:ea typeface="Calibri" charset="0"/>
                <a:cs typeface="Calibri" charset="0"/>
              </a:rPr>
              <a:t>“That drives me crazy!”</a:t>
            </a:r>
          </a:p>
        </p:txBody>
      </p:sp>
      <p:sp>
        <p:nvSpPr>
          <p:cNvPr id="277" name="Shape 277"/>
          <p:cNvSpPr/>
          <p:nvPr/>
        </p:nvSpPr>
        <p:spPr>
          <a:xfrm>
            <a:off x="5030018" y="1222125"/>
            <a:ext cx="2159100" cy="20655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8" name="Shape 278"/>
          <p:cNvSpPr txBox="1"/>
          <p:nvPr/>
        </p:nvSpPr>
        <p:spPr>
          <a:xfrm>
            <a:off x="5337075" y="1566008"/>
            <a:ext cx="1584000" cy="78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 dirty="0">
                <a:latin typeface="Calibri" charset="0"/>
                <a:ea typeface="Calibri" charset="0"/>
                <a:cs typeface="Calibri" charset="0"/>
              </a:rPr>
              <a:t>“What are the lagging skills?”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0351" y="203719"/>
            <a:ext cx="3732112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1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Mindset Change</a:t>
            </a:r>
            <a:endParaRPr lang="en-US" sz="41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hape 283" descr="CASEL-Wheel-2.jp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2923" y="-4671"/>
            <a:ext cx="6498149" cy="515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title"/>
          </p:nvPr>
        </p:nvSpPr>
        <p:spPr>
          <a:xfrm>
            <a:off x="3498112" y="292850"/>
            <a:ext cx="5334188" cy="80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aleway"/>
              <a:buNone/>
            </a:pPr>
            <a:r>
              <a:rPr lang="en" sz="3400" i="0" u="none" strike="noStrike" cap="none" dirty="0">
                <a:latin typeface="Calibri" charset="0"/>
                <a:ea typeface="Calibri" charset="0"/>
                <a:cs typeface="Calibri" charset="0"/>
                <a:sym typeface="Roboto"/>
              </a:rPr>
              <a:t>Types of Social Skills Deficits</a:t>
            </a:r>
          </a:p>
        </p:txBody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Lato"/>
              <a:buNone/>
            </a:pPr>
            <a:r>
              <a:rPr lang="en" sz="1800" b="1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Acquisition Deficits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Lato"/>
              <a:buNone/>
            </a:pPr>
            <a:r>
              <a:rPr lang="en" sz="1800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Absence of knowledge for executing skill or failure to discriminate which social behaviors are appropriate in specific situations </a:t>
            </a:r>
          </a:p>
          <a:p>
            <a:pPr marL="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Lato"/>
              <a:buNone/>
            </a:pPr>
            <a:endParaRPr sz="18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Roboto"/>
            </a:endParaRPr>
          </a:p>
          <a:p>
            <a:pPr marL="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Lato"/>
              <a:buNone/>
            </a:pPr>
            <a:r>
              <a:rPr lang="en" sz="1800" b="1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Performance Deficits</a:t>
            </a:r>
          </a:p>
          <a:p>
            <a:pPr marL="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Lato"/>
              <a:buNone/>
            </a:pPr>
            <a:r>
              <a:rPr lang="en" sz="1800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Skill is present in repertoire, but student fails to perform at acceptable levels </a:t>
            </a:r>
          </a:p>
          <a:p>
            <a:pPr marL="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Lato"/>
              <a:buNone/>
            </a:pPr>
            <a:endParaRPr sz="18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Roboto"/>
            </a:endParaRPr>
          </a:p>
          <a:p>
            <a:pPr marL="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Lato"/>
              <a:buNone/>
            </a:pPr>
            <a:r>
              <a:rPr lang="en" sz="1800" b="1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Fluency Deficits</a:t>
            </a:r>
          </a:p>
          <a:p>
            <a:pPr marL="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Lato"/>
              <a:buNone/>
            </a:pPr>
            <a:r>
              <a:rPr lang="en" sz="1800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Lack of exposure to sufficient or skilled models of social behavior, insufficient rehearsal/practice, or low rates/inconsistent delivery of reinforcement of skilled performances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Clr>
                <a:srgbClr val="000000"/>
              </a:buClr>
              <a:buSzPct val="39285"/>
              <a:buFont typeface="Arial"/>
              <a:buNone/>
            </a:pPr>
            <a:r>
              <a:rPr lang="en" sz="54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SEL Instructional Practices and Programming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Shape 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6875" y="345499"/>
            <a:ext cx="6031400" cy="446817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Shape 300"/>
          <p:cNvSpPr txBox="1"/>
          <p:nvPr/>
        </p:nvSpPr>
        <p:spPr>
          <a:xfrm>
            <a:off x="-21150" y="4957701"/>
            <a:ext cx="9186300" cy="1856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u="sng" dirty="0">
                <a:solidFill>
                  <a:schemeClr val="hlink"/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http://www5.esc13.net/thescoop/behavior/2017/06/08/just-what-is-social-emotional-learning/</a:t>
            </a:r>
          </a:p>
        </p:txBody>
      </p:sp>
      <p:sp>
        <p:nvSpPr>
          <p:cNvPr id="301" name="Shape 301"/>
          <p:cNvSpPr txBox="1"/>
          <p:nvPr/>
        </p:nvSpPr>
        <p:spPr>
          <a:xfrm>
            <a:off x="75500" y="922400"/>
            <a:ext cx="1635000" cy="3458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 dirty="0">
              <a:solidFill>
                <a:schemeClr val="dk1"/>
              </a:solidFill>
              <a:latin typeface="Calibri" charset="0"/>
              <a:ea typeface="Calibri" charset="0"/>
              <a:cs typeface="Calibri" charset="0"/>
              <a:sym typeface="Roboto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b="1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Self-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b="1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Awareness</a:t>
            </a:r>
          </a:p>
          <a:p>
            <a:pPr lvl="0" algn="ctr">
              <a:spcBef>
                <a:spcPts val="0"/>
              </a:spcBef>
              <a:buNone/>
            </a:pPr>
            <a:endParaRPr b="1" dirty="0">
              <a:solidFill>
                <a:schemeClr val="dk1"/>
              </a:solidFill>
              <a:latin typeface="Calibri" charset="0"/>
              <a:ea typeface="Calibri" charset="0"/>
              <a:cs typeface="Calibri" charset="0"/>
              <a:sym typeface="Roboto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b="1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Self-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b="1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Management</a:t>
            </a:r>
          </a:p>
          <a:p>
            <a:pPr lvl="0" algn="ctr">
              <a:spcBef>
                <a:spcPts val="0"/>
              </a:spcBef>
              <a:buNone/>
            </a:pPr>
            <a:endParaRPr b="1" dirty="0">
              <a:solidFill>
                <a:schemeClr val="dk1"/>
              </a:solidFill>
              <a:latin typeface="Calibri" charset="0"/>
              <a:ea typeface="Calibri" charset="0"/>
              <a:cs typeface="Calibri" charset="0"/>
              <a:sym typeface="Roboto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b="1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Social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b="1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Awareness</a:t>
            </a:r>
          </a:p>
          <a:p>
            <a:pPr lvl="0" algn="ctr">
              <a:spcBef>
                <a:spcPts val="0"/>
              </a:spcBef>
              <a:buNone/>
            </a:pPr>
            <a:endParaRPr b="1" dirty="0">
              <a:solidFill>
                <a:schemeClr val="dk1"/>
              </a:solidFill>
              <a:latin typeface="Calibri" charset="0"/>
              <a:ea typeface="Calibri" charset="0"/>
              <a:cs typeface="Calibri" charset="0"/>
              <a:sym typeface="Roboto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en" b="1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Relationship Skills</a:t>
            </a:r>
          </a:p>
          <a:p>
            <a:pPr lvl="0" algn="ctr">
              <a:spcBef>
                <a:spcPts val="0"/>
              </a:spcBef>
              <a:buNone/>
            </a:pPr>
            <a:endParaRPr b="1" dirty="0">
              <a:solidFill>
                <a:schemeClr val="dk1"/>
              </a:solidFill>
              <a:latin typeface="Calibri" charset="0"/>
              <a:ea typeface="Calibri" charset="0"/>
              <a:cs typeface="Calibri" charset="0"/>
              <a:sym typeface="Roboto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en" b="1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Responsible Decision-Making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0" y="4848446"/>
            <a:ext cx="9144000" cy="2950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u="sng" dirty="0">
                <a:solidFill>
                  <a:schemeClr val="hlink"/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http://www.casel.org/what-is-sel/approaches/</a:t>
            </a:r>
          </a:p>
        </p:txBody>
      </p:sp>
      <p:pic>
        <p:nvPicPr>
          <p:cNvPr id="307" name="Shape 3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03900"/>
            <a:ext cx="8839200" cy="3411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3264194" y="292850"/>
            <a:ext cx="5568105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 dirty="0">
                <a:latin typeface="Calibri" charset="0"/>
                <a:ea typeface="Calibri" charset="0"/>
                <a:cs typeface="Calibri" charset="0"/>
                <a:sym typeface="Roboto"/>
              </a:rPr>
              <a:t>Components of Schoolwide SEL Programming</a:t>
            </a:r>
          </a:p>
        </p:txBody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311700" y="1435395"/>
            <a:ext cx="8520600" cy="31334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Arial" charset="0"/>
              <a:buChar char="•"/>
            </a:pPr>
            <a:r>
              <a:rPr lang="en" sz="2200" b="1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Instruction</a:t>
            </a:r>
            <a:r>
              <a:rPr lang="en" sz="22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 in and opportunities to </a:t>
            </a:r>
            <a:r>
              <a:rPr lang="en" sz="2200" b="1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practice</a:t>
            </a:r>
            <a:r>
              <a:rPr lang="en" sz="22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 and </a:t>
            </a:r>
            <a:r>
              <a:rPr lang="en" sz="2200" b="1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apply</a:t>
            </a:r>
            <a:r>
              <a:rPr lang="en" sz="22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 integrated set of cognitive, affective, and behavioral skills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Arial" charset="0"/>
              <a:buChar char="•"/>
            </a:pPr>
            <a:r>
              <a:rPr lang="en" sz="22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Learning environments characterized by </a:t>
            </a:r>
            <a:r>
              <a:rPr lang="en" sz="2200" b="1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trust</a:t>
            </a:r>
            <a:r>
              <a:rPr lang="en" sz="22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 and </a:t>
            </a:r>
            <a:r>
              <a:rPr lang="en" sz="2200" b="1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respectful</a:t>
            </a:r>
            <a:r>
              <a:rPr lang="en" sz="22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 relationships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Arial" charset="0"/>
              <a:buChar char="•"/>
            </a:pPr>
            <a:r>
              <a:rPr lang="en" sz="2200" b="1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Coordinated</a:t>
            </a:r>
            <a:r>
              <a:rPr lang="en" sz="22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, </a:t>
            </a:r>
            <a:r>
              <a:rPr lang="en" sz="2200" b="1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systematic,</a:t>
            </a:r>
            <a:r>
              <a:rPr lang="en" sz="22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 and </a:t>
            </a:r>
            <a:r>
              <a:rPr lang="en" sz="2200" b="1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sequential</a:t>
            </a:r>
            <a:r>
              <a:rPr lang="en" sz="22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 programming from Pre-K-12th grade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Arial" charset="0"/>
              <a:buChar char="•"/>
            </a:pPr>
            <a:r>
              <a:rPr lang="en" sz="2200" b="1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Developmentally-</a:t>
            </a:r>
            <a:r>
              <a:rPr lang="en" sz="22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 and </a:t>
            </a:r>
            <a:r>
              <a:rPr lang="en" sz="2200" b="1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culturally-appropriate</a:t>
            </a:r>
            <a:r>
              <a:rPr lang="en" sz="22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 behavioral supports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Arial" charset="0"/>
              <a:buChar char="•"/>
            </a:pPr>
            <a:r>
              <a:rPr lang="en" sz="22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Ongoing </a:t>
            </a:r>
            <a:r>
              <a:rPr lang="en" sz="2200" b="1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monitoring </a:t>
            </a:r>
            <a:r>
              <a:rPr lang="en" sz="22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and </a:t>
            </a:r>
            <a:r>
              <a:rPr lang="en" sz="2200" b="1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evaluation </a:t>
            </a:r>
            <a:r>
              <a:rPr lang="en" sz="22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for continuous improvement</a:t>
            </a:r>
          </a:p>
          <a:p>
            <a:pPr marL="285750" lvl="0" indent="-285750">
              <a:spcBef>
                <a:spcPts val="0"/>
              </a:spcBef>
              <a:buFont typeface="Arial" charset="0"/>
              <a:buChar char="•"/>
            </a:pPr>
            <a:endParaRPr sz="22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4" name="Shape 314"/>
          <p:cNvSpPr txBox="1">
            <a:spLocks noGrp="1"/>
          </p:cNvSpPr>
          <p:nvPr>
            <p:ph type="body" idx="4294967295"/>
          </p:nvPr>
        </p:nvSpPr>
        <p:spPr>
          <a:xfrm>
            <a:off x="0" y="4816548"/>
            <a:ext cx="9144000" cy="32695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u="sng" dirty="0">
                <a:solidFill>
                  <a:schemeClr val="hlink"/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http://www.casel.org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3923414" y="292850"/>
            <a:ext cx="4908886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Calibri" charset="0"/>
                <a:ea typeface="Calibri" charset="0"/>
                <a:cs typeface="Calibri" charset="0"/>
              </a:rPr>
              <a:t>Learning Objectives</a:t>
            </a:r>
          </a:p>
        </p:txBody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Participants will: 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" sz="2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Understand the </a:t>
            </a:r>
            <a:r>
              <a:rPr lang="en" sz="2400" b="1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reasons</a:t>
            </a:r>
            <a:r>
              <a:rPr lang="en" sz="2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 for integration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" sz="2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Explore how to </a:t>
            </a:r>
            <a:r>
              <a:rPr lang="en" sz="2400" b="1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go beyond</a:t>
            </a:r>
            <a:r>
              <a:rPr lang="en" sz="2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 simply teaching behavioral expectations</a:t>
            </a:r>
          </a:p>
          <a:p>
            <a:pPr marL="914400" lvl="1" indent="-3683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" sz="22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Learn how to help students develop the </a:t>
            </a:r>
            <a:r>
              <a:rPr lang="en" sz="2200" b="1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skills</a:t>
            </a:r>
            <a:r>
              <a:rPr lang="en" sz="22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 they need to be able to successfully meet those expectations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" sz="2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Identify their school’s primary SEL </a:t>
            </a:r>
            <a:r>
              <a:rPr lang="en" sz="2400" b="1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needs</a:t>
            </a:r>
            <a:r>
              <a:rPr lang="en" sz="2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, desired </a:t>
            </a:r>
            <a:r>
              <a:rPr lang="en" sz="2400" b="1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outcomes</a:t>
            </a:r>
            <a:r>
              <a:rPr lang="en" sz="2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, and realistic </a:t>
            </a:r>
            <a:r>
              <a:rPr lang="en" sz="2400" b="1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action steps</a:t>
            </a:r>
            <a:r>
              <a:rPr lang="en" sz="2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title"/>
          </p:nvPr>
        </p:nvSpPr>
        <p:spPr>
          <a:xfrm>
            <a:off x="65757" y="690024"/>
            <a:ext cx="4655099" cy="9697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aleway"/>
              <a:buNone/>
            </a:pPr>
            <a:r>
              <a:rPr lang="en" b="0" i="0" u="none" strike="noStrike" cap="none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Preferred Teaching Practices</a:t>
            </a:r>
          </a:p>
        </p:txBody>
      </p:sp>
      <p:cxnSp>
        <p:nvCxnSpPr>
          <p:cNvPr id="320" name="Shape 320"/>
          <p:cNvCxnSpPr/>
          <p:nvPr/>
        </p:nvCxnSpPr>
        <p:spPr>
          <a:xfrm rot="10800000" flipH="1">
            <a:off x="289850" y="3490700"/>
            <a:ext cx="2700000" cy="622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21" name="Shape 321"/>
          <p:cNvCxnSpPr/>
          <p:nvPr/>
        </p:nvCxnSpPr>
        <p:spPr>
          <a:xfrm rot="10800000" flipH="1">
            <a:off x="1634106" y="2868060"/>
            <a:ext cx="2700000" cy="622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22" name="Shape 322"/>
          <p:cNvCxnSpPr/>
          <p:nvPr/>
        </p:nvCxnSpPr>
        <p:spPr>
          <a:xfrm rot="10800000" flipH="1">
            <a:off x="3070420" y="2245421"/>
            <a:ext cx="2700000" cy="622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23" name="Shape 323"/>
          <p:cNvCxnSpPr/>
          <p:nvPr/>
        </p:nvCxnSpPr>
        <p:spPr>
          <a:xfrm rot="10800000" flipH="1">
            <a:off x="4562158" y="1622872"/>
            <a:ext cx="2700000" cy="622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24" name="Shape 324"/>
          <p:cNvCxnSpPr/>
          <p:nvPr/>
        </p:nvCxnSpPr>
        <p:spPr>
          <a:xfrm rot="10800000" flipH="1">
            <a:off x="5921013" y="1000374"/>
            <a:ext cx="2699999" cy="622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25" name="Shape 325"/>
          <p:cNvSpPr txBox="1"/>
          <p:nvPr/>
        </p:nvSpPr>
        <p:spPr>
          <a:xfrm>
            <a:off x="289828" y="3490561"/>
            <a:ext cx="1344300" cy="66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ct val="25000"/>
              <a:buFont typeface="Lato"/>
              <a:buNone/>
            </a:pPr>
            <a:r>
              <a:rPr lang="en" sz="2400" b="1" dirty="0">
                <a:solidFill>
                  <a:schemeClr val="accent3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Tell</a:t>
            </a:r>
            <a:r>
              <a:rPr lang="en" sz="2400" dirty="0">
                <a:solidFill>
                  <a:schemeClr val="accent3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lvl="0" algn="ctr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ct val="25000"/>
              <a:buFont typeface="Lato"/>
              <a:buNone/>
            </a:pPr>
            <a:r>
              <a:rPr lang="en" sz="2000" dirty="0">
                <a:solidFill>
                  <a:schemeClr val="accent3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(coaching)</a:t>
            </a:r>
          </a:p>
        </p:txBody>
      </p:sp>
      <p:sp>
        <p:nvSpPr>
          <p:cNvPr id="326" name="Shape 326"/>
          <p:cNvSpPr txBox="1"/>
          <p:nvPr/>
        </p:nvSpPr>
        <p:spPr>
          <a:xfrm>
            <a:off x="1676875" y="2974300"/>
            <a:ext cx="1344300" cy="46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2"/>
              </a:buClr>
              <a:buSzPct val="25000"/>
              <a:buFont typeface="Lato"/>
              <a:buNone/>
            </a:pPr>
            <a:r>
              <a:rPr lang="en" sz="2400" b="1">
                <a:solidFill>
                  <a:schemeClr val="accent3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Show</a:t>
            </a:r>
          </a:p>
          <a:p>
            <a:pPr lvl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2"/>
              </a:buClr>
              <a:buSzPct val="25000"/>
              <a:buFont typeface="Lato"/>
              <a:buNone/>
            </a:pPr>
            <a:r>
              <a:rPr lang="en" sz="2000">
                <a:solidFill>
                  <a:schemeClr val="accent3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(modeling) </a:t>
            </a:r>
          </a:p>
        </p:txBody>
      </p:sp>
      <p:sp>
        <p:nvSpPr>
          <p:cNvPr id="327" name="Shape 327"/>
          <p:cNvSpPr txBox="1"/>
          <p:nvPr/>
        </p:nvSpPr>
        <p:spPr>
          <a:xfrm>
            <a:off x="3059941" y="2341300"/>
            <a:ext cx="1263600" cy="126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1600"/>
              </a:spcBef>
              <a:buNone/>
            </a:pPr>
            <a:r>
              <a:rPr lang="en" sz="2400" b="1" dirty="0">
                <a:solidFill>
                  <a:schemeClr val="accent3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Do</a:t>
            </a:r>
          </a:p>
          <a:p>
            <a:pPr lvl="0" algn="ctr" rtl="0">
              <a:lnSpc>
                <a:spcPct val="90000"/>
              </a:lnSpc>
              <a:spcBef>
                <a:spcPts val="1600"/>
              </a:spcBef>
              <a:buClr>
                <a:schemeClr val="dk2"/>
              </a:buClr>
              <a:buSzPct val="25000"/>
              <a:buFont typeface="Lato"/>
              <a:buNone/>
            </a:pPr>
            <a:r>
              <a:rPr lang="en" sz="2000" dirty="0">
                <a:solidFill>
                  <a:schemeClr val="accent3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(role play)</a:t>
            </a:r>
          </a:p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28" name="Shape 328"/>
          <p:cNvSpPr txBox="1"/>
          <p:nvPr/>
        </p:nvSpPr>
        <p:spPr>
          <a:xfrm>
            <a:off x="4455058" y="1790425"/>
            <a:ext cx="1457100" cy="112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1600"/>
              </a:spcBef>
              <a:buNone/>
            </a:pPr>
            <a:r>
              <a:rPr lang="en" sz="2400" b="1">
                <a:solidFill>
                  <a:schemeClr val="accent3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Practice</a:t>
            </a:r>
            <a:r>
              <a:rPr lang="en" sz="2400">
                <a:solidFill>
                  <a:schemeClr val="accent3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lvl="0" algn="ctr" rtl="0">
              <a:lnSpc>
                <a:spcPct val="90000"/>
              </a:lnSpc>
              <a:spcBef>
                <a:spcPts val="1600"/>
              </a:spcBef>
              <a:buNone/>
            </a:pPr>
            <a:r>
              <a:rPr lang="en" sz="2000" dirty="0">
                <a:solidFill>
                  <a:schemeClr val="accent3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(behavioral rehearsal)</a:t>
            </a:r>
          </a:p>
        </p:txBody>
      </p:sp>
      <p:sp>
        <p:nvSpPr>
          <p:cNvPr id="329" name="Shape 329"/>
          <p:cNvSpPr txBox="1"/>
          <p:nvPr/>
        </p:nvSpPr>
        <p:spPr>
          <a:xfrm>
            <a:off x="5895857" y="806430"/>
            <a:ext cx="1420500" cy="118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1600"/>
              </a:spcBef>
              <a:buClr>
                <a:schemeClr val="dk2"/>
              </a:buClr>
              <a:buSzPct val="25000"/>
              <a:buFont typeface="Lato"/>
              <a:buNone/>
            </a:pPr>
            <a:r>
              <a:rPr lang="en" sz="2400" b="1">
                <a:solidFill>
                  <a:schemeClr val="accent3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Monitor Progress</a:t>
            </a:r>
          </a:p>
        </p:txBody>
      </p:sp>
      <p:sp>
        <p:nvSpPr>
          <p:cNvPr id="330" name="Shape 330"/>
          <p:cNvSpPr txBox="1"/>
          <p:nvPr/>
        </p:nvSpPr>
        <p:spPr>
          <a:xfrm>
            <a:off x="7262158" y="499271"/>
            <a:ext cx="1755300" cy="84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1600"/>
              </a:spcBef>
              <a:buClr>
                <a:schemeClr val="dk2"/>
              </a:buClr>
              <a:buSzPct val="25000"/>
              <a:buFont typeface="Lato"/>
              <a:buNone/>
            </a:pPr>
            <a:r>
              <a:rPr lang="en" sz="2400" b="1">
                <a:solidFill>
                  <a:schemeClr val="accent3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Generalize</a:t>
            </a:r>
          </a:p>
        </p:txBody>
      </p:sp>
      <p:sp>
        <p:nvSpPr>
          <p:cNvPr id="331" name="Shape 331"/>
          <p:cNvSpPr txBox="1"/>
          <p:nvPr/>
        </p:nvSpPr>
        <p:spPr>
          <a:xfrm>
            <a:off x="5943687" y="1623000"/>
            <a:ext cx="1344300" cy="46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Lato"/>
              <a:buNone/>
            </a:pPr>
            <a:r>
              <a:rPr lang="en" sz="2000" dirty="0">
                <a:solidFill>
                  <a:schemeClr val="accent3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(feedback)</a:t>
            </a:r>
          </a:p>
        </p:txBody>
      </p:sp>
      <p:sp>
        <p:nvSpPr>
          <p:cNvPr id="332" name="Shape 332"/>
          <p:cNvSpPr txBox="1"/>
          <p:nvPr/>
        </p:nvSpPr>
        <p:spPr>
          <a:xfrm>
            <a:off x="7293687" y="943807"/>
            <a:ext cx="1420500" cy="95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1600"/>
              </a:spcBef>
              <a:buClr>
                <a:schemeClr val="dk2"/>
              </a:buClr>
              <a:buSzPct val="25000"/>
              <a:buFont typeface="Lato"/>
              <a:buNone/>
            </a:pPr>
            <a:r>
              <a:rPr lang="en" sz="2000" dirty="0">
                <a:solidFill>
                  <a:schemeClr val="accent3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(apply in multiple settings)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>
            <a:spLocks noGrp="1"/>
          </p:cNvSpPr>
          <p:nvPr>
            <p:ph type="title"/>
          </p:nvPr>
        </p:nvSpPr>
        <p:spPr>
          <a:xfrm>
            <a:off x="3125972" y="292850"/>
            <a:ext cx="5706328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 u="sng" dirty="0">
                <a:latin typeface="Calibri" charset="0"/>
                <a:ea typeface="Calibri" charset="0"/>
                <a:cs typeface="Calibri" charset="0"/>
                <a:sym typeface="Roboto"/>
              </a:rPr>
              <a:t>Social</a:t>
            </a:r>
            <a:r>
              <a:rPr lang="en" sz="3000" dirty="0">
                <a:latin typeface="Calibri" charset="0"/>
                <a:ea typeface="Calibri" charset="0"/>
                <a:cs typeface="Calibri" charset="0"/>
                <a:sym typeface="Roboto"/>
              </a:rPr>
              <a:t> Teaching Practices that Promote SEL</a:t>
            </a:r>
          </a:p>
        </p:txBody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311700" y="1318437"/>
            <a:ext cx="8520600" cy="335243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Font typeface="Arial" charset="0"/>
              <a:buChar char="•"/>
            </a:pPr>
            <a:r>
              <a:rPr lang="en" sz="15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Student-centered discipline and proactive classroom management</a:t>
            </a:r>
          </a:p>
          <a:p>
            <a:pPr marL="971550" lvl="1" indent="-285750" rtl="0"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Font typeface="Arial" charset="0"/>
              <a:buChar char="•"/>
            </a:pPr>
            <a:r>
              <a:rPr lang="en" sz="15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Use observation and data to assess lagging social skills of your students</a:t>
            </a:r>
          </a:p>
          <a:p>
            <a:pPr marL="1428750" lvl="2" indent="-285750" rtl="0"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Font typeface="Arial" charset="0"/>
              <a:buChar char="•"/>
            </a:pPr>
            <a:r>
              <a:rPr lang="en" sz="15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Ask your PBIS team for your class’ data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Font typeface="Arial" charset="0"/>
              <a:buChar char="•"/>
            </a:pPr>
            <a:r>
              <a:rPr lang="en" sz="15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Teacher language: </a:t>
            </a:r>
          </a:p>
          <a:p>
            <a:pPr marL="971550" lvl="1" indent="-28575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Font typeface="Arial" charset="0"/>
              <a:buChar char="•"/>
            </a:pPr>
            <a:r>
              <a:rPr lang="en" sz="15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Specific positive praise/feedback</a:t>
            </a:r>
          </a:p>
          <a:p>
            <a:pPr marL="971550" lvl="1" indent="-28575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Font typeface="Arial" charset="0"/>
              <a:buChar char="•"/>
            </a:pPr>
            <a:r>
              <a:rPr lang="en" sz="15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Cueing to use strategies from social skills lessons (pre-corrections)</a:t>
            </a:r>
          </a:p>
          <a:p>
            <a:pPr marL="971550" lvl="1" indent="-28575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Font typeface="Arial" charset="0"/>
              <a:buChar char="•"/>
            </a:pPr>
            <a:r>
              <a:rPr lang="en" sz="15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Use common language</a:t>
            </a:r>
          </a:p>
          <a:p>
            <a:pPr marL="971550" lvl="1" indent="-28575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Font typeface="Arial" charset="0"/>
              <a:buChar char="•"/>
            </a:pPr>
            <a:r>
              <a:rPr lang="en" sz="15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Model use of skills (i.e. “I’m feeling in the yellow zone. I need to take a few deep breaths.”)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Font typeface="Arial" charset="0"/>
              <a:buChar char="•"/>
            </a:pPr>
            <a:r>
              <a:rPr lang="en" sz="15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Student choice (norms and academic content)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Font typeface="Arial" charset="0"/>
              <a:buChar char="•"/>
            </a:pPr>
            <a:r>
              <a:rPr lang="en" sz="15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Student responsibility (peer helping, community service, etc.)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Font typeface="Arial" charset="0"/>
              <a:buChar char="•"/>
            </a:pPr>
            <a:r>
              <a:rPr lang="en" sz="15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Warmth and support from teacher and peers</a:t>
            </a:r>
            <a:endParaRPr lang="en" sz="15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title"/>
          </p:nvPr>
        </p:nvSpPr>
        <p:spPr>
          <a:xfrm>
            <a:off x="3083442" y="292850"/>
            <a:ext cx="5748858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 u="sng" dirty="0">
                <a:latin typeface="Calibri" charset="0"/>
                <a:ea typeface="Calibri" charset="0"/>
                <a:cs typeface="Calibri" charset="0"/>
                <a:sym typeface="Roboto"/>
              </a:rPr>
              <a:t>Instructional</a:t>
            </a:r>
            <a:r>
              <a:rPr lang="en" sz="3000" dirty="0">
                <a:latin typeface="Calibri" charset="0"/>
                <a:ea typeface="Calibri" charset="0"/>
                <a:cs typeface="Calibri" charset="0"/>
                <a:sym typeface="Roboto"/>
              </a:rPr>
              <a:t> Teaching Practices that Promote SEL</a:t>
            </a:r>
          </a:p>
        </p:txBody>
      </p:sp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311700" y="1464850"/>
            <a:ext cx="8520600" cy="3103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7150" lvl="0" indent="-28575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Cooperative learning</a:t>
            </a:r>
          </a:p>
          <a:p>
            <a:pPr marL="57150" lvl="0" indent="-28575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Classroom discussions around content</a:t>
            </a:r>
          </a:p>
          <a:p>
            <a:pPr marL="57150" lvl="0" indent="-28575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Self-reflection and self-assessment</a:t>
            </a:r>
          </a:p>
          <a:p>
            <a:pPr marL="57150" lvl="0" indent="-28575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Balanced instruction: </a:t>
            </a:r>
            <a:endParaRPr lang="en-US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Roboto"/>
            </a:endParaRPr>
          </a:p>
          <a:p>
            <a:pPr marL="514350" lvl="1" indent="-285750">
              <a:spcAft>
                <a:spcPts val="400"/>
              </a:spcAft>
              <a:buClr>
                <a:srgbClr val="434343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A</a:t>
            </a:r>
            <a:r>
              <a:rPr lang="en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ctive</a:t>
            </a:r>
            <a:r>
              <a:rPr lang="en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 </a:t>
            </a: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and direct </a:t>
            </a:r>
            <a:r>
              <a:rPr lang="en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instruction</a:t>
            </a:r>
            <a:endParaRPr lang="en-US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Roboto"/>
            </a:endParaRPr>
          </a:p>
          <a:p>
            <a:pPr marL="514350" lvl="1" indent="-285750">
              <a:spcAft>
                <a:spcPts val="400"/>
              </a:spcAft>
              <a:buClr>
                <a:srgbClr val="434343"/>
              </a:buClr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I</a:t>
            </a:r>
            <a:r>
              <a:rPr lang="en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ndividual</a:t>
            </a:r>
            <a:r>
              <a:rPr lang="en-US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 learning</a:t>
            </a:r>
          </a:p>
          <a:p>
            <a:pPr marL="514350" lvl="1" indent="-285750">
              <a:spcAft>
                <a:spcPts val="400"/>
              </a:spcAft>
              <a:buClr>
                <a:srgbClr val="434343"/>
              </a:buClr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C</a:t>
            </a:r>
            <a:r>
              <a:rPr lang="en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ollaborative</a:t>
            </a:r>
            <a:r>
              <a:rPr lang="en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 </a:t>
            </a: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learning</a:t>
            </a:r>
          </a:p>
          <a:p>
            <a:pPr marL="57150" lvl="0" indent="-28575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Meaningful and challenging work and high expectations</a:t>
            </a:r>
          </a:p>
          <a:p>
            <a:pPr marL="57150" lvl="0" indent="-28575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Competence-building: modeling, practicing, feedback, coaching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2562447" y="410000"/>
            <a:ext cx="2731828" cy="267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400"/>
              </a:spcAft>
              <a:buAutoNum type="arabicPeriod"/>
            </a:pPr>
            <a:r>
              <a:rPr lang="en" sz="15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Welcoming Ritual</a:t>
            </a:r>
          </a:p>
          <a:p>
            <a:pPr marL="914400" lvl="1" indent="-228600" rtl="0">
              <a:spcBef>
                <a:spcPts val="0"/>
              </a:spcBef>
              <a:spcAft>
                <a:spcPts val="400"/>
              </a:spcAft>
            </a:pPr>
            <a:r>
              <a:rPr lang="en" sz="15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Activities for inclusion</a:t>
            </a:r>
          </a:p>
          <a:p>
            <a:pPr marL="457200" lvl="0" indent="-228600" rtl="0">
              <a:spcBef>
                <a:spcPts val="0"/>
              </a:spcBef>
              <a:spcAft>
                <a:spcPts val="400"/>
              </a:spcAft>
              <a:buAutoNum type="arabicPeriod"/>
            </a:pPr>
            <a:r>
              <a:rPr lang="en" sz="15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" sz="15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Engaging </a:t>
            </a:r>
            <a:r>
              <a:rPr lang="en" sz="15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Practices </a:t>
            </a:r>
          </a:p>
          <a:p>
            <a:pPr marL="914400" lvl="1" indent="-228600" rtl="0">
              <a:spcBef>
                <a:spcPts val="0"/>
              </a:spcBef>
              <a:spcAft>
                <a:spcPts val="400"/>
              </a:spcAft>
            </a:pPr>
            <a:r>
              <a:rPr lang="en" sz="15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Academic integration</a:t>
            </a:r>
          </a:p>
          <a:p>
            <a:pPr marL="914400" lvl="1" indent="-228600" rtl="0">
              <a:spcBef>
                <a:spcPts val="0"/>
              </a:spcBef>
              <a:spcAft>
                <a:spcPts val="400"/>
              </a:spcAft>
            </a:pPr>
            <a:r>
              <a:rPr lang="en" sz="15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Sense-making</a:t>
            </a:r>
          </a:p>
          <a:p>
            <a:pPr marL="914400" lvl="1" indent="-228600" rtl="0">
              <a:spcBef>
                <a:spcPts val="0"/>
              </a:spcBef>
              <a:spcAft>
                <a:spcPts val="400"/>
              </a:spcAft>
            </a:pPr>
            <a:r>
              <a:rPr lang="en" sz="15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Transitions</a:t>
            </a:r>
          </a:p>
          <a:p>
            <a:pPr marL="914400" lvl="1" indent="-228600" rtl="0">
              <a:spcBef>
                <a:spcPts val="0"/>
              </a:spcBef>
              <a:spcAft>
                <a:spcPts val="400"/>
              </a:spcAft>
            </a:pPr>
            <a:r>
              <a:rPr lang="en" sz="15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Brain breaks</a:t>
            </a:r>
          </a:p>
          <a:p>
            <a:pPr marL="457200" lvl="0" indent="-228600" rtl="0">
              <a:spcBef>
                <a:spcPts val="0"/>
              </a:spcBef>
              <a:spcAft>
                <a:spcPts val="400"/>
              </a:spcAft>
              <a:buAutoNum type="arabicPeriod"/>
            </a:pPr>
            <a:r>
              <a:rPr lang="en" sz="15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Optimistic Closure </a:t>
            </a:r>
          </a:p>
          <a:p>
            <a:pPr marL="914400" lvl="1" indent="-228600" rtl="0">
              <a:spcBef>
                <a:spcPts val="0"/>
              </a:spcBef>
              <a:spcAft>
                <a:spcPts val="400"/>
              </a:spcAft>
            </a:pPr>
            <a:r>
              <a:rPr lang="en" sz="15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Reflections</a:t>
            </a:r>
          </a:p>
          <a:p>
            <a:pPr lvl="0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 sz="15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</a:p>
        </p:txBody>
      </p:sp>
      <p:pic>
        <p:nvPicPr>
          <p:cNvPr id="350" name="Shape 3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0760">
            <a:off x="5461966" y="508313"/>
            <a:ext cx="2988917" cy="391362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51" name="Shape 351"/>
          <p:cNvSpPr txBox="1"/>
          <p:nvPr/>
        </p:nvSpPr>
        <p:spPr>
          <a:xfrm>
            <a:off x="162196" y="3342290"/>
            <a:ext cx="4379100" cy="165412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Roboto"/>
              <a:buChar char="●"/>
            </a:pPr>
            <a:r>
              <a:rPr lang="en" sz="1600" i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Addresses all 5 SEL competencies 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Roboto"/>
              <a:buChar char="●"/>
            </a:pPr>
            <a:r>
              <a:rPr lang="en" sz="1600" i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Creates collaborative classrooms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Roboto"/>
              <a:buChar char="●"/>
            </a:pPr>
            <a:r>
              <a:rPr lang="en" sz="1600" i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Builds upon/aligned to CCSS, Restorative Justice, &amp; trauma-informed practices</a:t>
            </a:r>
          </a:p>
        </p:txBody>
      </p:sp>
      <p:sp>
        <p:nvSpPr>
          <p:cNvPr id="352" name="Shape 352"/>
          <p:cNvSpPr txBox="1"/>
          <p:nvPr/>
        </p:nvSpPr>
        <p:spPr>
          <a:xfrm>
            <a:off x="5218950" y="4790348"/>
            <a:ext cx="3659700" cy="3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u="sng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https://www.ousd.org/Page/15473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title"/>
          </p:nvPr>
        </p:nvSpPr>
        <p:spPr>
          <a:xfrm>
            <a:off x="3121572" y="292850"/>
            <a:ext cx="5710728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600" dirty="0">
                <a:latin typeface="Calibri" charset="0"/>
                <a:ea typeface="Calibri" charset="0"/>
                <a:cs typeface="Calibri" charset="0"/>
                <a:sym typeface="Roboto"/>
              </a:rPr>
              <a:t>Strategies that Promote SEL</a:t>
            </a:r>
          </a:p>
        </p:txBody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114300" lvl="0" indent="-342900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" sz="2200" u="sng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  <a:hlinkClick r:id="rId3"/>
              </a:rPr>
              <a:t>Morning Meeting</a:t>
            </a:r>
          </a:p>
          <a:p>
            <a:pPr marL="114300" lvl="0" indent="-342900" rtl="0">
              <a:spcBef>
                <a:spcPts val="0"/>
              </a:spcBef>
              <a:spcAft>
                <a:spcPts val="0"/>
              </a:spcAft>
              <a:buClr>
                <a:srgbClr val="676563"/>
              </a:buClr>
              <a:buFont typeface="Arial" charset="0"/>
              <a:buChar char="•"/>
            </a:pPr>
            <a:r>
              <a:rPr lang="en" sz="2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Advisory</a:t>
            </a:r>
          </a:p>
          <a:p>
            <a:pPr marL="114300" lvl="0" indent="-342900" rtl="0">
              <a:spcBef>
                <a:spcPts val="0"/>
              </a:spcBef>
              <a:spcAft>
                <a:spcPts val="0"/>
              </a:spcAft>
              <a:buClr>
                <a:srgbClr val="676563"/>
              </a:buClr>
              <a:buFont typeface="Arial" charset="0"/>
              <a:buChar char="•"/>
            </a:pPr>
            <a:r>
              <a:rPr lang="en" sz="2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Project-based learning</a:t>
            </a:r>
          </a:p>
          <a:p>
            <a:pPr marL="114300" lvl="0" indent="-342900" rtl="0">
              <a:spcBef>
                <a:spcPts val="0"/>
              </a:spcBef>
              <a:spcAft>
                <a:spcPts val="0"/>
              </a:spcAft>
              <a:buClr>
                <a:srgbClr val="676563"/>
              </a:buClr>
              <a:buFont typeface="Arial" charset="0"/>
              <a:buChar char="•"/>
            </a:pPr>
            <a:r>
              <a:rPr lang="en" sz="2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Think-Pair-Share</a:t>
            </a:r>
          </a:p>
          <a:p>
            <a:pPr marL="114300" lvl="0" indent="-342900" rtl="0">
              <a:spcBef>
                <a:spcPts val="0"/>
              </a:spcBef>
              <a:spcAft>
                <a:spcPts val="0"/>
              </a:spcAft>
              <a:buClr>
                <a:srgbClr val="676563"/>
              </a:buClr>
              <a:buFont typeface="Arial" charset="0"/>
              <a:buChar char="•"/>
            </a:pPr>
            <a:r>
              <a:rPr lang="en" sz="2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Turn and Talk</a:t>
            </a:r>
          </a:p>
          <a:p>
            <a:pPr marL="114300" lvl="0" indent="-342900" rtl="0">
              <a:spcBef>
                <a:spcPts val="0"/>
              </a:spcBef>
              <a:spcAft>
                <a:spcPts val="0"/>
              </a:spcAft>
              <a:buClr>
                <a:srgbClr val="676563"/>
              </a:buClr>
              <a:buFont typeface="Arial" charset="0"/>
              <a:buChar char="•"/>
            </a:pPr>
            <a:r>
              <a:rPr lang="en" sz="2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Cooperative learning</a:t>
            </a:r>
          </a:p>
          <a:p>
            <a:pPr marL="114300" lvl="0" indent="-342900" rtl="0">
              <a:spcBef>
                <a:spcPts val="0"/>
              </a:spcBef>
              <a:spcAft>
                <a:spcPts val="0"/>
              </a:spcAft>
              <a:buClr>
                <a:srgbClr val="676563"/>
              </a:buClr>
              <a:buFont typeface="Arial" charset="0"/>
              <a:buChar char="•"/>
            </a:pPr>
            <a:r>
              <a:rPr lang="en" sz="2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Student self-assessment</a:t>
            </a:r>
          </a:p>
          <a:p>
            <a:pPr marL="114300" lvl="0" indent="-342900" rtl="0">
              <a:spcBef>
                <a:spcPts val="0"/>
              </a:spcBef>
              <a:spcAft>
                <a:spcPts val="0"/>
              </a:spcAft>
              <a:buClr>
                <a:srgbClr val="676563"/>
              </a:buClr>
              <a:buFont typeface="Arial" charset="0"/>
              <a:buChar char="•"/>
            </a:pPr>
            <a:r>
              <a:rPr lang="en" sz="2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Student-led instruction</a:t>
            </a:r>
          </a:p>
          <a:p>
            <a:pPr marL="114300" lvl="0" indent="-342900" rtl="0">
              <a:spcBef>
                <a:spcPts val="0"/>
              </a:spcBef>
              <a:spcAft>
                <a:spcPts val="0"/>
              </a:spcAft>
              <a:buClr>
                <a:srgbClr val="676563"/>
              </a:buClr>
              <a:buFont typeface="Arial" charset="0"/>
              <a:buChar char="•"/>
            </a:pPr>
            <a:r>
              <a:rPr lang="en" sz="2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Peer tutoring</a:t>
            </a:r>
          </a:p>
          <a:p>
            <a:pPr marL="342900" lvl="0" indent="-342900" rtl="0">
              <a:spcBef>
                <a:spcPts val="0"/>
              </a:spcBef>
              <a:buFont typeface="Arial" charset="0"/>
              <a:buChar char="•"/>
            </a:pPr>
            <a:endParaRPr sz="22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title"/>
          </p:nvPr>
        </p:nvSpPr>
        <p:spPr>
          <a:xfrm>
            <a:off x="3447392" y="292850"/>
            <a:ext cx="5384907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200" dirty="0">
                <a:latin typeface="Calibri" charset="0"/>
                <a:ea typeface="Calibri" charset="0"/>
                <a:cs typeface="Calibri" charset="0"/>
                <a:sym typeface="Roboto"/>
              </a:rPr>
              <a:t>SEL/Academic Content Area Integration</a:t>
            </a:r>
          </a:p>
        </p:txBody>
      </p:sp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311700" y="1439917"/>
            <a:ext cx="8001000" cy="312895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Incorporate SEL competency-building into academic </a:t>
            </a:r>
            <a:r>
              <a:rPr lang="en" sz="24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curriculum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:</a:t>
            </a:r>
          </a:p>
          <a:p>
            <a:pPr marL="285750" lvl="0" indent="-285750" rtl="0">
              <a:spcBef>
                <a:spcPts val="0"/>
              </a:spcBef>
              <a:buClr>
                <a:schemeClr val="dk1"/>
              </a:buClr>
              <a:buSzPct val="61111"/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Which skills will lend themselves most naturally to integration with the content?</a:t>
            </a:r>
          </a:p>
          <a:p>
            <a:pPr marL="285750" lvl="0" indent="-285750" rtl="0">
              <a:spcBef>
                <a:spcPts val="0"/>
              </a:spcBef>
              <a:buClr>
                <a:schemeClr val="dk1"/>
              </a:buClr>
              <a:buSzPct val="61111"/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Which SEL-related skills have we noticed our students are lacking?</a:t>
            </a:r>
            <a:endParaRPr sz="24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title"/>
          </p:nvPr>
        </p:nvSpPr>
        <p:spPr>
          <a:xfrm>
            <a:off x="3514399" y="650220"/>
            <a:ext cx="5149661" cy="6944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aleway"/>
              <a:buNone/>
            </a:pPr>
            <a:r>
              <a:rPr lang="en-US" sz="3000" i="0" u="none" strike="noStrike" cap="none" dirty="0" smtClean="0">
                <a:latin typeface="Calibri" charset="0"/>
                <a:ea typeface="Calibri" charset="0"/>
                <a:cs typeface="Calibri" charset="0"/>
                <a:sym typeface="Roboto"/>
              </a:rPr>
              <a:t>School-Wide </a:t>
            </a:r>
            <a:r>
              <a:rPr lang="en" sz="3000" i="0" u="none" strike="noStrike" cap="none" dirty="0" smtClean="0">
                <a:latin typeface="Calibri" charset="0"/>
                <a:ea typeface="Calibri" charset="0"/>
                <a:cs typeface="Calibri" charset="0"/>
                <a:sym typeface="Roboto"/>
              </a:rPr>
              <a:t>Social </a:t>
            </a:r>
            <a:r>
              <a:rPr lang="en" sz="3000" i="0" u="none" strike="noStrike" cap="none" dirty="0">
                <a:latin typeface="Calibri" charset="0"/>
                <a:ea typeface="Calibri" charset="0"/>
                <a:cs typeface="Calibri" charset="0"/>
                <a:sym typeface="Roboto"/>
              </a:rPr>
              <a:t>Skills Curriculum</a:t>
            </a:r>
          </a:p>
        </p:txBody>
      </p:sp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4829025" y="1344677"/>
            <a:ext cx="4003200" cy="3224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"/>
              <a:buAutoNum type="arabicPeriod"/>
            </a:pPr>
            <a:r>
              <a:rPr lang="en" sz="2200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Identify need</a:t>
            </a:r>
          </a:p>
          <a:p>
            <a:pPr marL="457200" marR="0" lvl="0" indent="-3683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"/>
              <a:buAutoNum type="arabicPeriod"/>
            </a:pPr>
            <a:r>
              <a:rPr lang="en" sz="2200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Select curriculum</a:t>
            </a:r>
          </a:p>
          <a:p>
            <a:pPr marL="457200" marR="0" lvl="0" indent="-3683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"/>
              <a:buAutoNum type="arabicPeriod"/>
            </a:pPr>
            <a:r>
              <a:rPr lang="en" sz="2200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Prep for implementation</a:t>
            </a:r>
          </a:p>
          <a:p>
            <a:pPr marL="457200" marR="0" lvl="0" indent="-3683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"/>
              <a:buAutoNum type="arabicPeriod"/>
            </a:pPr>
            <a:r>
              <a:rPr lang="en" sz="2200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Kickoff</a:t>
            </a:r>
          </a:p>
          <a:p>
            <a:pPr marL="457200" marR="0" lvl="0" indent="-3683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"/>
              <a:buAutoNum type="arabicPeriod"/>
            </a:pPr>
            <a:r>
              <a:rPr lang="en" sz="2200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Provide instruction</a:t>
            </a:r>
          </a:p>
          <a:p>
            <a:pPr marL="457200" marR="0" lvl="0" indent="-3683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"/>
              <a:buAutoNum type="arabicPeriod"/>
            </a:pPr>
            <a:r>
              <a:rPr lang="en" sz="2200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Acknowledge students</a:t>
            </a:r>
          </a:p>
          <a:p>
            <a:pPr marL="457200" marR="0" lvl="0" indent="-3683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"/>
              <a:buAutoNum type="arabicPeriod"/>
            </a:pPr>
            <a:r>
              <a:rPr lang="en" sz="2200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Assess progress</a:t>
            </a:r>
          </a:p>
        </p:txBody>
      </p:sp>
      <p:pic>
        <p:nvPicPr>
          <p:cNvPr id="371" name="Shape 371" descr="2016-10-02_151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42599">
            <a:off x="723312" y="1127067"/>
            <a:ext cx="2786124" cy="362064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72" name="Shape 372"/>
          <p:cNvSpPr txBox="1"/>
          <p:nvPr/>
        </p:nvSpPr>
        <p:spPr>
          <a:xfrm>
            <a:off x="1066575" y="3986300"/>
            <a:ext cx="3432600" cy="585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Lato"/>
              <a:buNone/>
            </a:pPr>
            <a:r>
              <a:rPr lang="en" sz="1200" b="0" i="0" u="sng" strike="noStrike" cap="none" dirty="0">
                <a:solidFill>
                  <a:schemeClr val="hlink"/>
                </a:solidFill>
                <a:latin typeface="Calibri" charset="0"/>
                <a:ea typeface="Calibri" charset="0"/>
                <a:cs typeface="Calibri" charset="0"/>
                <a:sym typeface="Lato"/>
                <a:hlinkClick r:id="rId4"/>
              </a:rPr>
              <a:t>https://vkc.mc.vanderbilt.edu/assets/files/resources/psisocialskills.pdf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title"/>
          </p:nvPr>
        </p:nvSpPr>
        <p:spPr>
          <a:xfrm>
            <a:off x="3079530" y="445025"/>
            <a:ext cx="5949569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 dirty="0">
                <a:latin typeface="Calibri" charset="0"/>
                <a:ea typeface="Calibri" charset="0"/>
                <a:cs typeface="Calibri" charset="0"/>
                <a:sym typeface="Roboto"/>
              </a:rPr>
              <a:t>Effective Social and Emotional Learning Programs</a:t>
            </a:r>
          </a:p>
        </p:txBody>
      </p:sp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4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CASEL</a:t>
            </a:r>
          </a:p>
          <a:p>
            <a:pPr marL="457200" lvl="0" indent="-2286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Ratings of evidence-based SEL programs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Guidelines for selection and implementation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LOTS of resources on SEL!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</a:pPr>
            <a:r>
              <a:rPr lang="en" u="sng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Programs for Preschool and Elementary</a:t>
            </a: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(2013)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</a:pPr>
            <a:r>
              <a:rPr lang="en" u="sng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hlinkClick r:id="rId5"/>
              </a:rPr>
              <a:t>Programs for Middle &amp; High School</a:t>
            </a: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(2015)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b="1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Edutopia</a:t>
            </a:r>
            <a:endParaRPr lang="en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lvl="0" indent="-228600">
              <a:lnSpc>
                <a:spcPct val="100000"/>
              </a:lnSpc>
              <a:spcBef>
                <a:spcPts val="0"/>
              </a:spcBef>
            </a:pPr>
            <a:r>
              <a:rPr lang="en" u="sng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hlinkClick r:id="rId6"/>
              </a:rPr>
              <a:t>Edutopia SEL Research Review</a:t>
            </a:r>
          </a:p>
        </p:txBody>
      </p:sp>
      <p:pic>
        <p:nvPicPr>
          <p:cNvPr id="379" name="Shape 3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23600" y="1692962"/>
            <a:ext cx="3408700" cy="303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216"/>
          <p:cNvSpPr txBox="1"/>
          <p:nvPr/>
        </p:nvSpPr>
        <p:spPr>
          <a:xfrm rot="19771216">
            <a:off x="6182019" y="2974830"/>
            <a:ext cx="1891862" cy="3163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 u="sng" dirty="0">
                <a:solidFill>
                  <a:schemeClr val="hlink"/>
                </a:solidFill>
                <a:latin typeface="Calibri" charset="0"/>
                <a:ea typeface="Calibri" charset="0"/>
                <a:cs typeface="Calibri" charset="0"/>
                <a:hlinkClick r:id="rId8"/>
              </a:rPr>
              <a:t>http://www.casel.org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>
            <a:spLocks noGrp="1"/>
          </p:cNvSpPr>
          <p:nvPr>
            <p:ph type="title"/>
          </p:nvPr>
        </p:nvSpPr>
        <p:spPr>
          <a:xfrm>
            <a:off x="3005958" y="292850"/>
            <a:ext cx="5826341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Calibri" charset="0"/>
                <a:ea typeface="Calibri" charset="0"/>
                <a:cs typeface="Calibri" charset="0"/>
              </a:rPr>
              <a:t>Second Step</a:t>
            </a:r>
          </a:p>
        </p:txBody>
      </p:sp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54795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CASEL </a:t>
            </a:r>
            <a:r>
              <a:rPr lang="en" b="1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SELect</a:t>
            </a:r>
            <a:r>
              <a:rPr lang="en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Program for Early Learning-Grade 8</a:t>
            </a:r>
          </a:p>
          <a:p>
            <a:pPr lvl="0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SEL stand-alone lessons </a:t>
            </a:r>
          </a:p>
          <a:p>
            <a:pPr lvl="0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Units:</a:t>
            </a:r>
          </a:p>
          <a:p>
            <a:pPr marL="514350" lvl="0" indent="-285750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Skills for Learning</a:t>
            </a:r>
          </a:p>
          <a:p>
            <a:pPr marL="514350" lvl="0" indent="-285750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Empathy</a:t>
            </a:r>
          </a:p>
          <a:p>
            <a:pPr marL="514350" lvl="0" indent="-285750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Emotion Management</a:t>
            </a:r>
          </a:p>
          <a:p>
            <a:pPr marL="514350" lvl="0" indent="-285750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Problem-Solving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/>
            </a:pPr>
            <a:endParaRPr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Arial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u="sng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  <a:hlinkClick r:id="rId3"/>
              </a:rPr>
              <a:t>http://www.cfchildren.org/second-step/elementary/grade-2</a:t>
            </a:r>
          </a:p>
        </p:txBody>
      </p:sp>
      <p:pic>
        <p:nvPicPr>
          <p:cNvPr id="387" name="Shape 3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9561">
            <a:off x="5945047" y="1775095"/>
            <a:ext cx="2439057" cy="3128207"/>
          </a:xfrm>
          <a:prstGeom prst="rect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388" name="Shape 388"/>
          <p:cNvGrpSpPr/>
          <p:nvPr/>
        </p:nvGrpSpPr>
        <p:grpSpPr>
          <a:xfrm rot="524797">
            <a:off x="6380145" y="175369"/>
            <a:ext cx="2475306" cy="2155480"/>
            <a:chOff x="8758975" y="550825"/>
            <a:chExt cx="2615760" cy="2351700"/>
          </a:xfrm>
          <a:solidFill>
            <a:schemeClr val="accent3">
              <a:lumMod val="75000"/>
            </a:schemeClr>
          </a:solidFill>
        </p:grpSpPr>
        <p:sp>
          <p:nvSpPr>
            <p:cNvPr id="389" name="Shape 389"/>
            <p:cNvSpPr/>
            <p:nvPr/>
          </p:nvSpPr>
          <p:spPr>
            <a:xfrm>
              <a:off x="8758975" y="550824"/>
              <a:ext cx="2615760" cy="2351700"/>
            </a:xfrm>
            <a:prstGeom prst="irregularSeal1">
              <a:avLst/>
            </a:prstGeom>
            <a:grp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 txBox="1"/>
            <p:nvPr/>
          </p:nvSpPr>
          <p:spPr>
            <a:xfrm>
              <a:off x="9406723" y="1169615"/>
              <a:ext cx="1275300" cy="822000"/>
            </a:xfrm>
            <a:prstGeom prst="rect">
              <a:avLst/>
            </a:prstGeom>
            <a:grp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800" b="1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Sample Lesson Plan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>
            <a:spLocks noGrp="1"/>
          </p:cNvSpPr>
          <p:nvPr>
            <p:ph type="title"/>
          </p:nvPr>
        </p:nvSpPr>
        <p:spPr>
          <a:xfrm>
            <a:off x="2921876" y="503500"/>
            <a:ext cx="5910424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Calibri" charset="0"/>
                <a:ea typeface="Calibri" charset="0"/>
                <a:cs typeface="Calibri" charset="0"/>
              </a:rPr>
              <a:t>Second Step</a:t>
            </a:r>
          </a:p>
        </p:txBody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311700" y="1282262"/>
            <a:ext cx="5687100" cy="316803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40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CASEL </a:t>
            </a:r>
            <a:r>
              <a:rPr lang="en" b="1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SELect</a:t>
            </a:r>
            <a:r>
              <a:rPr lang="en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Program for Middle School</a:t>
            </a:r>
          </a:p>
          <a:p>
            <a:pPr lvl="0">
              <a:spcBef>
                <a:spcPts val="0"/>
              </a:spcBef>
              <a:spcAft>
                <a:spcPts val="400"/>
              </a:spcAft>
              <a:buNone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SEL stand-alone classroom and/or advisory lessons</a:t>
            </a:r>
          </a:p>
          <a:p>
            <a:pPr lvl="0">
              <a:spcBef>
                <a:spcPts val="0"/>
              </a:spcBef>
              <a:spcAft>
                <a:spcPts val="400"/>
              </a:spcAft>
              <a:buNone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Units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Empathy and Communication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Emotion Management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Problem Solving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Substance Abuse </a:t>
            </a:r>
            <a:r>
              <a:rPr lang="en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Prevention</a:t>
            </a:r>
            <a:endParaRPr lang="en-US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lvl="0" indent="-228600" rtl="0">
              <a:spcBef>
                <a:spcPts val="0"/>
              </a:spcBef>
              <a:spcAft>
                <a:spcPts val="400"/>
              </a:spcAft>
            </a:pPr>
            <a:endParaRPr lang="en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>
              <a:spcBef>
                <a:spcPts val="0"/>
              </a:spcBef>
              <a:spcAft>
                <a:spcPts val="400"/>
              </a:spcAft>
              <a:buNone/>
            </a:pPr>
            <a:r>
              <a:rPr lang="en" u="sng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http://www.cfchildren.org/second-step/middle-school/grade-8</a:t>
            </a:r>
          </a:p>
        </p:txBody>
      </p:sp>
      <p:pic>
        <p:nvPicPr>
          <p:cNvPr id="397" name="Shape 3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28262">
            <a:off x="6356650" y="2076583"/>
            <a:ext cx="2129400" cy="274540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398" name="Shape 398"/>
          <p:cNvGrpSpPr/>
          <p:nvPr/>
        </p:nvGrpSpPr>
        <p:grpSpPr>
          <a:xfrm rot="524797">
            <a:off x="6380145" y="175369"/>
            <a:ext cx="2475306" cy="2155480"/>
            <a:chOff x="8758975" y="550825"/>
            <a:chExt cx="2615760" cy="2351700"/>
          </a:xfrm>
          <a:solidFill>
            <a:schemeClr val="accent3">
              <a:lumMod val="75000"/>
            </a:schemeClr>
          </a:solidFill>
        </p:grpSpPr>
        <p:sp>
          <p:nvSpPr>
            <p:cNvPr id="399" name="Shape 399"/>
            <p:cNvSpPr/>
            <p:nvPr/>
          </p:nvSpPr>
          <p:spPr>
            <a:xfrm>
              <a:off x="8758975" y="550824"/>
              <a:ext cx="2615760" cy="2351700"/>
            </a:xfrm>
            <a:prstGeom prst="irregularSeal1">
              <a:avLst/>
            </a:prstGeom>
            <a:grp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0" name="Shape 400"/>
            <p:cNvSpPr txBox="1"/>
            <p:nvPr/>
          </p:nvSpPr>
          <p:spPr>
            <a:xfrm>
              <a:off x="9406723" y="1169615"/>
              <a:ext cx="1275300" cy="822000"/>
            </a:xfrm>
            <a:prstGeom prst="rect">
              <a:avLst/>
            </a:prstGeom>
            <a:grp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800" b="1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Sample Lesson Plan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3551273" y="292850"/>
            <a:ext cx="5411973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000" dirty="0">
                <a:latin typeface="Calibri" charset="0"/>
                <a:ea typeface="Calibri" charset="0"/>
                <a:cs typeface="Calibri" charset="0"/>
              </a:rPr>
              <a:t>What is Social Emotional Learning (SEL)?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311700" y="1626781"/>
            <a:ext cx="8520600" cy="294209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400"/>
              </a:spcAft>
              <a:buNone/>
            </a:pPr>
            <a:r>
              <a:rPr lang="en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“The process through which children and adults acquire and effectively apply the knowledge, attitudes, and skills necessary to:</a:t>
            </a:r>
          </a:p>
          <a:p>
            <a:pPr marL="514350" lvl="0" indent="-285750">
              <a:spcBef>
                <a:spcPts val="0"/>
              </a:spcBef>
              <a:spcAft>
                <a:spcPts val="400"/>
              </a:spcAft>
              <a:buClr>
                <a:srgbClr val="333333"/>
              </a:buClr>
              <a:buFont typeface="Arial" charset="0"/>
              <a:buChar char="•"/>
            </a:pPr>
            <a:r>
              <a:rPr lang="en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understand and manage emotions</a:t>
            </a:r>
          </a:p>
          <a:p>
            <a:pPr marL="514350" lvl="0" indent="-285750">
              <a:spcBef>
                <a:spcPts val="0"/>
              </a:spcBef>
              <a:spcAft>
                <a:spcPts val="400"/>
              </a:spcAft>
              <a:buClr>
                <a:srgbClr val="333333"/>
              </a:buClr>
              <a:buFont typeface="Arial" charset="0"/>
              <a:buChar char="•"/>
            </a:pPr>
            <a:r>
              <a:rPr lang="en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set and achieve positive goals</a:t>
            </a:r>
          </a:p>
          <a:p>
            <a:pPr marL="514350" lvl="0" indent="-285750">
              <a:spcBef>
                <a:spcPts val="0"/>
              </a:spcBef>
              <a:spcAft>
                <a:spcPts val="400"/>
              </a:spcAft>
              <a:buClr>
                <a:srgbClr val="333333"/>
              </a:buClr>
              <a:buFont typeface="Arial" charset="0"/>
              <a:buChar char="•"/>
            </a:pPr>
            <a:r>
              <a:rPr lang="en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feel and show empathy for others</a:t>
            </a:r>
          </a:p>
          <a:p>
            <a:pPr marL="514350" lvl="0" indent="-285750">
              <a:spcBef>
                <a:spcPts val="0"/>
              </a:spcBef>
              <a:spcAft>
                <a:spcPts val="400"/>
              </a:spcAft>
              <a:buClr>
                <a:srgbClr val="333333"/>
              </a:buClr>
              <a:buFont typeface="Arial" charset="0"/>
              <a:buChar char="•"/>
            </a:pPr>
            <a:r>
              <a:rPr lang="en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establish and maintain positive relationships, </a:t>
            </a:r>
          </a:p>
          <a:p>
            <a:pPr marL="514350" lvl="0" indent="-285750">
              <a:spcBef>
                <a:spcPts val="0"/>
              </a:spcBef>
              <a:spcAft>
                <a:spcPts val="400"/>
              </a:spcAft>
              <a:buClr>
                <a:srgbClr val="333333"/>
              </a:buClr>
              <a:buFont typeface="Arial" charset="0"/>
              <a:buChar char="•"/>
            </a:pPr>
            <a:r>
              <a:rPr lang="en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and make responsible decisions.”</a:t>
            </a:r>
          </a:p>
          <a:p>
            <a:pPr lvl="0">
              <a:spcBef>
                <a:spcPts val="0"/>
              </a:spcBef>
              <a:spcAft>
                <a:spcPts val="400"/>
              </a:spcAft>
              <a:buNone/>
            </a:pPr>
            <a:endParaRPr sz="1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0" y="4859079"/>
            <a:ext cx="9144000" cy="2844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u="sng" dirty="0">
                <a:solidFill>
                  <a:schemeClr val="hlink"/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http://www.casel.org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title"/>
          </p:nvPr>
        </p:nvSpPr>
        <p:spPr>
          <a:xfrm>
            <a:off x="2627586" y="447725"/>
            <a:ext cx="6204714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Calibri" charset="0"/>
                <a:ea typeface="Calibri" charset="0"/>
                <a:cs typeface="Calibri" charset="0"/>
              </a:rPr>
              <a:t>School-Connect</a:t>
            </a:r>
          </a:p>
        </p:txBody>
      </p:sp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311700" y="1141850"/>
            <a:ext cx="67935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40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CASEL Promising Program for Grades 9-12</a:t>
            </a:r>
          </a:p>
          <a:p>
            <a:pPr lvl="0">
              <a:spcBef>
                <a:spcPts val="0"/>
              </a:spcBef>
              <a:spcAft>
                <a:spcPts val="400"/>
              </a:spcAft>
              <a:buNone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SEL stand-alone classroom and/or advisory lessons </a:t>
            </a:r>
          </a:p>
          <a:p>
            <a:pPr lvl="0">
              <a:spcBef>
                <a:spcPts val="0"/>
              </a:spcBef>
              <a:spcAft>
                <a:spcPts val="400"/>
              </a:spcAft>
              <a:buNone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Modules: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Creating a Supportive Learning Community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Developing Self-Awareness and Self-Management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Building Relationships and Solving Conflicts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Preparing for College and the </a:t>
            </a:r>
            <a:r>
              <a:rPr lang="en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Workforce</a:t>
            </a:r>
            <a:endParaRPr lang="en-US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endParaRPr lang="en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>
              <a:spcBef>
                <a:spcPts val="0"/>
              </a:spcBef>
              <a:spcAft>
                <a:spcPts val="400"/>
              </a:spcAft>
              <a:buNone/>
            </a:pPr>
            <a:r>
              <a:rPr lang="en" u="sng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http://www.school-connect.net/index.html</a:t>
            </a:r>
          </a:p>
        </p:txBody>
      </p:sp>
      <p:pic>
        <p:nvPicPr>
          <p:cNvPr id="407" name="Shape 4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4944">
            <a:off x="6685641" y="2068356"/>
            <a:ext cx="2071317" cy="2681734"/>
          </a:xfrm>
          <a:prstGeom prst="rect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408" name="Shape 408"/>
          <p:cNvGrpSpPr/>
          <p:nvPr/>
        </p:nvGrpSpPr>
        <p:grpSpPr>
          <a:xfrm rot="524828">
            <a:off x="6537907" y="167334"/>
            <a:ext cx="2366802" cy="2146898"/>
            <a:chOff x="8758975" y="550825"/>
            <a:chExt cx="2615760" cy="2351700"/>
          </a:xfrm>
          <a:solidFill>
            <a:schemeClr val="accent3">
              <a:lumMod val="75000"/>
            </a:schemeClr>
          </a:solidFill>
        </p:grpSpPr>
        <p:sp>
          <p:nvSpPr>
            <p:cNvPr id="409" name="Shape 409"/>
            <p:cNvSpPr/>
            <p:nvPr/>
          </p:nvSpPr>
          <p:spPr>
            <a:xfrm>
              <a:off x="8758975" y="550824"/>
              <a:ext cx="2615760" cy="2351700"/>
            </a:xfrm>
            <a:prstGeom prst="irregularSeal1">
              <a:avLst/>
            </a:prstGeom>
            <a:grp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0" name="Shape 410"/>
            <p:cNvSpPr txBox="1"/>
            <p:nvPr/>
          </p:nvSpPr>
          <p:spPr>
            <a:xfrm>
              <a:off x="9406723" y="1169615"/>
              <a:ext cx="1275300" cy="822000"/>
            </a:xfrm>
            <a:prstGeom prst="rect">
              <a:avLst/>
            </a:prstGeom>
            <a:grp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1800" b="1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Sample Lesson Plan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>
            <a:spLocks noGrp="1"/>
          </p:cNvSpPr>
          <p:nvPr>
            <p:ph type="title"/>
          </p:nvPr>
        </p:nvSpPr>
        <p:spPr>
          <a:xfrm>
            <a:off x="2606566" y="384850"/>
            <a:ext cx="4375272" cy="65567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dirty="0">
                <a:latin typeface="Calibri" charset="0"/>
                <a:ea typeface="Calibri" charset="0"/>
                <a:cs typeface="Calibri" charset="0"/>
              </a:rPr>
              <a:t>Facing History and Ourselves</a:t>
            </a:r>
          </a:p>
        </p:txBody>
      </p:sp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311700" y="1526161"/>
            <a:ext cx="6034499" cy="304271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40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CASEL </a:t>
            </a:r>
            <a:r>
              <a:rPr lang="en" b="1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SELect</a:t>
            </a:r>
            <a:r>
              <a:rPr lang="en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Program</a:t>
            </a:r>
          </a:p>
          <a:p>
            <a:pPr lvl="0">
              <a:spcBef>
                <a:spcPts val="0"/>
              </a:spcBef>
              <a:spcAft>
                <a:spcPts val="400"/>
              </a:spcAft>
              <a:buNone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Integrated SEL/Social Studies for grades 6-12 </a:t>
            </a:r>
          </a:p>
          <a:p>
            <a:pPr lvl="0">
              <a:spcBef>
                <a:spcPts val="0"/>
              </a:spcBef>
              <a:spcAft>
                <a:spcPts val="400"/>
              </a:spcAft>
              <a:buNone/>
            </a:pPr>
            <a:r>
              <a:rPr lang="en" u="sng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Sample Lessons</a:t>
            </a: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</a:p>
          <a:p>
            <a:pPr lvl="0">
              <a:spcBef>
                <a:spcPts val="0"/>
              </a:spcBef>
              <a:spcAft>
                <a:spcPts val="400"/>
              </a:spcAft>
              <a:buNone/>
            </a:pPr>
            <a:r>
              <a:rPr lang="en" i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Teaching Mockingbird</a:t>
            </a: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" u="sng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http://info.facinghistory.org/mockingbird-excerpt-homepage</a:t>
            </a:r>
          </a:p>
          <a:p>
            <a:pPr lvl="0">
              <a:spcBef>
                <a:spcPts val="0"/>
              </a:spcBef>
              <a:spcAft>
                <a:spcPts val="400"/>
              </a:spcAft>
              <a:buNone/>
            </a:pP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Arial"/>
              </a:rPr>
              <a:t>Strategies for Making a Difference </a:t>
            </a:r>
            <a:r>
              <a:rPr lang="en" u="sng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Arial"/>
                <a:hlinkClick r:id="rId4"/>
              </a:rPr>
              <a:t>https://www.facinghistory.org/holocaust-and-human-behavior/strategies-making-difference</a:t>
            </a:r>
          </a:p>
        </p:txBody>
      </p:sp>
      <p:pic>
        <p:nvPicPr>
          <p:cNvPr id="417" name="Shape 4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0889">
            <a:off x="7104085" y="1852976"/>
            <a:ext cx="1853690" cy="2420475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418" name="Shape 418"/>
          <p:cNvGrpSpPr/>
          <p:nvPr/>
        </p:nvGrpSpPr>
        <p:grpSpPr>
          <a:xfrm rot="524858">
            <a:off x="6491939" y="164261"/>
            <a:ext cx="2320226" cy="2091954"/>
            <a:chOff x="8758975" y="550825"/>
            <a:chExt cx="2615760" cy="2351700"/>
          </a:xfrm>
          <a:solidFill>
            <a:schemeClr val="accent3">
              <a:lumMod val="75000"/>
            </a:schemeClr>
          </a:solidFill>
        </p:grpSpPr>
        <p:sp>
          <p:nvSpPr>
            <p:cNvPr id="419" name="Shape 419"/>
            <p:cNvSpPr/>
            <p:nvPr/>
          </p:nvSpPr>
          <p:spPr>
            <a:xfrm>
              <a:off x="8758975" y="550824"/>
              <a:ext cx="2615760" cy="2351700"/>
            </a:xfrm>
            <a:prstGeom prst="irregularSeal1">
              <a:avLst/>
            </a:prstGeom>
            <a:grp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0" name="Shape 420"/>
            <p:cNvSpPr txBox="1"/>
            <p:nvPr/>
          </p:nvSpPr>
          <p:spPr>
            <a:xfrm>
              <a:off x="9406723" y="1169615"/>
              <a:ext cx="1275300" cy="822000"/>
            </a:xfrm>
            <a:prstGeom prst="rect">
              <a:avLst/>
            </a:prstGeom>
            <a:grp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800" b="1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Sample Lesson Plans</a:t>
              </a:r>
            </a:p>
          </p:txBody>
        </p:sp>
      </p:grpSp>
      <p:pic>
        <p:nvPicPr>
          <p:cNvPr id="421" name="Shape 4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63375">
            <a:off x="6508941" y="3102295"/>
            <a:ext cx="2112267" cy="1850408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title"/>
          </p:nvPr>
        </p:nvSpPr>
        <p:spPr>
          <a:xfrm>
            <a:off x="3016468" y="292850"/>
            <a:ext cx="5815831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 dirty="0">
                <a:latin typeface="Calibri" charset="0"/>
                <a:ea typeface="Calibri" charset="0"/>
                <a:cs typeface="Calibri" charset="0"/>
                <a:hlinkClick r:id="rId3"/>
              </a:rPr>
              <a:t>Vermont Early Learning Standards (VELS)</a:t>
            </a:r>
          </a:p>
        </p:txBody>
      </p:sp>
      <p:sp>
        <p:nvSpPr>
          <p:cNvPr id="427" name="Shape 427"/>
          <p:cNvSpPr txBox="1">
            <a:spLocks noGrp="1"/>
          </p:cNvSpPr>
          <p:nvPr>
            <p:ph type="body" idx="1"/>
          </p:nvPr>
        </p:nvSpPr>
        <p:spPr>
          <a:xfrm>
            <a:off x="311700" y="1734207"/>
            <a:ext cx="8520600" cy="283466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Age 0 - Grade 3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SEL-related standards fall under these domains:</a:t>
            </a:r>
          </a:p>
          <a:p>
            <a:pPr marL="514350" lvl="0" indent="-285750">
              <a:spcBef>
                <a:spcPts val="0"/>
              </a:spcBef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Social and Emotional Learning and Development</a:t>
            </a:r>
          </a:p>
          <a:p>
            <a:pPr marL="514350" lvl="0" indent="-285750">
              <a:spcBef>
                <a:spcPts val="0"/>
              </a:spcBef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Approaches to Learning</a:t>
            </a:r>
          </a:p>
          <a:p>
            <a:pPr marL="514350" lvl="0" indent="-285750">
              <a:spcBef>
                <a:spcPts val="0"/>
              </a:spcBef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Social Studies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 txBox="1">
            <a:spLocks noGrp="1"/>
          </p:cNvSpPr>
          <p:nvPr>
            <p:ph type="title"/>
          </p:nvPr>
        </p:nvSpPr>
        <p:spPr>
          <a:xfrm>
            <a:off x="2606565" y="445025"/>
            <a:ext cx="6473209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" sz="3000" dirty="0">
                <a:latin typeface="Calibri" charset="0"/>
                <a:ea typeface="Calibri" charset="0"/>
                <a:cs typeface="Calibri" charset="0"/>
                <a:sym typeface="Roboto"/>
              </a:rPr>
              <a:t>VELS: Social &amp; Emotional Learning &amp; Development</a:t>
            </a:r>
          </a:p>
          <a:p>
            <a:pPr lvl="0">
              <a:spcBef>
                <a:spcPts val="0"/>
              </a:spcBef>
              <a:buNone/>
            </a:pPr>
            <a:endParaRPr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311700" y="1534509"/>
            <a:ext cx="5724600" cy="30343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Font typeface="Roboto"/>
              <a:buAutoNum type="arabicPeriod"/>
            </a:pPr>
            <a:r>
              <a:rPr lang="en" b="1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Emotion &amp; Self-Regulation</a:t>
            </a:r>
          </a:p>
          <a:p>
            <a:pPr marL="914400" lvl="1" indent="-34290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SzPct val="100000"/>
              <a:buFont typeface="Roboto"/>
            </a:pPr>
            <a:r>
              <a:rPr lang="en" sz="1800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Children express a range of emotions, and regulate their emotional and social responses</a:t>
            </a:r>
          </a:p>
          <a:p>
            <a:pPr marL="457200" lvl="0" indent="-22860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Font typeface="Roboto"/>
              <a:buAutoNum type="arabicPeriod"/>
            </a:pPr>
            <a:r>
              <a:rPr lang="en" b="1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Self-Awareness</a:t>
            </a:r>
          </a:p>
          <a:p>
            <a:pPr marL="914400" lvl="1" indent="-34290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SzPct val="100000"/>
              <a:buFont typeface="Roboto"/>
            </a:pPr>
            <a:r>
              <a:rPr lang="en" sz="1800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Children demonstrate awareness of their personal characteristics, skills, and abilities</a:t>
            </a:r>
          </a:p>
          <a:p>
            <a:pPr marL="457200" lvl="0" indent="-22860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Font typeface="Roboto"/>
              <a:buAutoNum type="arabicPeriod"/>
            </a:pPr>
            <a:r>
              <a:rPr lang="en" b="1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Relationships with Adults and Peers</a:t>
            </a:r>
          </a:p>
          <a:p>
            <a:pPr marL="914400" lvl="1" indent="-34290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SzPct val="100000"/>
              <a:buFont typeface="Roboto"/>
            </a:pPr>
            <a:r>
              <a:rPr lang="en" sz="1800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Children develop healthy positive relationships with adults and peers</a:t>
            </a:r>
          </a:p>
          <a:p>
            <a:pPr lvl="0">
              <a:spcBef>
                <a:spcPts val="0"/>
              </a:spcBef>
              <a:spcAft>
                <a:spcPts val="400"/>
              </a:spcAft>
              <a:buNone/>
            </a:pPr>
            <a:endParaRPr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34" name="Shape 434" descr="2017-06-13_231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6575" y="2527699"/>
            <a:ext cx="3427424" cy="261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>
            <a:spLocks noGrp="1"/>
          </p:cNvSpPr>
          <p:nvPr>
            <p:ph type="title"/>
          </p:nvPr>
        </p:nvSpPr>
        <p:spPr>
          <a:xfrm>
            <a:off x="3026978" y="292850"/>
            <a:ext cx="5805321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 dirty="0">
                <a:latin typeface="Calibri" charset="0"/>
                <a:ea typeface="Calibri" charset="0"/>
                <a:cs typeface="Calibri" charset="0"/>
                <a:sym typeface="Roboto"/>
              </a:rPr>
              <a:t>VELS: Approaches to Learning</a:t>
            </a:r>
          </a:p>
        </p:txBody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1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b="1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3.  Problem Solving</a:t>
            </a:r>
          </a:p>
          <a:p>
            <a:pPr marL="914400" lvl="1" indent="-342900" rtl="0">
              <a:spcBef>
                <a:spcPts val="0"/>
              </a:spcBef>
              <a:buClr>
                <a:srgbClr val="434343"/>
              </a:buClr>
              <a:buSzPct val="100000"/>
              <a:buFont typeface="Roboto"/>
            </a:pPr>
            <a:r>
              <a:rPr lang="en" sz="1800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Children display an interest in novel situations, and demonstrate flexibility, creativity, and innovation in </a:t>
            </a:r>
            <a:r>
              <a:rPr lang="en" sz="1800" b="1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solving challenging tasks</a:t>
            </a:r>
          </a:p>
          <a:p>
            <a:pPr lvl="0">
              <a:spcBef>
                <a:spcPts val="0"/>
              </a:spcBef>
              <a:buNone/>
            </a:pPr>
            <a:endParaRPr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41" name="Shape 441" descr="2017-06-13_231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6575" y="2527699"/>
            <a:ext cx="3427424" cy="261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>
            <a:spLocks noGrp="1"/>
          </p:cNvSpPr>
          <p:nvPr>
            <p:ph type="title"/>
          </p:nvPr>
        </p:nvSpPr>
        <p:spPr>
          <a:xfrm>
            <a:off x="3142592" y="292850"/>
            <a:ext cx="5689707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 dirty="0">
                <a:latin typeface="Calibri" charset="0"/>
                <a:ea typeface="Calibri" charset="0"/>
                <a:cs typeface="Calibri" charset="0"/>
                <a:sym typeface="Roboto"/>
              </a:rPr>
              <a:t>VELS: Social Studies</a:t>
            </a:r>
          </a:p>
        </p:txBody>
      </p:sp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460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b="1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2. Family and Community; Civics, Government, &amp; Society</a:t>
            </a:r>
          </a:p>
          <a:p>
            <a:pPr marL="914400" lvl="1" indent="-342900" rtl="0">
              <a:spcBef>
                <a:spcPts val="0"/>
              </a:spcBef>
              <a:buClr>
                <a:srgbClr val="434343"/>
              </a:buClr>
              <a:buSzPct val="100000"/>
              <a:buFont typeface="Roboto"/>
            </a:pPr>
            <a:r>
              <a:rPr lang="en" sz="1800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Children identify themselves initially as </a:t>
            </a:r>
            <a:r>
              <a:rPr lang="en" sz="1800" b="1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belonging to a family, a group, and a community</a:t>
            </a:r>
            <a:r>
              <a:rPr lang="en" sz="1800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; eventually they develop </a:t>
            </a:r>
            <a:r>
              <a:rPr lang="en" sz="1800" b="1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awareness of themselves as members</a:t>
            </a:r>
            <a:r>
              <a:rPr lang="en" sz="1800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 of increasingly wider circles of society and learn the skills needed to be a </a:t>
            </a:r>
            <a:r>
              <a:rPr lang="en" sz="1800" b="1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contributing member</a:t>
            </a:r>
            <a:r>
              <a:rPr lang="en" sz="1800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 of society</a:t>
            </a:r>
          </a:p>
          <a:p>
            <a:pPr lvl="0">
              <a:spcBef>
                <a:spcPts val="0"/>
              </a:spcBef>
              <a:buNone/>
            </a:pPr>
            <a:endParaRPr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48" name="Shape 448" descr="2017-06-13_231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6575" y="2527699"/>
            <a:ext cx="3427424" cy="261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3394840" y="292850"/>
            <a:ext cx="5437459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 u="sng" dirty="0">
                <a:latin typeface="Calibri" charset="0"/>
                <a:ea typeface="Calibri" charset="0"/>
                <a:cs typeface="Calibri" charset="0"/>
                <a:sym typeface="Roboto"/>
                <a:hlinkClick r:id="rId3"/>
              </a:rPr>
              <a:t>Illinois SEL Standards</a:t>
            </a:r>
          </a:p>
        </p:txBody>
      </p:sp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Goal 1: </a:t>
            </a: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Develop self-awareness and self-management skills to achieve school and life success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Goal 2: </a:t>
            </a: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Use social-awareness and interpersonal skills to establish and maintain positive relationships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Goal 3: </a:t>
            </a: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Demonstrate decision-making skills and responsible behaviors in personal, school, and community contexts</a:t>
            </a:r>
          </a:p>
          <a:p>
            <a:pPr marL="457200" lvl="0" indent="-228600" rtl="0">
              <a:spcBef>
                <a:spcPts val="0"/>
              </a:spcBef>
              <a:buClr>
                <a:srgbClr val="434343"/>
              </a:buClr>
              <a:buFont typeface="Roboto"/>
            </a:pPr>
            <a:r>
              <a:rPr lang="en" i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Early Elementary, Late Elementary, Middle/Jr. High, Early HS, Late HS</a:t>
            </a:r>
          </a:p>
          <a:p>
            <a:pPr marL="457200" lvl="0" indent="-228600" rtl="0">
              <a:spcBef>
                <a:spcPts val="0"/>
              </a:spcBef>
              <a:buClr>
                <a:srgbClr val="434343"/>
              </a:buClr>
              <a:buFont typeface="Roboto"/>
            </a:pPr>
            <a:r>
              <a:rPr lang="en" i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Performance Descriptors available</a:t>
            </a:r>
          </a:p>
          <a:p>
            <a:pPr lvl="0">
              <a:spcBef>
                <a:spcPts val="0"/>
              </a:spcBef>
              <a:buNone/>
            </a:pPr>
            <a:endParaRPr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>
            <a:spLocks noGrp="1"/>
          </p:cNvSpPr>
          <p:nvPr>
            <p:ph type="title"/>
          </p:nvPr>
        </p:nvSpPr>
        <p:spPr>
          <a:xfrm>
            <a:off x="2984938" y="292850"/>
            <a:ext cx="5847362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 u="sng" dirty="0">
                <a:latin typeface="Calibri" charset="0"/>
                <a:ea typeface="Calibri" charset="0"/>
                <a:cs typeface="Calibri" charset="0"/>
                <a:sym typeface="Roboto"/>
                <a:hlinkClick r:id="rId3"/>
              </a:rPr>
              <a:t>ASCA Mindsets &amp; Behaviors</a:t>
            </a:r>
            <a:r>
              <a:rPr lang="en" sz="3000" dirty="0">
                <a:latin typeface="Calibri" charset="0"/>
                <a:ea typeface="Calibri" charset="0"/>
                <a:cs typeface="Calibri" charset="0"/>
              </a:rPr>
              <a:t>: Mindsets</a:t>
            </a:r>
          </a:p>
        </p:txBody>
      </p:sp>
      <p:sp>
        <p:nvSpPr>
          <p:cNvPr id="460" name="Shape 460"/>
          <p:cNvSpPr txBox="1">
            <a:spLocks noGrp="1"/>
          </p:cNvSpPr>
          <p:nvPr>
            <p:ph type="body" idx="1"/>
          </p:nvPr>
        </p:nvSpPr>
        <p:spPr>
          <a:xfrm>
            <a:off x="311700" y="1334813"/>
            <a:ext cx="8520600" cy="323406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434343"/>
              </a:buClr>
              <a:buFont typeface="Roboto"/>
              <a:buAutoNum type="arabicPeriod"/>
            </a:pPr>
            <a:r>
              <a:rPr lang="en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Belief in development of whole self, including a healthy </a:t>
            </a:r>
            <a:r>
              <a:rPr lang="en" b="1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balance of mental, social/emotional and physical well-being </a:t>
            </a:r>
          </a:p>
          <a:p>
            <a:pPr marL="457200" lvl="0" indent="-228600" rtl="0">
              <a:spcBef>
                <a:spcPts val="0"/>
              </a:spcBef>
              <a:buClr>
                <a:srgbClr val="434343"/>
              </a:buClr>
              <a:buFont typeface="Roboto"/>
              <a:buAutoNum type="arabicPeriod"/>
            </a:pPr>
            <a:r>
              <a:rPr lang="en" b="1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Self-confidence</a:t>
            </a:r>
            <a:r>
              <a:rPr lang="en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 in ability to succeed </a:t>
            </a:r>
          </a:p>
          <a:p>
            <a:pPr marL="457200" lvl="0" indent="-228600" rtl="0">
              <a:spcBef>
                <a:spcPts val="0"/>
              </a:spcBef>
              <a:buClr>
                <a:srgbClr val="434343"/>
              </a:buClr>
              <a:buFont typeface="Roboto"/>
              <a:buAutoNum type="arabicPeriod"/>
            </a:pPr>
            <a:r>
              <a:rPr lang="en" b="1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Sense of belonging</a:t>
            </a:r>
            <a:r>
              <a:rPr lang="en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 in the school environment </a:t>
            </a:r>
          </a:p>
          <a:p>
            <a:pPr marL="457200" lvl="0" indent="-228600" rtl="0">
              <a:spcBef>
                <a:spcPts val="0"/>
              </a:spcBef>
              <a:buClr>
                <a:srgbClr val="434343"/>
              </a:buClr>
              <a:buFont typeface="Roboto"/>
              <a:buAutoNum type="arabicPeriod"/>
            </a:pPr>
            <a:r>
              <a:rPr lang="en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Understanding that postsecondary </a:t>
            </a:r>
            <a:r>
              <a:rPr lang="en" b="1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education and life-long learning </a:t>
            </a:r>
            <a:r>
              <a:rPr lang="en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are necessary for long-term career </a:t>
            </a:r>
            <a:r>
              <a:rPr lang="en" b="1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success </a:t>
            </a:r>
          </a:p>
          <a:p>
            <a:pPr marL="457200" lvl="0" indent="-228600" rtl="0">
              <a:spcBef>
                <a:spcPts val="0"/>
              </a:spcBef>
              <a:buClr>
                <a:srgbClr val="434343"/>
              </a:buClr>
              <a:buFont typeface="Roboto"/>
              <a:buAutoNum type="arabicPeriod"/>
            </a:pPr>
            <a:r>
              <a:rPr lang="en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Belief in </a:t>
            </a:r>
            <a:r>
              <a:rPr lang="en" b="1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using abilities to their fullest</a:t>
            </a:r>
            <a:r>
              <a:rPr lang="en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 to achieve high-quality results and outcomes</a:t>
            </a:r>
          </a:p>
          <a:p>
            <a:pPr marL="457200" lvl="0" indent="-228600" rtl="0">
              <a:spcBef>
                <a:spcPts val="0"/>
              </a:spcBef>
              <a:buClr>
                <a:srgbClr val="434343"/>
              </a:buClr>
              <a:buFont typeface="Roboto"/>
              <a:buAutoNum type="arabicPeriod"/>
            </a:pPr>
            <a:r>
              <a:rPr lang="en" b="1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Positive attitude</a:t>
            </a:r>
            <a:r>
              <a:rPr lang="en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 toward work and learning</a:t>
            </a:r>
          </a:p>
          <a:p>
            <a:pPr lvl="0">
              <a:spcBef>
                <a:spcPts val="0"/>
              </a:spcBef>
              <a:buNone/>
            </a:pPr>
            <a:endParaRPr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>
            <a:spLocks noGrp="1"/>
          </p:cNvSpPr>
          <p:nvPr>
            <p:ph type="title"/>
          </p:nvPr>
        </p:nvSpPr>
        <p:spPr>
          <a:xfrm>
            <a:off x="3069020" y="292850"/>
            <a:ext cx="5763279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 u="sng" dirty="0">
                <a:solidFill>
                  <a:schemeClr val="accent5"/>
                </a:solidFill>
                <a:latin typeface="Calibri" charset="0"/>
                <a:ea typeface="Calibri" charset="0"/>
                <a:cs typeface="Calibri" charset="0"/>
                <a:sym typeface="Roboto"/>
                <a:hlinkClick r:id="rId3"/>
              </a:rPr>
              <a:t>ASCA Mindsets &amp; Behaviors</a:t>
            </a:r>
            <a:r>
              <a:rPr lang="en" sz="3000" dirty="0">
                <a:latin typeface="Calibri" charset="0"/>
                <a:ea typeface="Calibri" charset="0"/>
                <a:cs typeface="Calibri" charset="0"/>
              </a:rPr>
              <a:t>: Behaviors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endParaRPr sz="3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311700" y="1460937"/>
            <a:ext cx="8520600" cy="310793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434343"/>
              </a:buClr>
              <a:buFont typeface="Roboto"/>
              <a:buAutoNum type="arabicPeriod"/>
            </a:pPr>
            <a:r>
              <a:rPr lang="en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Learning </a:t>
            </a:r>
            <a:r>
              <a:rPr lang="en" dirty="0" smtClean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Strategies</a:t>
            </a:r>
            <a:endParaRPr lang="en-US" dirty="0" smtClean="0">
              <a:solidFill>
                <a:srgbClr val="434343"/>
              </a:solidFill>
              <a:latin typeface="Calibri" charset="0"/>
              <a:ea typeface="Calibri" charset="0"/>
              <a:cs typeface="Calibri" charset="0"/>
              <a:sym typeface="Roboto"/>
            </a:endParaRPr>
          </a:p>
          <a:p>
            <a:pPr marL="457200" lvl="0" indent="-228600" rtl="0">
              <a:spcBef>
                <a:spcPts val="0"/>
              </a:spcBef>
              <a:buClr>
                <a:srgbClr val="434343"/>
              </a:buClr>
              <a:buFont typeface="Roboto"/>
              <a:buAutoNum type="arabicPeriod"/>
            </a:pPr>
            <a:r>
              <a:rPr lang="en" dirty="0" smtClean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Self-Management Skills</a:t>
            </a:r>
            <a:endParaRPr lang="en-US" dirty="0" smtClean="0">
              <a:solidFill>
                <a:srgbClr val="434343"/>
              </a:solidFill>
              <a:latin typeface="Calibri" charset="0"/>
              <a:ea typeface="Calibri" charset="0"/>
              <a:cs typeface="Calibri" charset="0"/>
              <a:sym typeface="Roboto"/>
            </a:endParaRPr>
          </a:p>
          <a:p>
            <a:pPr marL="457200" lvl="0" indent="-228600" rtl="0">
              <a:spcBef>
                <a:spcPts val="0"/>
              </a:spcBef>
              <a:buClr>
                <a:srgbClr val="434343"/>
              </a:buClr>
              <a:buFont typeface="Roboto"/>
              <a:buAutoNum type="arabicPeriod"/>
            </a:pPr>
            <a:r>
              <a:rPr lang="en" dirty="0" smtClean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Social </a:t>
            </a:r>
            <a:r>
              <a:rPr lang="en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Skills</a:t>
            </a:r>
          </a:p>
          <a:p>
            <a:pPr marL="457200" lvl="0" indent="-228600" rtl="0">
              <a:spcBef>
                <a:spcPts val="0"/>
              </a:spcBef>
              <a:buClr>
                <a:srgbClr val="434343"/>
              </a:buClr>
              <a:buFont typeface="Roboto"/>
            </a:pPr>
            <a:r>
              <a:rPr lang="en" i="1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Based on resources including CASEL, Framework for 21st Century Learning</a:t>
            </a:r>
          </a:p>
          <a:p>
            <a:pPr marL="457200" lvl="0" indent="-228600" rtl="0">
              <a:spcBef>
                <a:spcPts val="0"/>
              </a:spcBef>
              <a:buClr>
                <a:srgbClr val="434343"/>
              </a:buClr>
              <a:buFont typeface="Roboto"/>
            </a:pPr>
            <a:r>
              <a:rPr lang="en" i="1" dirty="0">
                <a:solidFill>
                  <a:srgbClr val="434343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Competencies align with Common Core</a:t>
            </a:r>
          </a:p>
          <a:p>
            <a:pPr lvl="0">
              <a:spcBef>
                <a:spcPts val="0"/>
              </a:spcBef>
              <a:buNone/>
            </a:pPr>
            <a:endParaRPr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Shape 47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2100" y="76200"/>
            <a:ext cx="6812767" cy="4991099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3785190" y="292850"/>
            <a:ext cx="5047109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Calibri" charset="0"/>
                <a:ea typeface="Calibri" charset="0"/>
                <a:cs typeface="Calibri" charset="0"/>
              </a:rPr>
              <a:t>Why SEL?</a:t>
            </a:r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indent="-285750" rtl="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sz="2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How we feel and interact with others affects how we learn and use what we learn</a:t>
            </a:r>
          </a:p>
          <a:p>
            <a:pPr lvl="0" indent="-285750" rtl="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sz="2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Emotions help us develop active interest in learning and sustain engagement </a:t>
            </a:r>
          </a:p>
          <a:p>
            <a:pPr lvl="0" indent="-285750" rtl="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sz="2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Unmanaged stress/dysregulation interfere with attention and memory and contribute to behaviors that interrupt learning</a:t>
            </a:r>
          </a:p>
          <a:p>
            <a:pPr lvl="0" indent="-28575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sz="2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Learning is a social and interactive process - requires collaboration with teachers and peers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/>
          <p:nvPr/>
        </p:nvSpPr>
        <p:spPr>
          <a:xfrm>
            <a:off x="136150" y="194799"/>
            <a:ext cx="3349500" cy="45720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136150" y="2163525"/>
            <a:ext cx="3349500" cy="2583300"/>
          </a:xfrm>
          <a:prstGeom prst="trapezoid">
            <a:avLst>
              <a:gd name="adj" fmla="val 36806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matic SC"/>
              <a:buNone/>
            </a:pPr>
            <a:r>
              <a:rPr lang="en" sz="3600" b="1" i="0" u="none" strike="noStrike" cap="none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  <a:sym typeface="Amatic SC"/>
              </a:rPr>
              <a:t>Universal Supports</a:t>
            </a:r>
          </a:p>
        </p:txBody>
      </p:sp>
      <p:sp>
        <p:nvSpPr>
          <p:cNvPr id="478" name="Shape 478"/>
          <p:cNvSpPr txBox="1"/>
          <p:nvPr/>
        </p:nvSpPr>
        <p:spPr>
          <a:xfrm>
            <a:off x="2593450" y="765100"/>
            <a:ext cx="6550500" cy="31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25000"/>
              <a:buFont typeface="Lato"/>
              <a:buNone/>
            </a:pPr>
            <a:r>
              <a:rPr lang="en" sz="24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Developing a common skill set, language, and framework for staff and students</a:t>
            </a:r>
          </a:p>
        </p:txBody>
      </p:sp>
      <p:sp>
        <p:nvSpPr>
          <p:cNvPr id="479" name="Shape 479"/>
          <p:cNvSpPr txBox="1"/>
          <p:nvPr/>
        </p:nvSpPr>
        <p:spPr>
          <a:xfrm>
            <a:off x="8534050" y="4829700"/>
            <a:ext cx="1441800" cy="31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Shape 480"/>
          <p:cNvSpPr txBox="1"/>
          <p:nvPr/>
        </p:nvSpPr>
        <p:spPr>
          <a:xfrm>
            <a:off x="3260825" y="2091850"/>
            <a:ext cx="5647800" cy="248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19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" sz="2400" i="0" u="none" strike="noStrike" cap="none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universal expectations (in all settings)</a:t>
            </a:r>
          </a:p>
          <a:p>
            <a:pPr marL="419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" sz="2400" i="0" u="none" strike="noStrike" cap="none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re-teaching based on behavioral data</a:t>
            </a:r>
          </a:p>
          <a:p>
            <a:pPr marL="419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" sz="2400" i="0" u="none" strike="noStrike" cap="none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shared language &amp; concepts</a:t>
            </a:r>
          </a:p>
          <a:p>
            <a:pPr marL="419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" sz="2400" i="0" u="none" strike="noStrike" cap="none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school counseling curriculum</a:t>
            </a:r>
          </a:p>
          <a:p>
            <a:pPr marL="419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" sz="2400" i="0" u="none" strike="noStrike" cap="none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school-wide social skills curriculum</a:t>
            </a:r>
            <a:endParaRPr lang="en" sz="2400" i="0" u="none" strike="noStrike" cap="none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Roboto"/>
            </a:endParaRPr>
          </a:p>
        </p:txBody>
      </p:sp>
      <p:sp>
        <p:nvSpPr>
          <p:cNvPr id="481" name="Shape 481"/>
          <p:cNvSpPr txBox="1">
            <a:spLocks noGrp="1"/>
          </p:cNvSpPr>
          <p:nvPr>
            <p:ph type="title"/>
          </p:nvPr>
        </p:nvSpPr>
        <p:spPr>
          <a:xfrm>
            <a:off x="3394840" y="194800"/>
            <a:ext cx="5660959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Raleway"/>
              <a:buNone/>
            </a:pPr>
            <a:r>
              <a:rPr lang="en" sz="3000" dirty="0">
                <a:latin typeface="Calibri" charset="0"/>
                <a:ea typeface="Calibri" charset="0"/>
                <a:cs typeface="Calibri" charset="0"/>
                <a:sym typeface="Roboto"/>
              </a:rPr>
              <a:t>SEL: Universal</a:t>
            </a:r>
          </a:p>
          <a:p>
            <a:pPr lvl="0" rtl="0">
              <a:spcBef>
                <a:spcPts val="0"/>
              </a:spcBef>
              <a:buNone/>
            </a:pPr>
            <a:endParaRPr sz="3000" dirty="0">
              <a:latin typeface="Calibri" charset="0"/>
              <a:ea typeface="Calibri" charset="0"/>
              <a:cs typeface="Calibri" charset="0"/>
              <a:sym typeface="Robot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 txBox="1">
            <a:spLocks noGrp="1"/>
          </p:cNvSpPr>
          <p:nvPr>
            <p:ph type="title" idx="4294967295"/>
          </p:nvPr>
        </p:nvSpPr>
        <p:spPr>
          <a:xfrm>
            <a:off x="3594538" y="277913"/>
            <a:ext cx="5540411" cy="661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aleway"/>
              <a:buNone/>
            </a:pPr>
            <a:r>
              <a:rPr lang="en" sz="3200" b="1" i="0" u="none" strike="noStrike" cap="none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  <a:sym typeface="Raleway"/>
              </a:rPr>
              <a:t>Shared Language and Concepts</a:t>
            </a:r>
          </a:p>
        </p:txBody>
      </p:sp>
      <p:pic>
        <p:nvPicPr>
          <p:cNvPr id="487" name="Shape 487" descr="Oh Wel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748" y="1125699"/>
            <a:ext cx="3275700" cy="24567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88" name="Shape 488"/>
          <p:cNvSpPr/>
          <p:nvPr/>
        </p:nvSpPr>
        <p:spPr>
          <a:xfrm rot="1625774">
            <a:off x="2269467" y="1127358"/>
            <a:ext cx="1041963" cy="909133"/>
          </a:xfrm>
          <a:prstGeom prst="wedgeEllipseCallout">
            <a:avLst>
              <a:gd name="adj1" fmla="val -47398"/>
              <a:gd name="adj2" fmla="val 74598"/>
            </a:avLst>
          </a:prstGeom>
          <a:solidFill>
            <a:srgbClr val="FFFF00"/>
          </a:solidFill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Shape 489"/>
          <p:cNvSpPr txBox="1"/>
          <p:nvPr/>
        </p:nvSpPr>
        <p:spPr>
          <a:xfrm>
            <a:off x="2383000" y="1228800"/>
            <a:ext cx="692700" cy="58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mic Sans MS"/>
              <a:buNone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Oh well!</a:t>
            </a:r>
          </a:p>
        </p:txBody>
      </p:sp>
      <p:pic>
        <p:nvPicPr>
          <p:cNvPr id="490" name="Shape 490" descr="2016-08-29_203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3750" y="939900"/>
            <a:ext cx="4203900" cy="23319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91" name="Shape 491" descr=" Reset Steps Poster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28325" y="2336997"/>
            <a:ext cx="3275700" cy="24567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92" name="Shape 492"/>
          <p:cNvSpPr/>
          <p:nvPr/>
        </p:nvSpPr>
        <p:spPr>
          <a:xfrm rot="-430817">
            <a:off x="6235021" y="2204360"/>
            <a:ext cx="2797656" cy="1811976"/>
          </a:xfrm>
          <a:prstGeom prst="flowChartPunchedTape">
            <a:avLst/>
          </a:prstGeom>
          <a:solidFill>
            <a:schemeClr val="accent1"/>
          </a:solidFill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Shape 493"/>
          <p:cNvSpPr txBox="1"/>
          <p:nvPr/>
        </p:nvSpPr>
        <p:spPr>
          <a:xfrm rot="-430751">
            <a:off x="6462051" y="2609882"/>
            <a:ext cx="2479740" cy="11716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mic Sans MS"/>
              <a:buNone/>
            </a:pPr>
            <a:r>
              <a:rPr lang="en" sz="2000" b="0" i="0" u="none" strike="noStrike" cap="none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“Eye of the tiger . . .”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0" i="0" u="none" strike="noStrike" cap="none" dirty="0">
              <a:solidFill>
                <a:schemeClr val="lt1"/>
              </a:solidFill>
              <a:latin typeface="Calibri" charset="0"/>
              <a:ea typeface="Calibri" charset="0"/>
              <a:cs typeface="Calibri" charset="0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mic Sans MS"/>
              <a:buNone/>
            </a:pPr>
            <a:r>
              <a:rPr lang="en" sz="2000" b="0" i="0" u="none" strike="noStrike" cap="none" dirty="0">
                <a:solidFill>
                  <a:schemeClr val="lt1"/>
                </a:solidFill>
                <a:latin typeface="Calibri" charset="0"/>
                <a:ea typeface="Calibri" charset="0"/>
                <a:cs typeface="Calibri" charset="0"/>
                <a:sym typeface="Comic Sans MS"/>
              </a:rPr>
              <a:t>“READY TO LEARN!”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3154000" y="421450"/>
            <a:ext cx="2836200" cy="93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matic SC"/>
              <a:buNone/>
            </a:pPr>
            <a:r>
              <a:rPr lang="en" sz="3200" b="1" i="0" u="none" strike="noStrike" cap="none" dirty="0" smtClean="0">
                <a:latin typeface="Calibri" charset="0"/>
                <a:ea typeface="Calibri" charset="0"/>
                <a:cs typeface="Calibri" charset="0"/>
                <a:sym typeface="Raleway"/>
              </a:rPr>
              <a:t>Second Step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matic SC"/>
              <a:buNone/>
            </a:pPr>
            <a:endParaRPr sz="4200" b="1" i="0" u="none" strike="noStrike" cap="none" dirty="0">
              <a:latin typeface="Calibri" charset="0"/>
              <a:ea typeface="Calibri" charset="0"/>
              <a:cs typeface="Calibri" charset="0"/>
              <a:sym typeface="Amatic SC"/>
            </a:endParaRPr>
          </a:p>
        </p:txBody>
      </p:sp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311700" y="1073900"/>
            <a:ext cx="8310300" cy="332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445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B5394"/>
              </a:buClr>
              <a:buSzPct val="100000"/>
              <a:buFont typeface="Arial" charset="0"/>
              <a:buChar char="•"/>
            </a:pPr>
            <a:r>
              <a:rPr lang="en" sz="2000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All staff and teachers in the building assigned to a classroom to co-teach</a:t>
            </a:r>
          </a:p>
          <a:p>
            <a:pPr marL="4445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B5394"/>
              </a:buClr>
              <a:buSzPct val="100000"/>
              <a:buFont typeface="Arial" charset="0"/>
              <a:buChar char="•"/>
            </a:pPr>
            <a:r>
              <a:rPr lang="en" sz="2000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Taught schoolwide simultaneously from 1:35-2:10 on Tuesdays</a:t>
            </a:r>
          </a:p>
          <a:p>
            <a:pPr marL="901700" marR="0" lvl="1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B5394"/>
              </a:buClr>
              <a:buSzPct val="100000"/>
              <a:buFont typeface="Arial" charset="0"/>
              <a:buChar char="•"/>
            </a:pPr>
            <a:r>
              <a:rPr lang="en" sz="2000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Built into the master schedule</a:t>
            </a:r>
          </a:p>
          <a:p>
            <a:pPr marL="4445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B5394"/>
              </a:buClr>
              <a:buSzPct val="100000"/>
              <a:buFont typeface="Arial" charset="0"/>
              <a:buChar char="•"/>
            </a:pPr>
            <a:r>
              <a:rPr lang="en" sz="2000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Use curriculum at all three tiers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Shape 506" descr="IMG_062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5275" y="292788"/>
            <a:ext cx="3175500" cy="2381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07" name="Shape 5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22396">
            <a:off x="355378" y="1098991"/>
            <a:ext cx="2180021" cy="194420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08" name="Shape 508"/>
          <p:cNvSpPr txBox="1"/>
          <p:nvPr/>
        </p:nvSpPr>
        <p:spPr>
          <a:xfrm>
            <a:off x="2443675" y="1799825"/>
            <a:ext cx="1545600" cy="7170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matic SC"/>
              <a:buNone/>
            </a:pPr>
            <a:r>
              <a:rPr lang="en" sz="1800" b="1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matic SC"/>
              </a:rPr>
              <a:t>Bear, the DBS Therapy Dog!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Arial"/>
            </a:endParaRPr>
          </a:p>
        </p:txBody>
      </p:sp>
      <p:pic>
        <p:nvPicPr>
          <p:cNvPr id="509" name="Shape 509" descr="IMG_1119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1475" y="2808752"/>
            <a:ext cx="2804400" cy="21033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10" name="Shape 510"/>
          <p:cNvSpPr txBox="1"/>
          <p:nvPr/>
        </p:nvSpPr>
        <p:spPr>
          <a:xfrm>
            <a:off x="6491725" y="2092667"/>
            <a:ext cx="1782600" cy="4974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matic SC"/>
              <a:buNone/>
            </a:pPr>
            <a:r>
              <a:rPr lang="en" sz="1800" b="1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matic SC"/>
              </a:rPr>
              <a:t>Bucket Filling</a:t>
            </a:r>
          </a:p>
        </p:txBody>
      </p:sp>
      <p:pic>
        <p:nvPicPr>
          <p:cNvPr id="511" name="Shape 511" descr="imbalance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56775" y="2832000"/>
            <a:ext cx="3114000" cy="2251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12" name="Shape 512"/>
          <p:cNvSpPr txBox="1"/>
          <p:nvPr/>
        </p:nvSpPr>
        <p:spPr>
          <a:xfrm>
            <a:off x="5208599" y="4282216"/>
            <a:ext cx="1441800" cy="734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matic SC"/>
              <a:buNone/>
            </a:pPr>
            <a:r>
              <a:rPr lang="en" sz="1800" b="1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matic SC"/>
              </a:rPr>
              <a:t>Bullying Prevention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Arial"/>
            </a:endParaRPr>
          </a:p>
        </p:txBody>
      </p:sp>
      <p:sp>
        <p:nvSpPr>
          <p:cNvPr id="513" name="Shape 513"/>
          <p:cNvSpPr txBox="1"/>
          <p:nvPr/>
        </p:nvSpPr>
        <p:spPr>
          <a:xfrm>
            <a:off x="3289137" y="4489238"/>
            <a:ext cx="1238100" cy="5034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matic SC"/>
              <a:buNone/>
            </a:pPr>
            <a:r>
              <a:rPr lang="en" sz="1800" b="1" i="0" u="none" strike="noStrike" cap="none" dirty="0" err="1">
                <a:solidFill>
                  <a:srgbClr val="000000"/>
                </a:solidFill>
                <a:latin typeface="Al Nile" charset="-78"/>
                <a:ea typeface="Al Nile" charset="-78"/>
                <a:cs typeface="Al Nile" charset="-78"/>
                <a:sym typeface="Amatic SC"/>
              </a:rPr>
              <a:t>Superflex</a:t>
            </a:r>
            <a:endParaRPr lang="en" sz="1800" b="1" i="0" u="none" strike="noStrike" cap="none" dirty="0">
              <a:solidFill>
                <a:srgbClr val="000000"/>
              </a:solidFill>
              <a:latin typeface="Al Nile" charset="-78"/>
              <a:ea typeface="Al Nile" charset="-78"/>
              <a:cs typeface="Al Nile" charset="-78"/>
              <a:sym typeface="Amatic S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l Nile" charset="-78"/>
              <a:ea typeface="Al Nile" charset="-78"/>
              <a:cs typeface="Al Nile" charset="-78"/>
              <a:sym typeface="Arial"/>
            </a:endParaRPr>
          </a:p>
        </p:txBody>
      </p:sp>
      <p:sp>
        <p:nvSpPr>
          <p:cNvPr id="514" name="Shape 514"/>
          <p:cNvSpPr txBox="1">
            <a:spLocks noGrp="1"/>
          </p:cNvSpPr>
          <p:nvPr>
            <p:ph type="title"/>
          </p:nvPr>
        </p:nvSpPr>
        <p:spPr>
          <a:xfrm>
            <a:off x="2443675" y="667532"/>
            <a:ext cx="4492200" cy="80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matic SC"/>
              <a:buNone/>
            </a:pPr>
            <a:r>
              <a:rPr lang="en" sz="3200" b="1" i="0" u="none" strike="noStrike" cap="none" dirty="0">
                <a:latin typeface="Calibri" charset="0"/>
                <a:ea typeface="Calibri" charset="0"/>
                <a:cs typeface="Calibri" charset="0"/>
                <a:sym typeface="Raleway"/>
              </a:rPr>
              <a:t>School Counseling </a:t>
            </a:r>
            <a:r>
              <a:rPr lang="en-US" sz="3200" b="1" i="0" u="none" strike="noStrike" cap="none" dirty="0" smtClean="0">
                <a:latin typeface="Calibri" charset="0"/>
                <a:ea typeface="Calibri" charset="0"/>
                <a:cs typeface="Calibri" charset="0"/>
                <a:sym typeface="Raleway"/>
              </a:rPr>
              <a:t>Curriculum</a:t>
            </a:r>
            <a:endParaRPr lang="en" sz="3200" b="1" i="0" u="none" strike="noStrike" cap="none" dirty="0">
              <a:latin typeface="Calibri" charset="0"/>
              <a:ea typeface="Calibri" charset="0"/>
              <a:cs typeface="Calibri" charset="0"/>
              <a:sym typeface="Raleway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/>
          <p:nvPr/>
        </p:nvSpPr>
        <p:spPr>
          <a:xfrm>
            <a:off x="0" y="4585850"/>
            <a:ext cx="9171600" cy="557700"/>
          </a:xfrm>
          <a:prstGeom prst="rect">
            <a:avLst/>
          </a:prstGeom>
          <a:solidFill>
            <a:srgbClr val="F46524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Shape 521"/>
          <p:cNvSpPr txBox="1">
            <a:spLocks noGrp="1"/>
          </p:cNvSpPr>
          <p:nvPr>
            <p:ph type="title"/>
          </p:nvPr>
        </p:nvSpPr>
        <p:spPr>
          <a:xfrm>
            <a:off x="161400" y="928517"/>
            <a:ext cx="5319000" cy="99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matic SC"/>
              <a:buNone/>
            </a:pPr>
            <a:r>
              <a:rPr lang="en" sz="3200" b="1" i="0" u="none" strike="noStrike" cap="none" dirty="0">
                <a:latin typeface="Calibri" charset="0"/>
                <a:ea typeface="Calibri" charset="0"/>
                <a:cs typeface="Calibri" charset="0"/>
                <a:sym typeface="Raleway"/>
              </a:rPr>
              <a:t>School Counseling Curriculum</a:t>
            </a:r>
          </a:p>
        </p:txBody>
      </p:sp>
      <p:pic>
        <p:nvPicPr>
          <p:cNvPr id="522" name="Shape 5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0800" y="251785"/>
            <a:ext cx="3551100" cy="10800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23" name="Shape 5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700" y="1526958"/>
            <a:ext cx="8520600" cy="327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>
            <a:spLocks noGrp="1"/>
          </p:cNvSpPr>
          <p:nvPr>
            <p:ph type="title"/>
          </p:nvPr>
        </p:nvSpPr>
        <p:spPr>
          <a:xfrm>
            <a:off x="3037490" y="292850"/>
            <a:ext cx="579481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Calibri" charset="0"/>
                <a:ea typeface="Calibri" charset="0"/>
                <a:cs typeface="Calibri" charset="0"/>
              </a:rPr>
              <a:t>We Thinkers</a:t>
            </a:r>
          </a:p>
        </p:txBody>
      </p:sp>
      <p:sp>
        <p:nvSpPr>
          <p:cNvPr id="529" name="Shape 529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45804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ct val="100000"/>
              <a:buFont typeface="Roboto"/>
            </a:pPr>
            <a:r>
              <a:rPr lang="en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Early learners</a:t>
            </a:r>
          </a:p>
          <a:p>
            <a:pPr marL="457200" lvl="0" indent="-355600" rt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ct val="100000"/>
              <a:buFont typeface="Roboto"/>
            </a:pPr>
            <a:r>
              <a:rPr lang="en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5 Story Books</a:t>
            </a:r>
          </a:p>
          <a:p>
            <a:pPr marL="914400" lvl="1" indent="-355600" rt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ct val="100000"/>
              <a:buFont typeface="Roboto"/>
            </a:pPr>
            <a:r>
              <a:rPr lang="en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Thinking Thoughts &amp; Feeling Feelings</a:t>
            </a:r>
          </a:p>
          <a:p>
            <a:pPr marL="914400" lvl="1" indent="-355600" rt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ct val="100000"/>
              <a:buFont typeface="Roboto"/>
            </a:pPr>
            <a:r>
              <a:rPr lang="en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The Group Plan</a:t>
            </a:r>
          </a:p>
          <a:p>
            <a:pPr marL="914400" lvl="1" indent="-355600" rt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ct val="100000"/>
              <a:buFont typeface="Roboto"/>
            </a:pPr>
            <a:r>
              <a:rPr lang="en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Thinking With Your Eyes</a:t>
            </a:r>
          </a:p>
          <a:p>
            <a:pPr marL="914400" lvl="1" indent="-355600" rt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ct val="100000"/>
              <a:buFont typeface="Roboto"/>
            </a:pPr>
            <a:r>
              <a:rPr lang="en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Body in the Group</a:t>
            </a:r>
          </a:p>
          <a:p>
            <a:pPr marL="914400" lvl="1" indent="-355600" rt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ct val="100000"/>
              <a:buFont typeface="Roboto"/>
            </a:pPr>
            <a:r>
              <a:rPr lang="en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Whole Body Listening</a:t>
            </a:r>
          </a:p>
          <a:p>
            <a:pPr marL="457200" lvl="0" indent="-355600" rt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ct val="100000"/>
              <a:buFont typeface="Roboto"/>
            </a:pPr>
            <a:r>
              <a:rPr lang="en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Music</a:t>
            </a:r>
          </a:p>
          <a:p>
            <a:pPr marL="457200" lvl="0" indent="-355600" rt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ct val="100000"/>
              <a:buFont typeface="Roboto"/>
            </a:pPr>
            <a:r>
              <a:rPr lang="en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Dramatic Play</a:t>
            </a:r>
          </a:p>
          <a:p>
            <a:pPr lvl="0" rtl="0">
              <a:spcBef>
                <a:spcPts val="0"/>
              </a:spcBef>
              <a:spcAft>
                <a:spcPts val="400"/>
              </a:spcAft>
              <a:buNone/>
            </a:pPr>
            <a:endParaRPr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Happy Monkey"/>
            </a:endParaRPr>
          </a:p>
          <a:p>
            <a:pPr lvl="0" rtl="0">
              <a:spcBef>
                <a:spcPts val="0"/>
              </a:spcBef>
              <a:spcAft>
                <a:spcPts val="400"/>
              </a:spcAft>
              <a:buNone/>
            </a:pPr>
            <a:endParaRPr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30" name="Shape 530" descr="IMG_056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7400" y="1228674"/>
            <a:ext cx="3052952" cy="2116226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31" name="Shape 5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624" y="2999950"/>
            <a:ext cx="3109724" cy="203547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>
            <a:spLocks noGrp="1"/>
          </p:cNvSpPr>
          <p:nvPr>
            <p:ph type="title" idx="4294967295"/>
          </p:nvPr>
        </p:nvSpPr>
        <p:spPr>
          <a:xfrm>
            <a:off x="2249214" y="498904"/>
            <a:ext cx="5515413" cy="661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aleway"/>
              <a:buNone/>
            </a:pPr>
            <a:r>
              <a:rPr lang="en" sz="3200" b="1" i="0" u="none" strike="noStrike" cap="none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  <a:sym typeface="Raleway"/>
              </a:rPr>
              <a:t>Zones of Regulation</a:t>
            </a:r>
          </a:p>
        </p:txBody>
      </p:sp>
      <p:sp>
        <p:nvSpPr>
          <p:cNvPr id="537" name="Shape 537"/>
          <p:cNvSpPr txBox="1">
            <a:spLocks noGrp="1"/>
          </p:cNvSpPr>
          <p:nvPr>
            <p:ph type="body" idx="4294967295"/>
          </p:nvPr>
        </p:nvSpPr>
        <p:spPr>
          <a:xfrm>
            <a:off x="304800" y="1421031"/>
            <a:ext cx="4819650" cy="31718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appy Monkey"/>
              <a:buNone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Common language</a:t>
            </a:r>
          </a:p>
          <a:p>
            <a:pPr marL="457200" marR="0" lvl="0" indent="-355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appy Monkey"/>
              <a:buNone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Students identify specific feelings </a:t>
            </a:r>
          </a:p>
          <a:p>
            <a:pPr marL="457200" marR="0" lvl="0" indent="-355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appy Monkey"/>
              <a:buNone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Students use strategies to regulate emotions</a:t>
            </a:r>
          </a:p>
          <a:p>
            <a:pPr marL="457200" marR="0" lvl="0" indent="-355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appy Monkey"/>
              <a:buNone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Developmentally appropriate</a:t>
            </a:r>
          </a:p>
        </p:txBody>
      </p:sp>
      <p:pic>
        <p:nvPicPr>
          <p:cNvPr id="538" name="Shape 538" descr="Zones.PNG"/>
          <p:cNvPicPr preferRelativeResize="0"/>
          <p:nvPr/>
        </p:nvPicPr>
        <p:blipFill rotWithShape="1">
          <a:blip r:embed="rId3">
            <a:alphaModFix/>
          </a:blip>
          <a:srcRect t="16381"/>
          <a:stretch/>
        </p:blipFill>
        <p:spPr>
          <a:xfrm>
            <a:off x="5745701" y="515006"/>
            <a:ext cx="2874900" cy="270927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Shape 539" descr="I created this video with the YouTube Video Editor (http://www.youtube.com/editor)" title="OC Zones of Regulation Clip">
            <a:hlinkClick r:id="rId4"/>
          </p:cNvPr>
          <p:cNvSpPr/>
          <p:nvPr/>
        </p:nvSpPr>
        <p:spPr>
          <a:xfrm>
            <a:off x="6154800" y="2901599"/>
            <a:ext cx="2989200" cy="22419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 txBox="1">
            <a:spLocks noGrp="1"/>
          </p:cNvSpPr>
          <p:nvPr>
            <p:ph type="title" idx="4294967295"/>
          </p:nvPr>
        </p:nvSpPr>
        <p:spPr>
          <a:xfrm>
            <a:off x="2900855" y="334963"/>
            <a:ext cx="4506420" cy="661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aleway"/>
              <a:buNone/>
            </a:pPr>
            <a:r>
              <a:rPr lang="en" sz="3200" b="1" i="0" u="none" strike="noStrike" cap="none" dirty="0" err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  <a:sym typeface="Raleway"/>
              </a:rPr>
              <a:t>Superflex</a:t>
            </a:r>
            <a:endParaRPr lang="en" sz="3200" b="1" i="0" u="none" strike="noStrike" cap="none" dirty="0">
              <a:solidFill>
                <a:schemeClr val="accent1"/>
              </a:solidFill>
              <a:latin typeface="Calibri" charset="0"/>
              <a:ea typeface="Calibri" charset="0"/>
              <a:cs typeface="Calibri" charset="0"/>
              <a:sym typeface="Raleway"/>
            </a:endParaRPr>
          </a:p>
        </p:txBody>
      </p:sp>
      <p:sp>
        <p:nvSpPr>
          <p:cNvPr id="545" name="Shape 545"/>
          <p:cNvSpPr txBox="1">
            <a:spLocks noGrp="1"/>
          </p:cNvSpPr>
          <p:nvPr>
            <p:ph type="body" idx="4294967295"/>
          </p:nvPr>
        </p:nvSpPr>
        <p:spPr>
          <a:xfrm>
            <a:off x="346842" y="1202187"/>
            <a:ext cx="4892675" cy="31718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appy Monkey"/>
              <a:buNone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Non-shaming way for students to understand behavior</a:t>
            </a:r>
          </a:p>
          <a:p>
            <a:pPr marL="457200" marR="0" lvl="0" indent="-355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appy Monkey"/>
              <a:buNone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Support a separation of self from behavior</a:t>
            </a:r>
          </a:p>
          <a:p>
            <a:pPr marL="457200" marR="0" lvl="0" indent="-355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appy Monkey"/>
              <a:buNone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Common language </a:t>
            </a:r>
          </a:p>
          <a:p>
            <a:pPr marL="457200" marR="0" lvl="0" indent="-355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appy Monkey"/>
              <a:buNone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Engaging</a:t>
            </a:r>
          </a:p>
          <a:p>
            <a:pPr marL="457200" marR="0" lvl="0" indent="-355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appy Monkey"/>
              <a:buNone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Developmentally appropriate</a:t>
            </a:r>
          </a:p>
        </p:txBody>
      </p:sp>
      <p:pic>
        <p:nvPicPr>
          <p:cNvPr id="546" name="Shape 546" descr="Superfle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6150" y="292850"/>
            <a:ext cx="3486300" cy="42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/>
          <p:nvPr/>
        </p:nvSpPr>
        <p:spPr>
          <a:xfrm>
            <a:off x="3616025" y="1787225"/>
            <a:ext cx="5391000" cy="297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18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100000"/>
              <a:buFont typeface="Arial" charset="0"/>
              <a:buChar char="•"/>
            </a:pPr>
            <a:r>
              <a:rPr lang="en" sz="2200" b="0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Build upon universal social skills instruction</a:t>
            </a:r>
          </a:p>
          <a:p>
            <a:pPr marL="4318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100000"/>
              <a:buFont typeface="Arial" charset="0"/>
              <a:buChar char="•"/>
            </a:pPr>
            <a:r>
              <a:rPr lang="en" sz="2200" b="0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Brief instruction during CICO &amp; breaks</a:t>
            </a:r>
          </a:p>
          <a:p>
            <a:pPr marL="8890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100000"/>
              <a:buFont typeface="Arial" charset="0"/>
              <a:buChar char="•"/>
            </a:pPr>
            <a:r>
              <a:rPr lang="en" sz="2200" b="0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Zones of Regulation</a:t>
            </a:r>
          </a:p>
          <a:p>
            <a:pPr marL="8890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100000"/>
              <a:buFont typeface="Arial" charset="0"/>
              <a:buChar char="•"/>
            </a:pPr>
            <a:r>
              <a:rPr lang="en" sz="2200" b="0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Goal and plan review</a:t>
            </a:r>
          </a:p>
          <a:p>
            <a:pPr marL="8890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100000"/>
              <a:buFont typeface="Arial" charset="0"/>
              <a:buChar char="•"/>
            </a:pPr>
            <a:r>
              <a:rPr lang="en" sz="2200" b="0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Strategies</a:t>
            </a:r>
          </a:p>
          <a:p>
            <a:pPr marL="4318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100000"/>
              <a:buFont typeface="Arial" charset="0"/>
              <a:buChar char="•"/>
            </a:pPr>
            <a:r>
              <a:rPr lang="en" sz="2200" b="0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Small groups to target specific skills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 dirty="0">
              <a:solidFill>
                <a:srgbClr val="0B5394"/>
              </a:solidFill>
              <a:latin typeface="Calibri" charset="0"/>
              <a:ea typeface="Calibri" charset="0"/>
              <a:cs typeface="Calibri" charset="0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rgbClr val="0B5394"/>
              </a:solidFill>
              <a:latin typeface="Calibri" charset="0"/>
              <a:ea typeface="Calibri" charset="0"/>
              <a:cs typeface="Calibri" charset="0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Happy Monke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Happy Monkey"/>
            </a:endParaRPr>
          </a:p>
        </p:txBody>
      </p:sp>
      <p:sp>
        <p:nvSpPr>
          <p:cNvPr id="553" name="Shape 553"/>
          <p:cNvSpPr/>
          <p:nvPr/>
        </p:nvSpPr>
        <p:spPr>
          <a:xfrm>
            <a:off x="398475" y="2183500"/>
            <a:ext cx="3349500" cy="2583300"/>
          </a:xfrm>
          <a:prstGeom prst="trapezoid">
            <a:avLst>
              <a:gd name="adj" fmla="val 36806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Shape 554"/>
          <p:cNvSpPr/>
          <p:nvPr/>
        </p:nvSpPr>
        <p:spPr>
          <a:xfrm>
            <a:off x="1337775" y="1087900"/>
            <a:ext cx="1464600" cy="1095600"/>
          </a:xfrm>
          <a:prstGeom prst="trapezoid">
            <a:avLst>
              <a:gd name="adj" fmla="val 37663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3000" b="1" i="0" u="none" strike="noStrike" cap="none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Shape 555"/>
          <p:cNvSpPr/>
          <p:nvPr/>
        </p:nvSpPr>
        <p:spPr>
          <a:xfrm>
            <a:off x="1714125" y="194800"/>
            <a:ext cx="718200" cy="10200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Shape 556"/>
          <p:cNvSpPr txBox="1"/>
          <p:nvPr/>
        </p:nvSpPr>
        <p:spPr>
          <a:xfrm>
            <a:off x="3268717" y="194800"/>
            <a:ext cx="5738208" cy="57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ct val="25000"/>
              <a:buFont typeface="Raleway"/>
              <a:buNone/>
            </a:pPr>
            <a:r>
              <a:rPr lang="en" sz="3200" b="1" i="0" u="none" strike="noStrike" cap="none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  <a:sym typeface="Raleway"/>
              </a:rPr>
              <a:t>      </a:t>
            </a:r>
            <a:r>
              <a:rPr lang="en-US" sz="3200" b="1" i="0" u="none" strike="noStrike" cap="none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  <a:sym typeface="Raleway"/>
              </a:rPr>
              <a:t>SEL</a:t>
            </a:r>
            <a:r>
              <a:rPr lang="en" sz="3200" b="1" i="0" u="none" strike="noStrike" cap="none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  <a:sym typeface="Raleway"/>
              </a:rPr>
              <a:t>: </a:t>
            </a:r>
            <a:r>
              <a:rPr lang="en" sz="3200" b="1" i="0" u="none" strike="noStrike" cap="none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  <a:sym typeface="Raleway"/>
              </a:rPr>
              <a:t>Targeted</a:t>
            </a:r>
          </a:p>
        </p:txBody>
      </p:sp>
      <p:sp>
        <p:nvSpPr>
          <p:cNvPr id="557" name="Shape 557"/>
          <p:cNvSpPr txBox="1"/>
          <p:nvPr/>
        </p:nvSpPr>
        <p:spPr>
          <a:xfrm>
            <a:off x="2593500" y="765100"/>
            <a:ext cx="6550500" cy="31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matic SC"/>
              <a:buNone/>
            </a:pPr>
            <a:r>
              <a:rPr lang="en" sz="3000" b="1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matic SC"/>
              </a:rPr>
              <a:t> </a:t>
            </a:r>
            <a:r>
              <a:rPr lang="en" sz="24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Reinforcing the common skill set, language, and framework for students</a:t>
            </a:r>
          </a:p>
        </p:txBody>
      </p:sp>
      <p:sp>
        <p:nvSpPr>
          <p:cNvPr id="558" name="Shape 558"/>
          <p:cNvSpPr txBox="1"/>
          <p:nvPr/>
        </p:nvSpPr>
        <p:spPr>
          <a:xfrm flipH="1">
            <a:off x="1124625" y="1432410"/>
            <a:ext cx="1890900" cy="94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matic SC"/>
              <a:buNone/>
            </a:pPr>
            <a:r>
              <a:rPr lang="en" sz="2000" b="1" i="0" u="none" strike="noStrike" cap="none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  <a:sym typeface="Amatic SC"/>
              </a:rPr>
              <a:t>Targeted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matic SC"/>
              <a:buNone/>
            </a:pPr>
            <a:r>
              <a:rPr lang="en" sz="2000" b="1" i="0" u="none" strike="noStrike" cap="none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  <a:sym typeface="Amatic SC"/>
              </a:rPr>
              <a:t>Supports</a:t>
            </a:r>
          </a:p>
        </p:txBody>
      </p:sp>
      <p:sp>
        <p:nvSpPr>
          <p:cNvPr id="559" name="Shape 559"/>
          <p:cNvSpPr/>
          <p:nvPr/>
        </p:nvSpPr>
        <p:spPr>
          <a:xfrm>
            <a:off x="1265125" y="1216000"/>
            <a:ext cx="1575300" cy="1020000"/>
          </a:xfrm>
          <a:prstGeom prst="trapezoid">
            <a:avLst>
              <a:gd name="adj" fmla="val 37568"/>
            </a:avLst>
          </a:prstGeom>
          <a:noFill/>
          <a:ln w="762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/>
          <p:nvPr/>
        </p:nvSpPr>
        <p:spPr>
          <a:xfrm>
            <a:off x="1714125" y="194800"/>
            <a:ext cx="718200" cy="1020000"/>
          </a:xfrm>
          <a:prstGeom prst="triangle">
            <a:avLst>
              <a:gd name="adj" fmla="val 46421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Shape 566"/>
          <p:cNvSpPr txBox="1"/>
          <p:nvPr/>
        </p:nvSpPr>
        <p:spPr>
          <a:xfrm>
            <a:off x="3851575" y="2010350"/>
            <a:ext cx="5084700" cy="238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charset="0"/>
              <a:buChar char="•"/>
            </a:pPr>
            <a:endParaRPr sz="1800" b="0" i="0" u="none" strike="noStrike" cap="none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Happy Monkey"/>
            </a:endParaRPr>
          </a:p>
          <a:p>
            <a:pPr marL="4318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100000"/>
              <a:buFont typeface="Arial" charset="0"/>
              <a:buChar char="•"/>
            </a:pPr>
            <a:r>
              <a:rPr lang="en" sz="2200" b="0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Social Thinking &amp; hidden rules</a:t>
            </a:r>
          </a:p>
          <a:p>
            <a:pPr marL="4318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100000"/>
              <a:buFont typeface="Arial" charset="0"/>
              <a:buChar char="•"/>
            </a:pPr>
            <a:r>
              <a:rPr lang="en" sz="2200" b="0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Social stories </a:t>
            </a:r>
          </a:p>
          <a:p>
            <a:pPr marL="4318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100000"/>
              <a:buFont typeface="Arial" charset="0"/>
              <a:buChar char="•"/>
            </a:pPr>
            <a:r>
              <a:rPr lang="en" sz="2200" b="0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Problem solving models</a:t>
            </a:r>
          </a:p>
          <a:p>
            <a:pPr marL="4318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100000"/>
              <a:buFont typeface="Arial" charset="0"/>
              <a:buChar char="•"/>
            </a:pPr>
            <a:r>
              <a:rPr lang="en" sz="2200" b="0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Guided social skills practice  </a:t>
            </a:r>
          </a:p>
          <a:p>
            <a:pPr marL="8890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100000"/>
              <a:buFont typeface="Arial" charset="0"/>
              <a:buChar char="•"/>
            </a:pPr>
            <a:r>
              <a:rPr lang="en" sz="2200" b="1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Generalization is the goal!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charset="0"/>
              <a:buChar char="•"/>
            </a:pPr>
            <a:endParaRPr sz="1800" b="0" i="0" u="none" strike="noStrike" cap="none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Happy Monkey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charset="0"/>
              <a:buChar char="•"/>
            </a:pPr>
            <a:endParaRPr sz="1400" b="0" i="0" u="none" strike="noStrike" cap="none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charset="0"/>
              <a:buChar char="•"/>
            </a:pPr>
            <a:r>
              <a:rPr lang="en" sz="1400" b="0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 </a:t>
            </a:r>
          </a:p>
        </p:txBody>
      </p:sp>
      <p:sp>
        <p:nvSpPr>
          <p:cNvPr id="567" name="Shape 567"/>
          <p:cNvSpPr/>
          <p:nvPr/>
        </p:nvSpPr>
        <p:spPr>
          <a:xfrm>
            <a:off x="398475" y="2183500"/>
            <a:ext cx="3349500" cy="2583300"/>
          </a:xfrm>
          <a:prstGeom prst="trapezoid">
            <a:avLst>
              <a:gd name="adj" fmla="val 36806"/>
            </a:avLst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Shape 568"/>
          <p:cNvSpPr/>
          <p:nvPr/>
        </p:nvSpPr>
        <p:spPr>
          <a:xfrm>
            <a:off x="1344225" y="1111750"/>
            <a:ext cx="1458000" cy="1095600"/>
          </a:xfrm>
          <a:prstGeom prst="trapezoid">
            <a:avLst>
              <a:gd name="adj" fmla="val 37663"/>
            </a:avLst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Shape 569"/>
          <p:cNvSpPr txBox="1"/>
          <p:nvPr/>
        </p:nvSpPr>
        <p:spPr>
          <a:xfrm>
            <a:off x="3457903" y="263150"/>
            <a:ext cx="5549022" cy="57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ct val="25000"/>
              <a:buFont typeface="Raleway"/>
              <a:buNone/>
            </a:pPr>
            <a:r>
              <a:rPr lang="en-US" sz="3600" b="1" i="0" u="none" strike="noStrike" cap="none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  <a:sym typeface="Raleway"/>
              </a:rPr>
              <a:t>SEL</a:t>
            </a:r>
            <a:r>
              <a:rPr lang="en" sz="3600" b="1" i="0" u="none" strike="noStrike" cap="none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  <a:sym typeface="Raleway"/>
              </a:rPr>
              <a:t>: </a:t>
            </a:r>
            <a:r>
              <a:rPr lang="en" sz="3600" b="1" i="0" u="none" strike="noStrike" cap="none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  <a:sym typeface="Raleway"/>
              </a:rPr>
              <a:t>Intensive</a:t>
            </a:r>
          </a:p>
        </p:txBody>
      </p:sp>
      <p:sp>
        <p:nvSpPr>
          <p:cNvPr id="570" name="Shape 570"/>
          <p:cNvSpPr txBox="1"/>
          <p:nvPr/>
        </p:nvSpPr>
        <p:spPr>
          <a:xfrm>
            <a:off x="2456425" y="833450"/>
            <a:ext cx="6550500" cy="102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matic SC"/>
              <a:buNone/>
            </a:pPr>
            <a:r>
              <a:rPr lang="en" sz="3000" b="1" i="0" u="none" strike="noStrike" cap="none" dirty="0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n" sz="24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Teaching and reinforcing specific social skills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25000"/>
              <a:buFont typeface="Lato"/>
              <a:buNone/>
            </a:pPr>
            <a:r>
              <a:rPr lang="en" sz="24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through an individualized approach</a:t>
            </a:r>
          </a:p>
        </p:txBody>
      </p:sp>
      <p:sp>
        <p:nvSpPr>
          <p:cNvPr id="571" name="Shape 571"/>
          <p:cNvSpPr/>
          <p:nvPr/>
        </p:nvSpPr>
        <p:spPr>
          <a:xfrm>
            <a:off x="1623150" y="38300"/>
            <a:ext cx="933900" cy="1095600"/>
          </a:xfrm>
          <a:prstGeom prst="triangle">
            <a:avLst>
              <a:gd name="adj" fmla="val 40890"/>
            </a:avLst>
          </a:prstGeom>
          <a:noFill/>
          <a:ln w="762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2" name="Shape 572"/>
          <p:cNvSpPr/>
          <p:nvPr/>
        </p:nvSpPr>
        <p:spPr>
          <a:xfrm>
            <a:off x="1714125" y="189100"/>
            <a:ext cx="718200" cy="879000"/>
          </a:xfrm>
          <a:prstGeom prst="triangle">
            <a:avLst>
              <a:gd name="adj" fmla="val 43828"/>
            </a:avLst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3" name="Shape 573"/>
          <p:cNvSpPr txBox="1"/>
          <p:nvPr/>
        </p:nvSpPr>
        <p:spPr>
          <a:xfrm>
            <a:off x="188525" y="27231"/>
            <a:ext cx="1711800" cy="9930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matic SC"/>
              <a:buNone/>
            </a:pPr>
            <a:r>
              <a:rPr lang="en" sz="2400" b="1" i="0" u="none" strike="noStrike" cap="none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Amatic SC"/>
              </a:rPr>
              <a:t>Intensive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matic SC"/>
              <a:buNone/>
            </a:pPr>
            <a:r>
              <a:rPr lang="en" sz="2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Amatic SC"/>
              </a:rPr>
              <a:t>Supports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3646966" y="292850"/>
            <a:ext cx="5185333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000" dirty="0">
                <a:latin typeface="Calibri" charset="0"/>
                <a:ea typeface="Calibri" charset="0"/>
                <a:cs typeface="Calibri" charset="0"/>
              </a:rPr>
              <a:t>Research Behind SEL Programming Indicates:</a:t>
            </a:r>
          </a:p>
        </p:txBody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311700" y="1531087"/>
            <a:ext cx="8520600" cy="30377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indent="-28575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Arial" charset="0"/>
              <a:buChar char="•"/>
            </a:pPr>
            <a:r>
              <a:rPr lang="en" sz="25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Significantly improves academic performance on </a:t>
            </a:r>
            <a:r>
              <a:rPr lang="en" sz="2500" dirty="0" smtClean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standardized</a:t>
            </a:r>
            <a:r>
              <a:rPr lang="en-US" sz="2500" dirty="0" smtClean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 </a:t>
            </a:r>
            <a:r>
              <a:rPr lang="en" sz="2500" dirty="0" smtClean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tests </a:t>
            </a:r>
            <a:endParaRPr lang="en" sz="2500" dirty="0">
              <a:solidFill>
                <a:schemeClr val="tx1"/>
              </a:solidFill>
              <a:highlight>
                <a:srgbClr val="FFFFFF"/>
              </a:highlight>
              <a:latin typeface="Calibri" charset="0"/>
              <a:ea typeface="Calibri" charset="0"/>
              <a:cs typeface="Calibri" charset="0"/>
              <a:sym typeface="Roboto"/>
            </a:endParaRPr>
          </a:p>
          <a:p>
            <a:pPr lvl="0" indent="-28575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Arial" charset="0"/>
              <a:buChar char="•"/>
            </a:pPr>
            <a:r>
              <a:rPr lang="en" sz="25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Significantly better school attendance records</a:t>
            </a:r>
          </a:p>
          <a:p>
            <a:pPr lvl="0" indent="-28575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Arial" charset="0"/>
              <a:buChar char="•"/>
            </a:pPr>
            <a:r>
              <a:rPr lang="en" sz="25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Less disruptive classroom behavior</a:t>
            </a:r>
          </a:p>
          <a:p>
            <a:pPr lvl="0" indent="-28575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Arial" charset="0"/>
              <a:buChar char="•"/>
            </a:pPr>
            <a:r>
              <a:rPr lang="en" sz="25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Students like school more</a:t>
            </a:r>
          </a:p>
          <a:p>
            <a:pPr lvl="0" indent="-28575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Arial" charset="0"/>
              <a:buChar char="•"/>
            </a:pPr>
            <a:r>
              <a:rPr lang="en" sz="25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Students less likely to be suspended or otherwise disciplined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0" y="4827181"/>
            <a:ext cx="9144000" cy="316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 u="sng" dirty="0">
                <a:solidFill>
                  <a:schemeClr val="hlink"/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http://www.casel.org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Shape 5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14981">
            <a:off x="311762" y="1360182"/>
            <a:ext cx="3740895" cy="3327693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80" name="Shape 580"/>
          <p:cNvSpPr txBox="1">
            <a:spLocks noGrp="1"/>
          </p:cNvSpPr>
          <p:nvPr>
            <p:ph type="title" idx="4294967295"/>
          </p:nvPr>
        </p:nvSpPr>
        <p:spPr>
          <a:xfrm>
            <a:off x="2511971" y="292100"/>
            <a:ext cx="6716210" cy="6842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matic SC"/>
              <a:buNone/>
            </a:pPr>
            <a:r>
              <a:rPr lang="en" sz="3600" b="1" i="0" u="none" strike="noStrike" cap="none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  <a:sym typeface="Raleway"/>
              </a:rPr>
              <a:t>Social Skills Instruction Works!</a:t>
            </a:r>
          </a:p>
        </p:txBody>
      </p:sp>
      <p:pic>
        <p:nvPicPr>
          <p:cNvPr id="581" name="Shape 581" descr="12038421_10153355094344331_6113236032575255046_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01796">
            <a:off x="3824342" y="1105375"/>
            <a:ext cx="2199606" cy="293274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82" name="Shape 582" descr="11147186_10153271956794331_9118319532983121291_o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68908">
            <a:off x="5928353" y="2496554"/>
            <a:ext cx="3069013" cy="2301863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title"/>
          </p:nvPr>
        </p:nvSpPr>
        <p:spPr>
          <a:xfrm>
            <a:off x="3352800" y="292850"/>
            <a:ext cx="54795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latin typeface="Calibri" charset="0"/>
                <a:ea typeface="Calibri" charset="0"/>
                <a:cs typeface="Calibri" charset="0"/>
                <a:sym typeface="Arial"/>
              </a:rPr>
              <a:t>School/District-Wide Framework </a:t>
            </a:r>
          </a:p>
        </p:txBody>
      </p:sp>
      <p:sp>
        <p:nvSpPr>
          <p:cNvPr id="588" name="Shape 588"/>
          <p:cNvSpPr txBox="1">
            <a:spLocks noGrp="1"/>
          </p:cNvSpPr>
          <p:nvPr>
            <p:ph type="body" idx="1"/>
          </p:nvPr>
        </p:nvSpPr>
        <p:spPr>
          <a:xfrm>
            <a:off x="262625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SzPct val="100000"/>
              <a:buFont typeface="Roboto"/>
              <a:buAutoNum type="arabicPeriod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Communicate </a:t>
            </a:r>
            <a:r>
              <a:rPr lang="en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SEL as a priority </a:t>
            </a: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to stakeholders</a:t>
            </a:r>
          </a:p>
          <a:p>
            <a:pPr marL="457200" lvl="0" indent="-34290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SzPct val="100000"/>
              <a:buFont typeface="Roboto"/>
              <a:buAutoNum type="arabicPeriod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District-wide</a:t>
            </a:r>
            <a:r>
              <a:rPr lang="en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 vision &amp; plan</a:t>
            </a: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 for SEL</a:t>
            </a:r>
          </a:p>
          <a:p>
            <a:pPr marL="457200" lvl="0" indent="-34290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SzPct val="100000"/>
              <a:buFont typeface="Roboto"/>
              <a:buAutoNum type="arabicPeriod"/>
            </a:pPr>
            <a:r>
              <a:rPr lang="en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Financial</a:t>
            </a: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 and </a:t>
            </a:r>
            <a:r>
              <a:rPr lang="en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human</a:t>
            </a: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 resources</a:t>
            </a:r>
          </a:p>
          <a:p>
            <a:pPr marL="457200" lvl="0" indent="-34290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SzPct val="100000"/>
              <a:buFont typeface="Roboto"/>
              <a:buAutoNum type="arabicPeriod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SEL expertise &amp; competence - </a:t>
            </a:r>
            <a:r>
              <a:rPr lang="en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central office &amp; schools</a:t>
            </a:r>
          </a:p>
          <a:p>
            <a:pPr marL="457200" lvl="0" indent="-34290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SzPct val="100000"/>
              <a:buFont typeface="Roboto"/>
              <a:buAutoNum type="arabicPeriod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SEL </a:t>
            </a:r>
            <a:r>
              <a:rPr lang="en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needs assessment</a:t>
            </a:r>
          </a:p>
          <a:p>
            <a:pPr marL="457200" lvl="0" indent="-34290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SzPct val="100000"/>
              <a:buFont typeface="Roboto"/>
              <a:buAutoNum type="arabicPeriod"/>
            </a:pPr>
            <a:r>
              <a:rPr lang="en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Professional development</a:t>
            </a:r>
          </a:p>
          <a:p>
            <a:pPr marL="457200" lvl="0" indent="-34290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SzPct val="100000"/>
              <a:buFont typeface="Roboto"/>
              <a:buAutoNum type="arabicPeriod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SEL </a:t>
            </a:r>
            <a:r>
              <a:rPr lang="en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integration with district initiatives</a:t>
            </a:r>
          </a:p>
          <a:p>
            <a:pPr marL="457200" lvl="0" indent="-34290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SzPct val="100000"/>
              <a:buFont typeface="Roboto"/>
              <a:buAutoNum type="arabicPeriod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Implement </a:t>
            </a:r>
            <a:r>
              <a:rPr lang="en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evidence-based</a:t>
            </a: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 programs</a:t>
            </a:r>
          </a:p>
          <a:p>
            <a:pPr marL="457200" lvl="0" indent="-34290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SzPct val="100000"/>
              <a:buFont typeface="Roboto"/>
              <a:buAutoNum type="arabicPeriod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SEL </a:t>
            </a:r>
            <a:r>
              <a:rPr lang="en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Standards</a:t>
            </a:r>
          </a:p>
          <a:p>
            <a:pPr marL="457200" lvl="0" indent="-342900" rtl="0">
              <a:spcBef>
                <a:spcPts val="0"/>
              </a:spcBef>
              <a:spcAft>
                <a:spcPts val="400"/>
              </a:spcAft>
              <a:buClr>
                <a:srgbClr val="434343"/>
              </a:buClr>
              <a:buSzPct val="100000"/>
              <a:buFont typeface="Roboto"/>
              <a:buAutoNum type="arabicPeriod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Systems for </a:t>
            </a:r>
            <a:r>
              <a:rPr lang="en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Roboto"/>
              </a:rPr>
              <a:t>continuous improvement</a:t>
            </a:r>
          </a:p>
          <a:p>
            <a:pPr lvl="0">
              <a:spcBef>
                <a:spcPts val="0"/>
              </a:spcBef>
              <a:spcAft>
                <a:spcPts val="400"/>
              </a:spcAft>
              <a:buNone/>
            </a:pPr>
            <a:endParaRPr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 txBox="1">
            <a:spLocks noGrp="1"/>
          </p:cNvSpPr>
          <p:nvPr>
            <p:ph type="title"/>
          </p:nvPr>
        </p:nvSpPr>
        <p:spPr>
          <a:xfrm>
            <a:off x="3142592" y="292850"/>
            <a:ext cx="5689707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Calibri" charset="0"/>
                <a:ea typeface="Calibri" charset="0"/>
                <a:cs typeface="Calibri" charset="0"/>
              </a:rPr>
              <a:t>Addressing Barriers</a:t>
            </a:r>
          </a:p>
        </p:txBody>
      </p:sp>
      <p:sp>
        <p:nvSpPr>
          <p:cNvPr id="594" name="Shape 5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1622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400"/>
              </a:spcAft>
            </a:pPr>
            <a:r>
              <a:rPr lang="en" sz="1600" b="1" u="sng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Barriers:</a:t>
            </a:r>
          </a:p>
          <a:p>
            <a:pPr marL="514350" lvl="0" indent="-28575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Lack of teacher and/or administrators support/buy-in</a:t>
            </a:r>
          </a:p>
          <a:p>
            <a:pPr marL="914400" lvl="1" indent="-228600" rt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" sz="1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Don’t see link between academics and SEL</a:t>
            </a:r>
          </a:p>
          <a:p>
            <a:pPr marL="914400" lvl="1" indent="-228600" rt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" sz="1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Fixed mindsets</a:t>
            </a:r>
          </a:p>
          <a:p>
            <a:pPr marL="514350" lvl="0" indent="-28575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Staffing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Staff capacity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Font typeface="Arial" charset="0"/>
              <a:buChar char="•"/>
            </a:pPr>
            <a:r>
              <a:rPr lang="en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Scheduling/time - for planning &amp; teaching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Funding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Lack of SEL resources</a:t>
            </a:r>
          </a:p>
        </p:txBody>
      </p:sp>
      <p:sp>
        <p:nvSpPr>
          <p:cNvPr id="595" name="Shape 595"/>
          <p:cNvSpPr txBox="1">
            <a:spLocks noGrp="1"/>
          </p:cNvSpPr>
          <p:nvPr>
            <p:ph type="body" idx="2"/>
          </p:nvPr>
        </p:nvSpPr>
        <p:spPr>
          <a:xfrm>
            <a:off x="4607025" y="1152475"/>
            <a:ext cx="4225200" cy="3872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400"/>
              </a:spcAft>
            </a:pPr>
            <a:r>
              <a:rPr lang="en" sz="1500" b="1" u="sng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Strategies: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" sz="15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Turn complaining into needs assessment and problem-solving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" sz="15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Show admins/teachers research behind SEL and impact on academics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" sz="15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Pilot with ally teachers and natural leaders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" sz="15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Consider what duties/responsibilities can be reassigned to free up staff to teach social skills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" sz="15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Build staff capacity through PD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Font typeface="Arial" charset="0"/>
              <a:buChar char="•"/>
            </a:pPr>
            <a:r>
              <a:rPr lang="en" sz="15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Build Universal and Targeted group times into master schedule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" sz="15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Apply for grant funding/access free resources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 txBox="1">
            <a:spLocks noGrp="1"/>
          </p:cNvSpPr>
          <p:nvPr>
            <p:ph type="title"/>
          </p:nvPr>
        </p:nvSpPr>
        <p:spPr>
          <a:xfrm>
            <a:off x="3026978" y="292850"/>
            <a:ext cx="5805321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Calibri" charset="0"/>
                <a:ea typeface="Calibri" charset="0"/>
                <a:cs typeface="Calibri" charset="0"/>
              </a:rPr>
              <a:t>Action Planning</a:t>
            </a:r>
          </a:p>
        </p:txBody>
      </p:sp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" sz="28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Review data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" sz="28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What are your school’s primary SEL </a:t>
            </a:r>
            <a:r>
              <a:rPr lang="en" sz="2800" b="1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needs?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" sz="28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What are your desired </a:t>
            </a:r>
            <a:r>
              <a:rPr lang="en" sz="2800" b="1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outcomes</a:t>
            </a:r>
            <a:r>
              <a:rPr lang="en" sz="28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" sz="28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Outline realistic </a:t>
            </a:r>
            <a:r>
              <a:rPr lang="en" sz="2800" b="1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action steps</a:t>
            </a:r>
            <a:r>
              <a:rPr lang="en" sz="28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 that will help you meet the outcomes</a:t>
            </a:r>
          </a:p>
          <a:p>
            <a:pPr marL="285750" lvl="0" indent="-285750">
              <a:spcBef>
                <a:spcPts val="0"/>
              </a:spcBef>
              <a:buFont typeface="Arial" charset="0"/>
              <a:buChar char="•"/>
            </a:pPr>
            <a:endParaRPr sz="2000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 txBox="1">
            <a:spLocks noGrp="1"/>
          </p:cNvSpPr>
          <p:nvPr>
            <p:ph type="title"/>
          </p:nvPr>
        </p:nvSpPr>
        <p:spPr>
          <a:xfrm>
            <a:off x="3121572" y="292850"/>
            <a:ext cx="5710728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latin typeface="Calibri" charset="0"/>
                <a:ea typeface="Calibri" charset="0"/>
                <a:cs typeface="Calibri" charset="0"/>
              </a:rPr>
              <a:t>Data Sources for SEL Needs Assessment</a:t>
            </a:r>
            <a:endParaRPr lang="en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07" name="Shape 607"/>
          <p:cNvSpPr txBox="1">
            <a:spLocks noGrp="1"/>
          </p:cNvSpPr>
          <p:nvPr>
            <p:ph type="body" idx="1"/>
          </p:nvPr>
        </p:nvSpPr>
        <p:spPr>
          <a:xfrm>
            <a:off x="311700" y="1608083"/>
            <a:ext cx="8520600" cy="296079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Behavioral data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Universal screening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Attendance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Report card (effort, work habits, social skills, etc.)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School climate survey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Nurse </a:t>
            </a:r>
            <a:r>
              <a:rPr lang="en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visits</a:t>
            </a:r>
            <a:endParaRPr lang="en-US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 rtl="0">
              <a:spcBef>
                <a:spcPts val="0"/>
              </a:spcBef>
              <a:spcAft>
                <a:spcPts val="400"/>
              </a:spcAft>
            </a:pPr>
            <a:r>
              <a:rPr lang="en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Not </a:t>
            </a: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data, but . . . 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What are the behaviors that “drive people crazy?”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What do students, parents, and staff complain about?</a:t>
            </a:r>
          </a:p>
          <a:p>
            <a:pPr marL="285750" lvl="0" indent="-28575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endParaRPr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 txBox="1">
            <a:spLocks noGrp="1"/>
          </p:cNvSpPr>
          <p:nvPr>
            <p:ph type="title"/>
          </p:nvPr>
        </p:nvSpPr>
        <p:spPr>
          <a:xfrm>
            <a:off x="3237186" y="292850"/>
            <a:ext cx="5595114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Calibri" charset="0"/>
                <a:ea typeface="Calibri" charset="0"/>
                <a:cs typeface="Calibri" charset="0"/>
              </a:rPr>
              <a:t>Determining Desired Outcomes</a:t>
            </a:r>
          </a:p>
        </p:txBody>
      </p:sp>
      <p:sp>
        <p:nvSpPr>
          <p:cNvPr id="613" name="Shape 613"/>
          <p:cNvSpPr txBox="1">
            <a:spLocks noGrp="1"/>
          </p:cNvSpPr>
          <p:nvPr>
            <p:ph type="body" idx="1"/>
          </p:nvPr>
        </p:nvSpPr>
        <p:spPr>
          <a:xfrm>
            <a:off x="311700" y="1713185"/>
            <a:ext cx="8520600" cy="285568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SEL/PBIS/Leadership team 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Analyze and discuss data 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Review SEL standards samples and CASEL Competencies</a:t>
            </a:r>
          </a:p>
          <a:p>
            <a:pPr marL="971550" lvl="1" indent="-285750" rtl="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VELS PreK-3 </a:t>
            </a:r>
          </a:p>
          <a:p>
            <a:pPr marL="971550" lvl="1" indent="-285750" rtl="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Samples from Illinois, ASCA, others available at </a:t>
            </a:r>
            <a:r>
              <a:rPr lang="en" sz="16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CASEL.org</a:t>
            </a:r>
            <a:endParaRPr lang="en" sz="1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" sz="20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Connect to resources (online, coaching) and other schools using SEL</a:t>
            </a:r>
          </a:p>
          <a:p>
            <a:pPr marL="514350" lvl="0" indent="-285750" rtl="0">
              <a:spcBef>
                <a:spcPts val="0"/>
              </a:spcBef>
              <a:spcAft>
                <a:spcPts val="400"/>
              </a:spcAft>
              <a:buFont typeface="Arial" charset="0"/>
              <a:buChar char="•"/>
            </a:pPr>
            <a:r>
              <a:rPr lang="en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Create S.M.A.R.T. goals for implementation</a:t>
            </a:r>
          </a:p>
          <a:p>
            <a:pPr marL="457200" lvl="0" indent="0" rtl="0">
              <a:spcBef>
                <a:spcPts val="0"/>
              </a:spcBef>
              <a:spcAft>
                <a:spcPts val="400"/>
              </a:spcAft>
              <a:buNone/>
            </a:pPr>
            <a:endParaRPr sz="20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lvl="0" indent="0">
              <a:spcBef>
                <a:spcPts val="0"/>
              </a:spcBef>
              <a:spcAft>
                <a:spcPts val="400"/>
              </a:spcAft>
              <a:buNone/>
            </a:pPr>
            <a:endParaRPr sz="20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 txBox="1">
            <a:spLocks noGrp="1"/>
          </p:cNvSpPr>
          <p:nvPr>
            <p:ph type="title"/>
          </p:nvPr>
        </p:nvSpPr>
        <p:spPr>
          <a:xfrm>
            <a:off x="3111062" y="292850"/>
            <a:ext cx="5721238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dirty="0" smtClean="0">
                <a:latin typeface="Calibri" charset="0"/>
                <a:ea typeface="Calibri" charset="0"/>
                <a:cs typeface="Calibri" charset="0"/>
              </a:rPr>
              <a:t>Resources </a:t>
            </a:r>
            <a:r>
              <a:rPr lang="en" sz="3600" dirty="0">
                <a:latin typeface="Calibri" charset="0"/>
                <a:ea typeface="Calibri" charset="0"/>
                <a:cs typeface="Calibri" charset="0"/>
              </a:rPr>
              <a:t>and Needs Assessment</a:t>
            </a:r>
          </a:p>
        </p:txBody>
      </p:sp>
      <p:sp>
        <p:nvSpPr>
          <p:cNvPr id="619" name="Shape 619"/>
          <p:cNvSpPr txBox="1">
            <a:spLocks noGrp="1"/>
          </p:cNvSpPr>
          <p:nvPr>
            <p:ph type="body" idx="1"/>
          </p:nvPr>
        </p:nvSpPr>
        <p:spPr>
          <a:xfrm>
            <a:off x="311700" y="1576551"/>
            <a:ext cx="8520600" cy="299232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400"/>
              </a:spcAft>
              <a:buNone/>
            </a:pPr>
            <a:r>
              <a:rPr lang="en" sz="17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What SEL-promoting programs, activities, practices, strategies, and resources are </a:t>
            </a:r>
            <a:r>
              <a:rPr lang="en" sz="17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already in place</a:t>
            </a:r>
            <a:r>
              <a:rPr lang="en" sz="17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" sz="17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working to address the desired outcomes</a:t>
            </a:r>
            <a:r>
              <a:rPr lang="en" sz="17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? What are our </a:t>
            </a:r>
            <a:r>
              <a:rPr lang="en" sz="17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strengths</a:t>
            </a:r>
            <a:r>
              <a:rPr lang="en" sz="17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that we can build upon?</a:t>
            </a:r>
          </a:p>
          <a:p>
            <a:pPr marL="457200" lvl="0" indent="-317500">
              <a:spcBef>
                <a:spcPts val="0"/>
              </a:spcBef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" sz="17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School counseling curriculum?</a:t>
            </a:r>
          </a:p>
          <a:p>
            <a:pPr marL="457200" lvl="0" indent="-317500" rtl="0">
              <a:spcBef>
                <a:spcPts val="0"/>
              </a:spcBef>
              <a:spcAft>
                <a:spcPts val="400"/>
              </a:spcAft>
              <a:buClr>
                <a:schemeClr val="dk2"/>
              </a:buClr>
              <a:buSzPct val="100000"/>
              <a:buFont typeface="Arial" charset="0"/>
              <a:buChar char="•"/>
            </a:pPr>
            <a:r>
              <a:rPr lang="en" sz="17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PBIS lesson plans?</a:t>
            </a:r>
          </a:p>
          <a:p>
            <a:pPr marL="457200" lvl="0" indent="-317500" rtl="0">
              <a:spcBef>
                <a:spcPts val="0"/>
              </a:spcBef>
              <a:spcAft>
                <a:spcPts val="400"/>
              </a:spcAft>
              <a:buClr>
                <a:schemeClr val="dk2"/>
              </a:buClr>
              <a:buSzPct val="100000"/>
              <a:buFont typeface="Arial" charset="0"/>
              <a:buChar char="•"/>
            </a:pPr>
            <a:r>
              <a:rPr lang="en" sz="17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Responsive Classroom?</a:t>
            </a:r>
          </a:p>
          <a:p>
            <a:pPr marL="457200" lvl="0" indent="-317500" rtl="0">
              <a:spcBef>
                <a:spcPts val="0"/>
              </a:spcBef>
              <a:spcAft>
                <a:spcPts val="400"/>
              </a:spcAft>
              <a:buClr>
                <a:srgbClr val="676563"/>
              </a:buClr>
              <a:buSzPct val="100000"/>
              <a:buFont typeface="Arial" charset="0"/>
              <a:buChar char="•"/>
            </a:pPr>
            <a:r>
              <a:rPr lang="en" sz="17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Mindfulness?</a:t>
            </a:r>
          </a:p>
          <a:p>
            <a:pPr marL="457200" lvl="0" indent="-317500" rtl="0">
              <a:spcBef>
                <a:spcPts val="0"/>
              </a:spcBef>
              <a:spcAft>
                <a:spcPts val="400"/>
              </a:spcAft>
              <a:buClr>
                <a:schemeClr val="dk2"/>
              </a:buClr>
              <a:buSzPct val="100000"/>
              <a:buFont typeface="Arial" charset="0"/>
              <a:buChar char="•"/>
            </a:pPr>
            <a:r>
              <a:rPr lang="en" sz="17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Instructional practices (such as PBL, cooperative learning)?</a:t>
            </a:r>
          </a:p>
          <a:p>
            <a:pPr lvl="0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 sz="17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Where are the </a:t>
            </a:r>
            <a:r>
              <a:rPr lang="en" sz="17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gaps </a:t>
            </a:r>
            <a:r>
              <a:rPr lang="en" sz="17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where new </a:t>
            </a:r>
            <a:r>
              <a:rPr lang="en" sz="17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programs, activities, practices, strategies, resources, and professional </a:t>
            </a:r>
            <a:r>
              <a:rPr lang="en" sz="17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development</a:t>
            </a:r>
            <a:r>
              <a:rPr lang="en" sz="1700" dirty="0" smtClean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 </a:t>
            </a:r>
            <a:r>
              <a:rPr lang="en" sz="17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may be needed</a:t>
            </a:r>
            <a:r>
              <a:rPr lang="en" sz="1700" dirty="0" smtClean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</a:rPr>
              <a:t>?</a:t>
            </a:r>
            <a:endParaRPr sz="17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 txBox="1">
            <a:spLocks noGrp="1"/>
          </p:cNvSpPr>
          <p:nvPr>
            <p:ph type="title"/>
          </p:nvPr>
        </p:nvSpPr>
        <p:spPr>
          <a:xfrm>
            <a:off x="3289738" y="292850"/>
            <a:ext cx="5542562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Calibri" charset="0"/>
                <a:ea typeface="Calibri" charset="0"/>
                <a:cs typeface="Calibri" charset="0"/>
              </a:rPr>
              <a:t>Next Steps</a:t>
            </a:r>
          </a:p>
        </p:txBody>
      </p:sp>
      <p:sp>
        <p:nvSpPr>
          <p:cNvPr id="625" name="Shape 6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00050" lvl="0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" sz="2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What am I going to do to integrate SEL into my work at the start of the school year? </a:t>
            </a:r>
          </a:p>
          <a:p>
            <a:pPr marL="400050" lvl="0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" sz="2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What am I going to do to promote SEL within the systems in my school/SU? </a:t>
            </a:r>
          </a:p>
          <a:p>
            <a:pPr marL="400050" lvl="0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" sz="2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What resources do we need:</a:t>
            </a:r>
          </a:p>
          <a:p>
            <a:pPr marL="857250" lvl="1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" sz="2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Right away?</a:t>
            </a:r>
          </a:p>
          <a:p>
            <a:pPr marL="857250" lvl="1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" sz="2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During 2017-18?</a:t>
            </a:r>
          </a:p>
          <a:p>
            <a:pPr marL="857250" lvl="1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" sz="2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Next 3 years</a:t>
            </a:r>
            <a:r>
              <a:rPr lang="en" sz="2400" dirty="0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  <a:endParaRPr lang="en" sz="2400" dirty="0">
              <a:solidFill>
                <a:schemeClr val="dk1"/>
              </a:solidFill>
              <a:highlight>
                <a:srgbClr val="FFFF00"/>
              </a:highlight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 txBox="1">
            <a:spLocks noGrp="1"/>
          </p:cNvSpPr>
          <p:nvPr>
            <p:ph type="title"/>
          </p:nvPr>
        </p:nvSpPr>
        <p:spPr>
          <a:xfrm>
            <a:off x="2942896" y="292850"/>
            <a:ext cx="5889403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dirty="0">
                <a:latin typeface="Calibri" charset="0"/>
                <a:ea typeface="Calibri" charset="0"/>
                <a:cs typeface="Calibri" charset="0"/>
              </a:rPr>
              <a:t>What Does It Look Like When It’s Fully Implemented?</a:t>
            </a:r>
          </a:p>
        </p:txBody>
      </p:sp>
      <p:sp>
        <p:nvSpPr>
          <p:cNvPr id="631" name="Shape 631"/>
          <p:cNvSpPr txBox="1">
            <a:spLocks noGrp="1"/>
          </p:cNvSpPr>
          <p:nvPr>
            <p:ph type="body" idx="1"/>
          </p:nvPr>
        </p:nvSpPr>
        <p:spPr>
          <a:xfrm>
            <a:off x="311700" y="1455600"/>
            <a:ext cx="8520600" cy="332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Teachers promoting SEL in the classroom</a:t>
            </a: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Classroom concepts reinforced outside classroom</a:t>
            </a: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Adults modeling SEL </a:t>
            </a: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Administrators manage school in a way that fosters adult SEL (e.g., how meetings are run, the way decisions are made)</a:t>
            </a: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Implemented and aligned at all three tiers</a:t>
            </a: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All policies and practices at the school level support student SEL (e.g., discipline guidelines)</a:t>
            </a: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School regularly communicates with and engages families/community partners around SEL</a:t>
            </a:r>
          </a:p>
        </p:txBody>
      </p:sp>
      <p:sp>
        <p:nvSpPr>
          <p:cNvPr id="632" name="Shape 632"/>
          <p:cNvSpPr txBox="1"/>
          <p:nvPr/>
        </p:nvSpPr>
        <p:spPr>
          <a:xfrm>
            <a:off x="0" y="4832175"/>
            <a:ext cx="9144000" cy="38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u="sng" dirty="0">
                <a:solidFill>
                  <a:schemeClr val="hlink"/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http://www.casel.org/integration/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 txBox="1">
            <a:spLocks noGrp="1"/>
          </p:cNvSpPr>
          <p:nvPr>
            <p:ph type="title"/>
          </p:nvPr>
        </p:nvSpPr>
        <p:spPr>
          <a:xfrm>
            <a:off x="3090040" y="292850"/>
            <a:ext cx="5742259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Calibri" charset="0"/>
                <a:ea typeface="Calibri" charset="0"/>
                <a:cs typeface="Calibri" charset="0"/>
              </a:rPr>
              <a:t>References</a:t>
            </a:r>
          </a:p>
        </p:txBody>
      </p:sp>
      <p:sp>
        <p:nvSpPr>
          <p:cNvPr id="638" name="Shape 63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u="sng" dirty="0">
                <a:solidFill>
                  <a:schemeClr val="hlink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  <a:hlinkClick r:id="rId3"/>
              </a:rPr>
              <a:t>Cook, C. R., Frye, M., Slemrod, T., Lyon, A. R., Renshaw, T. L., &amp; Zhang, Y. (2015). An integrated approach to universal prevention: Independent and combined effects of PBIS and SEL on youths’ mental health. </a:t>
            </a:r>
            <a:r>
              <a:rPr lang="en" i="1" u="sng" dirty="0">
                <a:solidFill>
                  <a:schemeClr val="hlink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  <a:hlinkClick r:id="rId3"/>
              </a:rPr>
              <a:t>School Psychology Quarterly,30</a:t>
            </a:r>
            <a:r>
              <a:rPr lang="en" u="sng" dirty="0">
                <a:solidFill>
                  <a:schemeClr val="hlink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Roboto"/>
                <a:hlinkClick r:id="rId3"/>
              </a:rPr>
              <a:t>(2), 166-183. doi:10.1037/spq0000102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u="sng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Roboto"/>
                <a:hlinkClick r:id="rId4"/>
              </a:rPr>
              <a:t>Collaborative for Academic, Social, and Emotional Learning (CASEL)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u="sng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Roboto"/>
                <a:hlinkClick r:id="rId5"/>
              </a:rPr>
              <a:t>Vermont Early Learning Standards (VELS)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u="sng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Roboto"/>
                <a:hlinkClick r:id="rId6"/>
              </a:rPr>
              <a:t>Illinois SEL Standards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u="sng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Roboto"/>
                <a:hlinkClick r:id="rId7"/>
              </a:rPr>
              <a:t>American School Counselor Association (ASCA) Mindsets &amp; Behavior Standards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3604436" y="292850"/>
            <a:ext cx="5227863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 dirty="0">
                <a:latin typeface="Calibri" charset="0"/>
                <a:ea typeface="Calibri" charset="0"/>
                <a:cs typeface="Calibri" charset="0"/>
              </a:rPr>
              <a:t>Why Integrate SEL with PBIS?</a:t>
            </a:r>
          </a:p>
        </p:txBody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Both widely-adopted, evidence-based universal prevention approaches that address student mental health</a:t>
            </a:r>
          </a:p>
          <a:p>
            <a:pPr marL="457200" lvl="0" indent="-355600" rtl="0"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Stem from different theoretical camps -- often implemented separately but are complementary </a:t>
            </a:r>
          </a:p>
          <a:p>
            <a:pPr marL="457200" lvl="0" indent="-355600" rtl="0"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" b="1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Research supports integration</a:t>
            </a: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:</a:t>
            </a:r>
          </a:p>
          <a:p>
            <a:pPr marL="914400" lvl="1" indent="-342900" rtl="0"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" sz="18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When compared to all other conditions (BAU (business as usual); PBIS only; SEL only), the </a:t>
            </a:r>
            <a:r>
              <a:rPr lang="en" sz="1800" b="1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combo condition (PBIS &amp; SEL)</a:t>
            </a:r>
            <a:r>
              <a:rPr lang="en" sz="18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 produced </a:t>
            </a:r>
            <a:r>
              <a:rPr lang="en" sz="1800" b="1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significantly greater</a:t>
            </a:r>
            <a:r>
              <a:rPr lang="en" sz="18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: </a:t>
            </a:r>
          </a:p>
          <a:p>
            <a:pPr marL="1371600" lvl="2" indent="-342900" rtl="0"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ct val="112500"/>
              <a:buFont typeface="Arial" charset="0"/>
              <a:buChar char="•"/>
            </a:pPr>
            <a:r>
              <a:rPr lang="en" sz="18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improvements in </a:t>
            </a:r>
            <a:r>
              <a:rPr lang="en" sz="1800" b="1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overall mental health</a:t>
            </a:r>
          </a:p>
          <a:p>
            <a:pPr marL="1371600" lvl="2" indent="-330200" rtl="0"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" sz="18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reductions in </a:t>
            </a:r>
            <a:r>
              <a:rPr lang="en" sz="1800" b="1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externalizing behaviors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0" y="4811750"/>
            <a:ext cx="9144000" cy="38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u="sng" dirty="0">
                <a:solidFill>
                  <a:schemeClr val="hlink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hlinkClick r:id="rId3"/>
              </a:rPr>
              <a:t>Cook, C. R., Frye, M., Slemrod, T., Lyon, A. R., Renshaw, T. L., &amp; Zhang, Y. (2015). An integrated approach to universal prevention: Independent and combined effects of PBIS and SEL on youths’ mental health. </a:t>
            </a:r>
            <a:r>
              <a:rPr lang="en" sz="1200" i="1" u="sng" dirty="0">
                <a:solidFill>
                  <a:schemeClr val="hlink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hlinkClick r:id="rId3"/>
              </a:rPr>
              <a:t>School Psychology Quarterly,30</a:t>
            </a:r>
            <a:r>
              <a:rPr lang="en" sz="1200" u="sng" dirty="0">
                <a:solidFill>
                  <a:schemeClr val="hlink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hlinkClick r:id="rId3"/>
              </a:rPr>
              <a:t>(2), 166-183. doi:10.1037/spq0000102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3317358" y="229680"/>
            <a:ext cx="5514942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600" dirty="0">
                <a:latin typeface="Calibri" charset="0"/>
                <a:ea typeface="Calibri" charset="0"/>
                <a:cs typeface="Calibri" charset="0"/>
              </a:rPr>
              <a:t>Why Might Integration Lead to Better Results?</a:t>
            </a:r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0" y="1300255"/>
            <a:ext cx="4552500" cy="326857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800" b="1" u="sng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SEL</a:t>
            </a:r>
            <a:r>
              <a:rPr lang="en" sz="1800" b="1" u="sng" dirty="0" smtClean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:</a:t>
            </a:r>
            <a:endParaRPr lang="en-US" sz="1800" b="1" u="sng" dirty="0" smtClean="0">
              <a:solidFill>
                <a:schemeClr val="tx1"/>
              </a:solidFill>
              <a:highlight>
                <a:srgbClr val="FFFFFF"/>
              </a:highlight>
              <a:latin typeface="Calibri" charset="0"/>
              <a:ea typeface="Calibri" charset="0"/>
              <a:cs typeface="Calibri" charset="0"/>
            </a:endParaRPr>
          </a:p>
          <a:p>
            <a:pPr lvl="0" algn="ctr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" sz="500" b="1" u="sng" dirty="0">
              <a:solidFill>
                <a:schemeClr val="tx1"/>
              </a:solidFill>
              <a:highlight>
                <a:srgbClr val="FFFFFF"/>
              </a:highlight>
              <a:latin typeface="Calibri" charset="0"/>
              <a:ea typeface="Calibri" charset="0"/>
              <a:cs typeface="Calibri" charset="0"/>
            </a:endParaRP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</a:pPr>
            <a:r>
              <a:rPr lang="en" u="sng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Strengths:</a:t>
            </a:r>
          </a:p>
          <a:p>
            <a:pPr marL="457200" indent="-317500">
              <a:lnSpc>
                <a:spcPct val="100000"/>
              </a:lnSpc>
              <a:spcAft>
                <a:spcPts val="40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Effective approach to universal prevention</a:t>
            </a:r>
          </a:p>
          <a:p>
            <a:pPr marL="457200" indent="-317500">
              <a:lnSpc>
                <a:spcPct val="100000"/>
              </a:lnSpc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Significantly reduce </a:t>
            </a:r>
            <a:r>
              <a:rPr lang="en" b="1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internalizing </a:t>
            </a: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behaviors </a:t>
            </a:r>
            <a:r>
              <a:rPr lang="en" sz="12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" sz="12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hlinkClick r:id="rId3"/>
              </a:rPr>
              <a:t>Merrell, Juskelis, Tran, &amp; Buchanan, 2008</a:t>
            </a:r>
            <a:r>
              <a:rPr lang="en" sz="12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</a:pPr>
            <a:r>
              <a:rPr lang="en" u="sng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Weaknesses:</a:t>
            </a:r>
          </a:p>
          <a:p>
            <a:pPr marL="457200" indent="-317500">
              <a:lnSpc>
                <a:spcPct val="100000"/>
              </a:lnSpc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Limited emphasis on </a:t>
            </a:r>
            <a:r>
              <a:rPr lang="en" b="1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teaching</a:t>
            </a: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 practices that promote </a:t>
            </a:r>
            <a:r>
              <a:rPr lang="en" b="1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orderly and productive</a:t>
            </a: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 learning environments where students can acquire and then generalize skills </a:t>
            </a:r>
            <a:r>
              <a:rPr lang="en" sz="1200" u="sng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" sz="1200" u="sng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hlinkClick r:id="rId4"/>
              </a:rPr>
              <a:t>Gresham, 1995</a:t>
            </a:r>
            <a:r>
              <a:rPr lang="en" sz="1200" u="sng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; </a:t>
            </a:r>
            <a:r>
              <a:rPr lang="en" sz="1200" u="sng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hlinkClick r:id="rId5"/>
              </a:rPr>
              <a:t>Osher et al., 2010</a:t>
            </a:r>
            <a:r>
              <a:rPr lang="en" sz="1200" u="sng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body" idx="2"/>
          </p:nvPr>
        </p:nvSpPr>
        <p:spPr>
          <a:xfrm>
            <a:off x="4439250" y="1300255"/>
            <a:ext cx="4552500" cy="319237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800" b="1" u="sng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PBIS</a:t>
            </a:r>
            <a:r>
              <a:rPr lang="en" sz="1800" b="1" u="sng" dirty="0" smtClean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:</a:t>
            </a:r>
            <a:endParaRPr lang="en-US" sz="1800" b="1" u="sng" dirty="0" smtClean="0">
              <a:solidFill>
                <a:schemeClr val="tx1"/>
              </a:solidFill>
              <a:highlight>
                <a:srgbClr val="FFFFFF"/>
              </a:highlight>
              <a:latin typeface="Calibri" charset="0"/>
              <a:ea typeface="Calibri" charset="0"/>
              <a:cs typeface="Calibri" charset="0"/>
            </a:endParaRPr>
          </a:p>
          <a:p>
            <a:pPr lvl="0" algn="ctr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" sz="500" b="1" u="sng" dirty="0">
              <a:solidFill>
                <a:schemeClr val="tx1"/>
              </a:solidFill>
              <a:highlight>
                <a:srgbClr val="FFFFFF"/>
              </a:highlight>
              <a:latin typeface="Calibri" charset="0"/>
              <a:ea typeface="Calibri" charset="0"/>
              <a:cs typeface="Calibri" charset="0"/>
            </a:endParaRP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</a:pPr>
            <a:r>
              <a:rPr lang="en" u="sng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Strengths:</a:t>
            </a:r>
          </a:p>
          <a:p>
            <a:pPr marL="457200" indent="-317500">
              <a:lnSpc>
                <a:spcPct val="100000"/>
              </a:lnSpc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" b="1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Teaching</a:t>
            </a: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, modeling, cueing, reinforcing behaviors</a:t>
            </a:r>
          </a:p>
          <a:p>
            <a:pPr marL="457200" indent="-317500">
              <a:lnSpc>
                <a:spcPct val="100000"/>
              </a:lnSpc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Developing progressive system of systematically responding to problem behavior </a:t>
            </a:r>
            <a:r>
              <a:rPr lang="en" sz="12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" sz="1200" u="sng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hlinkClick r:id="rId6"/>
              </a:rPr>
              <a:t>Sugai &amp; Horner, 2009</a:t>
            </a:r>
            <a:r>
              <a:rPr lang="en" sz="12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457200" indent="-317500">
              <a:lnSpc>
                <a:spcPct val="100000"/>
              </a:lnSpc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Reduction of </a:t>
            </a:r>
            <a:r>
              <a:rPr lang="en" b="1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externalizing</a:t>
            </a: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 behaviors and promotion of more </a:t>
            </a:r>
            <a:r>
              <a:rPr lang="en" b="1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safe and orderly</a:t>
            </a: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 learning environments </a:t>
            </a:r>
            <a:r>
              <a:rPr lang="en" sz="12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" sz="1200" u="sng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hlinkClick r:id="rId7"/>
              </a:rPr>
              <a:t>Horner et al., 2009</a:t>
            </a:r>
            <a:r>
              <a:rPr lang="en" sz="12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</a:pPr>
            <a:r>
              <a:rPr lang="en" u="sng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Weaknesses:</a:t>
            </a:r>
          </a:p>
          <a:p>
            <a: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Times New Roman"/>
            </a:pPr>
            <a:r>
              <a:rPr lang="en" sz="14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Limited research examining effects of PBIS to address </a:t>
            </a:r>
            <a:r>
              <a:rPr lang="en" sz="1400" b="1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internalizing</a:t>
            </a:r>
            <a:r>
              <a:rPr lang="en" sz="1400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 behaviors</a:t>
            </a: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en" u="sng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hlinkClick r:id="rId8"/>
              </a:rPr>
              <a:t>McIntosh, Ty, &amp; Miller, 2014</a:t>
            </a: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0" y="1030680"/>
            <a:ext cx="9144000" cy="38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Each approach has strengths and weaknesses: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0" y="4762200"/>
            <a:ext cx="9144000" cy="38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u="sng" dirty="0">
                <a:solidFill>
                  <a:schemeClr val="hlink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hlinkClick r:id="rId9"/>
              </a:rPr>
              <a:t>Cook, C. R., Frye, M., Slemrod, T., Lyon, A. R., Renshaw, T. L., &amp; Zhang, Y. (2015). An integrated approach to universal prevention: Independent and combined effects of PBIS and SEL on youths’ mental health. </a:t>
            </a:r>
            <a:r>
              <a:rPr lang="en" sz="1200" i="1" u="sng" dirty="0">
                <a:solidFill>
                  <a:schemeClr val="hlink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hlinkClick r:id="rId9"/>
              </a:rPr>
              <a:t>School Psychology Quarterly,30</a:t>
            </a:r>
            <a:r>
              <a:rPr lang="en" sz="1200" u="sng" dirty="0">
                <a:solidFill>
                  <a:schemeClr val="hlink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hlinkClick r:id="rId9"/>
              </a:rPr>
              <a:t>(2), 166-183. doi:10.1037/spq0000102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3476848" y="292850"/>
            <a:ext cx="5355452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000" dirty="0">
                <a:latin typeface="Calibri" charset="0"/>
                <a:ea typeface="Calibri" charset="0"/>
                <a:cs typeface="Calibri" charset="0"/>
              </a:rPr>
              <a:t>Commonalities between SEL and PBIS	</a:t>
            </a:r>
          </a:p>
        </p:txBody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311700" y="1626781"/>
            <a:ext cx="8520600" cy="294209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36550" rtl="0"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" sz="1700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Universal supports that focus on:</a:t>
            </a:r>
          </a:p>
          <a:p>
            <a:pPr marL="914400" lvl="1" indent="-336550">
              <a:spcAft>
                <a:spcPts val="40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" sz="1700" b="1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prevention</a:t>
            </a:r>
            <a:r>
              <a:rPr lang="en" sz="1700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 of problems that interfere with academic success</a:t>
            </a:r>
          </a:p>
          <a:p>
            <a:pPr marL="914400" lvl="1" indent="-336550">
              <a:spcAft>
                <a:spcPts val="40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" sz="1700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promotion of </a:t>
            </a:r>
            <a:r>
              <a:rPr lang="en" sz="1700" b="1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positive</a:t>
            </a:r>
            <a:r>
              <a:rPr lang="en" sz="1700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 skills and environments</a:t>
            </a:r>
          </a:p>
          <a:p>
            <a:pPr marL="457200" lvl="0" indent="-336550"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" sz="1700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Emphasize value of </a:t>
            </a:r>
            <a:r>
              <a:rPr lang="en" sz="1700" b="1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positive</a:t>
            </a:r>
            <a:r>
              <a:rPr lang="en" sz="1700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 approaches rather than punitive</a:t>
            </a:r>
          </a:p>
          <a:p>
            <a:pPr marL="457200" lvl="0" indent="-336550"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" sz="1700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Put high value on importance of </a:t>
            </a:r>
            <a:r>
              <a:rPr lang="en" sz="1700" b="1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teaching</a:t>
            </a:r>
            <a:r>
              <a:rPr lang="en" sz="1700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 practices in order for students to learn skills that will enable them to be </a:t>
            </a:r>
            <a:r>
              <a:rPr lang="en" sz="1700" b="1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socially</a:t>
            </a:r>
            <a:r>
              <a:rPr lang="en" sz="1700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" sz="1700" b="1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academically successful</a:t>
            </a:r>
          </a:p>
          <a:p>
            <a:pPr marL="457200" lvl="0" indent="-336550">
              <a:spcBef>
                <a:spcPts val="0"/>
              </a:spcBef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" sz="1700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Help schools establish more </a:t>
            </a:r>
            <a:r>
              <a:rPr lang="en" sz="1700" b="1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supportive</a:t>
            </a:r>
            <a:r>
              <a:rPr lang="en" sz="1700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" sz="1700" b="1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nurturing</a:t>
            </a:r>
            <a:r>
              <a:rPr lang="en" sz="1700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 environment that </a:t>
            </a:r>
            <a:r>
              <a:rPr lang="en" sz="1700" b="1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empowers</a:t>
            </a:r>
            <a:r>
              <a:rPr lang="en" sz="1700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 students to develop </a:t>
            </a:r>
            <a:r>
              <a:rPr lang="en" sz="1700" b="1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competencies</a:t>
            </a:r>
            <a:r>
              <a:rPr lang="en" sz="1700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 that prevent mental health problems and promote </a:t>
            </a:r>
            <a:r>
              <a:rPr lang="en" sz="1700" b="1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wellbeing </a:t>
            </a:r>
            <a:r>
              <a:rPr lang="en" sz="1700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" sz="1700" b="1" dirty="0">
                <a:solidFill>
                  <a:schemeClr val="dk1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academic success</a:t>
            </a:r>
            <a:r>
              <a:rPr lang="en" sz="1700" dirty="0">
                <a:solidFill>
                  <a:srgbClr val="999999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" sz="1200" dirty="0">
                <a:solidFill>
                  <a:srgbClr val="B7B7B7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" sz="1200" u="sng" dirty="0">
                <a:solidFill>
                  <a:srgbClr val="B7B7B7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hlinkClick r:id="rId3"/>
              </a:rPr>
              <a:t>Biglan, Flay, Embry, &amp; Sandler, 2012</a:t>
            </a:r>
            <a:r>
              <a:rPr lang="en" sz="1200" dirty="0">
                <a:solidFill>
                  <a:srgbClr val="B7B7B7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0" y="4762200"/>
            <a:ext cx="9144000" cy="38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u="sng" dirty="0">
                <a:solidFill>
                  <a:schemeClr val="hlink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hlinkClick r:id="rId4"/>
              </a:rPr>
              <a:t>Cook, C. R., Frye, M., Slemrod, T., Lyon, A. R., Renshaw, T. L., &amp; Zhang, Y. (2015). An integrated approach to universal prevention: Independent and combined effects of PBIS and SEL on youths’ mental health. </a:t>
            </a:r>
            <a:r>
              <a:rPr lang="en" sz="1200" i="1" u="sng" dirty="0">
                <a:solidFill>
                  <a:schemeClr val="hlink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hlinkClick r:id="rId4"/>
              </a:rPr>
              <a:t>School Psychology Quarterly,30</a:t>
            </a:r>
            <a:r>
              <a:rPr lang="en" sz="1200" u="sng" dirty="0">
                <a:solidFill>
                  <a:schemeClr val="hlink"/>
                </a:solidFill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hlinkClick r:id="rId4"/>
              </a:rPr>
              <a:t>(2), 166-183. doi:10.1037/spq0000102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3763926" y="292850"/>
            <a:ext cx="5068374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Calibri" charset="0"/>
                <a:ea typeface="Calibri" charset="0"/>
                <a:cs typeface="Calibri" charset="0"/>
              </a:rPr>
              <a:t>The Basics</a:t>
            </a:r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Teaching (and re-teaching) clear, well-defined behavioral expectations</a:t>
            </a:r>
          </a:p>
        </p:txBody>
      </p:sp>
      <p:pic>
        <p:nvPicPr>
          <p:cNvPr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84050">
            <a:off x="1143150" y="1873162"/>
            <a:ext cx="2990850" cy="25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45381">
            <a:off x="4711220" y="1957447"/>
            <a:ext cx="3898734" cy="2764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40</TotalTime>
  <Words>2700</Words>
  <Application>Microsoft Macintosh PowerPoint</Application>
  <PresentationFormat>On-screen Show (16:9)</PresentationFormat>
  <Paragraphs>443</Paragraphs>
  <Slides>59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2" baseType="lpstr">
      <vt:lpstr>Al Nile</vt:lpstr>
      <vt:lpstr>Arial</vt:lpstr>
      <vt:lpstr>Raleway</vt:lpstr>
      <vt:lpstr>Roboto</vt:lpstr>
      <vt:lpstr>Century Gothic</vt:lpstr>
      <vt:lpstr>Times New Roman</vt:lpstr>
      <vt:lpstr>Lato</vt:lpstr>
      <vt:lpstr>Comic Sans MS</vt:lpstr>
      <vt:lpstr>Happy Monkey</vt:lpstr>
      <vt:lpstr>Source Code Pro</vt:lpstr>
      <vt:lpstr>Amatic SC</vt:lpstr>
      <vt:lpstr>Calibri</vt:lpstr>
      <vt:lpstr>Vapor Trail</vt:lpstr>
      <vt:lpstr>Enriching PBIS Implementation by Integrating  Social Emotional Learning</vt:lpstr>
      <vt:lpstr>Learning Objectives</vt:lpstr>
      <vt:lpstr>What is Social Emotional Learning (SEL)?</vt:lpstr>
      <vt:lpstr>Why SEL?</vt:lpstr>
      <vt:lpstr>Research Behind SEL Programming Indicates:</vt:lpstr>
      <vt:lpstr>Why Integrate SEL with PBIS?</vt:lpstr>
      <vt:lpstr>Why Might Integration Lead to Better Results?</vt:lpstr>
      <vt:lpstr>Commonalities between SEL and PBIS </vt:lpstr>
      <vt:lpstr>The Basics</vt:lpstr>
      <vt:lpstr>Going Beyond Simply Teaching Behavioral Expectations</vt:lpstr>
      <vt:lpstr>Social and Emotional Learning Competencies and Contexts</vt:lpstr>
      <vt:lpstr>PowerPoint Presentation</vt:lpstr>
      <vt:lpstr>PowerPoint Presentation</vt:lpstr>
      <vt:lpstr>PowerPoint Presentation</vt:lpstr>
      <vt:lpstr>Types of Social Skills Deficits</vt:lpstr>
      <vt:lpstr>SEL Instructional Practices and Programming</vt:lpstr>
      <vt:lpstr>PowerPoint Presentation</vt:lpstr>
      <vt:lpstr>PowerPoint Presentation</vt:lpstr>
      <vt:lpstr>Components of Schoolwide SEL Programming</vt:lpstr>
      <vt:lpstr>Preferred Teaching Practices</vt:lpstr>
      <vt:lpstr>Social Teaching Practices that Promote SEL</vt:lpstr>
      <vt:lpstr>Instructional Teaching Practices that Promote SEL</vt:lpstr>
      <vt:lpstr>PowerPoint Presentation</vt:lpstr>
      <vt:lpstr>Strategies that Promote SEL</vt:lpstr>
      <vt:lpstr>SEL/Academic Content Area Integration</vt:lpstr>
      <vt:lpstr>School-Wide Social Skills Curriculum</vt:lpstr>
      <vt:lpstr>Effective Social and Emotional Learning Programs</vt:lpstr>
      <vt:lpstr>Second Step</vt:lpstr>
      <vt:lpstr>Second Step</vt:lpstr>
      <vt:lpstr>School-Connect</vt:lpstr>
      <vt:lpstr>Facing History and Ourselves</vt:lpstr>
      <vt:lpstr>Vermont Early Learning Standards (VELS)</vt:lpstr>
      <vt:lpstr>VELS: Social &amp; Emotional Learning &amp; Development </vt:lpstr>
      <vt:lpstr>VELS: Approaches to Learning</vt:lpstr>
      <vt:lpstr>VELS: Social Studies</vt:lpstr>
      <vt:lpstr>Illinois SEL Standards</vt:lpstr>
      <vt:lpstr>ASCA Mindsets &amp; Behaviors: Mindsets</vt:lpstr>
      <vt:lpstr>ASCA Mindsets &amp; Behaviors: Behaviors </vt:lpstr>
      <vt:lpstr>PowerPoint Presentation</vt:lpstr>
      <vt:lpstr>SEL: Universal </vt:lpstr>
      <vt:lpstr>Shared Language and Concepts</vt:lpstr>
      <vt:lpstr>Second Step </vt:lpstr>
      <vt:lpstr>School Counseling Curriculum</vt:lpstr>
      <vt:lpstr>School Counseling Curriculum</vt:lpstr>
      <vt:lpstr>We Thinkers</vt:lpstr>
      <vt:lpstr>Zones of Regulation</vt:lpstr>
      <vt:lpstr>Superflex</vt:lpstr>
      <vt:lpstr>PowerPoint Presentation</vt:lpstr>
      <vt:lpstr>PowerPoint Presentation</vt:lpstr>
      <vt:lpstr>Social Skills Instruction Works!</vt:lpstr>
      <vt:lpstr>School/District-Wide Framework </vt:lpstr>
      <vt:lpstr>Addressing Barriers</vt:lpstr>
      <vt:lpstr>Action Planning</vt:lpstr>
      <vt:lpstr>Data Sources for SEL Needs Assessment</vt:lpstr>
      <vt:lpstr>Determining Desired Outcomes</vt:lpstr>
      <vt:lpstr>Resources and Needs Assessment</vt:lpstr>
      <vt:lpstr>Next Steps</vt:lpstr>
      <vt:lpstr>What Does It Look Like When It’s Fully Implemented?</vt:lpstr>
      <vt:lpstr>References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Enriching PBIS Implementation by Integrating  Social Emotional Learning</dc:title>
  <cp:lastModifiedBy>Amy Wheeler-Sutton</cp:lastModifiedBy>
  <cp:revision>7</cp:revision>
  <dcterms:modified xsi:type="dcterms:W3CDTF">2017-06-18T17:08:24Z</dcterms:modified>
</cp:coreProperties>
</file>