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3" r:id="rId2"/>
    <p:sldId id="274" r:id="rId3"/>
    <p:sldId id="275" r:id="rId4"/>
    <p:sldId id="276" r:id="rId5"/>
    <p:sldId id="277" r:id="rId6"/>
    <p:sldId id="279" r:id="rId7"/>
    <p:sldId id="27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19" autoAdjust="0"/>
  </p:normalViewPr>
  <p:slideViewPr>
    <p:cSldViewPr>
      <p:cViewPr varScale="1">
        <p:scale>
          <a:sx n="87" d="100"/>
          <a:sy n="87" d="100"/>
        </p:scale>
        <p:origin x="-660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7D45C-B132-48A1-960F-03011C3C59A5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41B2C-EF7E-41EB-B0E9-18A1C5CE47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F23AF-C83C-4F66-9CC5-924733BE1EB8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81931-6653-4C6F-A260-DE5FF706B4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1931-6653-4C6F-A260-DE5FF706B43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81931-6653-4C6F-A260-DE5FF706B43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5124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6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B487B6-9B14-42A6-86FE-EF48E4D61CF1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fld id="{8DB487B6-9B14-42A6-86FE-EF48E4D61CF1}" type="datetimeFigureOut">
              <a:rPr lang="en-US" smtClean="0"/>
              <a:pPr/>
              <a:t>9/21/2009</a:t>
            </a:fld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38EE52B-8516-40EE-9F7B-6CE75BA3213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1981200" cy="1143000"/>
          </a:xfrm>
        </p:spPr>
        <p:txBody>
          <a:bodyPr>
            <a:normAutofit/>
          </a:bodyPr>
          <a:lstStyle/>
          <a:p>
            <a:pPr algn="l"/>
            <a:r>
              <a:rPr lang="en-US" sz="1600" dirty="0" smtClean="0"/>
              <a:t>Sept </a:t>
            </a:r>
            <a:r>
              <a:rPr lang="en-US" sz="1600" dirty="0" smtClean="0"/>
              <a:t>21</a:t>
            </a:r>
            <a:r>
              <a:rPr lang="en-US" sz="1600" dirty="0" smtClean="0"/>
              <a:t>, </a:t>
            </a:r>
            <a:r>
              <a:rPr lang="en-US" sz="1600" dirty="0" smtClean="0"/>
              <a:t>2009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0" y="990600"/>
            <a:ext cx="3505200" cy="2743200"/>
          </a:xfrm>
        </p:spPr>
        <p:txBody>
          <a:bodyPr/>
          <a:lstStyle/>
          <a:p>
            <a:pPr marL="571500" indent="-571500">
              <a:buClrTx/>
              <a:buSzPct val="100000"/>
              <a:buAutoNum type="romanUcPeriod"/>
            </a:pPr>
            <a:r>
              <a:rPr lang="en-US" sz="2400" dirty="0" smtClean="0"/>
              <a:t>How Markets </a:t>
            </a:r>
            <a:r>
              <a:rPr lang="en-US" sz="2400" dirty="0" smtClean="0"/>
              <a:t>Work (part 2)</a:t>
            </a:r>
            <a:endParaRPr lang="en-US" sz="2400" dirty="0" smtClean="0"/>
          </a:p>
          <a:p>
            <a:pPr marL="971550" lvl="1" indent="-571500">
              <a:buClrTx/>
              <a:buSzPct val="100000"/>
              <a:buFont typeface="+mj-lt"/>
              <a:buAutoNum type="alphaUcPeriod"/>
            </a:pPr>
            <a:r>
              <a:rPr lang="en-US" sz="2400" dirty="0" smtClean="0"/>
              <a:t>Supply </a:t>
            </a:r>
            <a:r>
              <a:rPr lang="en-US" sz="2400" dirty="0" smtClean="0"/>
              <a:t>and the Law of Supply</a:t>
            </a:r>
          </a:p>
          <a:p>
            <a:pPr marL="971550" lvl="1" indent="-571500">
              <a:buClrTx/>
              <a:buSzPct val="100000"/>
              <a:buFont typeface="+mj-lt"/>
              <a:buAutoNum type="alphaUcPeriod"/>
            </a:pPr>
            <a:r>
              <a:rPr lang="en-US" sz="2400" dirty="0" smtClean="0"/>
              <a:t>Market </a:t>
            </a:r>
            <a:r>
              <a:rPr lang="en-US" sz="2400" dirty="0" smtClean="0"/>
              <a:t>Equilibrium</a:t>
            </a:r>
          </a:p>
          <a:p>
            <a:pPr marL="971550" lvl="1" indent="-571500">
              <a:buClrTx/>
              <a:buSzPct val="100000"/>
              <a:buFont typeface="+mj-lt"/>
              <a:buAutoNum type="alphaUcPeriod"/>
            </a:pPr>
            <a:r>
              <a:rPr lang="en-US" sz="2400" dirty="0" smtClean="0"/>
              <a:t>Changes in Price and Quantity</a:t>
            </a:r>
            <a:endParaRPr lang="en-US" sz="2400" dirty="0" smtClean="0"/>
          </a:p>
          <a:p>
            <a:pPr marL="571500" indent="-571500">
              <a:buNone/>
            </a:pPr>
            <a:endParaRPr lang="en-US" sz="2400" dirty="0" smtClean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609600"/>
            <a:ext cx="4876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04900" y="-1052513"/>
            <a:ext cx="11353800" cy="896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 Rates and Payments on a $200,000 Mortgage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295400" y="1905000"/>
          <a:ext cx="6172200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142240">
                <a:tc>
                  <a:txBody>
                    <a:bodyPr/>
                    <a:lstStyle/>
                    <a:p>
                      <a:pPr algn="ctr"/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Mortgage</a:t>
                      </a:r>
                      <a:r>
                        <a:rPr lang="en-US" sz="3000" baseline="0" dirty="0" smtClean="0"/>
                        <a:t> Rate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Monthly Payment</a:t>
                      </a:r>
                      <a:endParaRPr lang="en-US" sz="3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aseline="0" dirty="0" smtClean="0"/>
                        <a:t>2000</a:t>
                      </a:r>
                      <a:endParaRPr lang="en-US" sz="3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aseline="0" dirty="0" smtClean="0"/>
                        <a:t>7.4%</a:t>
                      </a:r>
                      <a:endParaRPr lang="en-US" sz="3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aseline="0" dirty="0" smtClean="0"/>
                        <a:t>$1,385</a:t>
                      </a:r>
                      <a:endParaRPr lang="en-US" sz="30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aseline="0" dirty="0" smtClean="0"/>
                        <a:t>2004</a:t>
                      </a:r>
                      <a:endParaRPr lang="en-US" sz="3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aseline="0" dirty="0" smtClean="0"/>
                        <a:t>3.5%</a:t>
                      </a:r>
                      <a:endParaRPr lang="en-US" sz="3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aseline="0" dirty="0" smtClean="0"/>
                        <a:t>$900</a:t>
                      </a:r>
                      <a:endParaRPr lang="en-US" sz="300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000" baseline="0" dirty="0" smtClean="0"/>
                        <a:t>2006</a:t>
                      </a:r>
                      <a:endParaRPr lang="en-US" sz="3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aseline="0" dirty="0" smtClean="0"/>
                        <a:t>0%</a:t>
                      </a:r>
                      <a:endParaRPr lang="en-US" sz="3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aseline="0" dirty="0" smtClean="0"/>
                        <a:t>$600</a:t>
                      </a:r>
                      <a:endParaRPr lang="en-US" sz="3000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5257800"/>
            <a:ext cx="57152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Question:  Do lower mortgage rates affect demand or supply?</a:t>
            </a:r>
          </a:p>
          <a:p>
            <a:r>
              <a:rPr lang="en-US" dirty="0" smtClean="0"/>
              <a:t>Which direction will the curve shift?  </a:t>
            </a:r>
          </a:p>
          <a:p>
            <a:r>
              <a:rPr lang="en-US" dirty="0" smtClean="0"/>
              <a:t>What happens to price and quantity of houses sold?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1552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63200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44577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 Lines in 1974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53800" cy="896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2307</TotalTime>
  <Words>86</Words>
  <Application>Microsoft Office PowerPoint</Application>
  <PresentationFormat>On-screen Show (4:3)</PresentationFormat>
  <Paragraphs>23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Theme1</vt:lpstr>
      <vt:lpstr>Sept 21, 2009</vt:lpstr>
      <vt:lpstr>Slide 2</vt:lpstr>
      <vt:lpstr>Interest Rates and Payments on a $200,000 Mortgage</vt:lpstr>
      <vt:lpstr>Slide 4</vt:lpstr>
      <vt:lpstr>Slide 5</vt:lpstr>
      <vt:lpstr>Gas Lines in 1974</vt:lpstr>
      <vt:lpstr>Slide 7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Economics?  From a famous economics student:</dc:title>
  <dc:creator>Art Woolf</dc:creator>
  <cp:lastModifiedBy>Art Woolf</cp:lastModifiedBy>
  <cp:revision>28</cp:revision>
  <dcterms:created xsi:type="dcterms:W3CDTF">2009-08-31T19:27:40Z</dcterms:created>
  <dcterms:modified xsi:type="dcterms:W3CDTF">2009-09-21T15:35:06Z</dcterms:modified>
</cp:coreProperties>
</file>