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handoutMasterIdLst>
    <p:handoutMasterId r:id="rId6"/>
  </p:handoutMasterIdLst>
  <p:sldIdLst>
    <p:sldId id="273" r:id="rId2"/>
    <p:sldId id="274" r:id="rId3"/>
    <p:sldId id="275"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719" autoAdjust="0"/>
  </p:normalViewPr>
  <p:slideViewPr>
    <p:cSldViewPr>
      <p:cViewPr varScale="1">
        <p:scale>
          <a:sx n="89" d="100"/>
          <a:sy n="89" d="100"/>
        </p:scale>
        <p:origin x="-63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A57D45C-B132-48A1-960F-03011C3C59A5}" type="datetimeFigureOut">
              <a:rPr lang="en-US" smtClean="0"/>
              <a:pPr/>
              <a:t>9/18/2009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9F41B2C-EF7E-41EB-B0E9-18A1C5CE47D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4F23AF-C83C-4F66-9CC5-924733BE1EB8}" type="datetimeFigureOut">
              <a:rPr lang="en-US" smtClean="0"/>
              <a:pPr/>
              <a:t>9/18/2009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F81931-6653-4C6F-A260-DE5FF706B43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Child mortality</a:t>
            </a:r>
          </a:p>
          <a:p>
            <a:r>
              <a:rPr lang="en-US" b="1" dirty="0" smtClean="0"/>
              <a:t>Progress made</a:t>
            </a:r>
          </a:p>
          <a:p>
            <a:r>
              <a:rPr lang="en-US" dirty="0" smtClean="0"/>
              <a:t>Sep 10th 2009</a:t>
            </a:r>
            <a:br>
              <a:rPr lang="en-US" dirty="0" smtClean="0"/>
            </a:br>
            <a:r>
              <a:rPr lang="en-US" dirty="0" smtClean="0"/>
              <a:t>From Economist.com</a:t>
            </a:r>
          </a:p>
          <a:p>
            <a:r>
              <a:rPr lang="en-US" b="1" dirty="0" smtClean="0"/>
              <a:t>More children are reaching their fifth birthday than ever before</a:t>
            </a:r>
          </a:p>
          <a:p>
            <a:r>
              <a:rPr lang="en-US" dirty="0" smtClean="0"/>
              <a:t/>
            </a:r>
            <a:br>
              <a:rPr lang="en-US" dirty="0" smtClean="0"/>
            </a:br>
            <a:r>
              <a:rPr lang="en-US" dirty="0" smtClean="0"/>
              <a:t>MORE children are surviving beyond their fifth birthday, according to a new report from the United Nations Children's Fund (</a:t>
            </a:r>
            <a:r>
              <a:rPr lang="en-US" dirty="0" err="1" smtClean="0"/>
              <a:t>Unicef</a:t>
            </a:r>
            <a:r>
              <a:rPr lang="en-US" dirty="0" smtClean="0"/>
              <a:t>). The child mortality rate—the number of under-fives dying per thousand live births—declined from 90 in 1990 to 65 in 2008, a drop of over a quarter. The number of deaths has fallen from 12.5m in 1990 to </a:t>
            </a:r>
            <a:r>
              <a:rPr lang="en-US" b="1" dirty="0" smtClean="0"/>
              <a:t>8.8m last year</a:t>
            </a:r>
            <a:r>
              <a:rPr lang="en-US" dirty="0" smtClean="0"/>
              <a:t>, the lowest since records began in 1960. The biggest improvements are in Latin America and the former Soviet Union, where mortality rates have fallen by more than half. Progress in sub-Saharan Africa, which now accounts for half of all deaths, has been slower, but Niger, Malawi, Mozambique and Ethiopia have seen reductions of more than 100 per 1,000 </a:t>
            </a:r>
            <a:r>
              <a:rPr lang="en-US" dirty="0" err="1" smtClean="0"/>
              <a:t>livebirths</a:t>
            </a:r>
            <a:r>
              <a:rPr lang="en-US" dirty="0" smtClean="0"/>
              <a:t> since 1990. The report notes that despite big improvements in preventing </a:t>
            </a:r>
            <a:r>
              <a:rPr lang="en-US" b="1" dirty="0" smtClean="0"/>
              <a:t>malaria</a:t>
            </a:r>
            <a:r>
              <a:rPr lang="en-US" dirty="0" smtClean="0"/>
              <a:t>, one of the three main causes of deaths, much more needs to be done to treat the other two causes, </a:t>
            </a:r>
            <a:r>
              <a:rPr lang="en-US" b="1" dirty="0" smtClean="0"/>
              <a:t>pneumonia and </a:t>
            </a:r>
            <a:r>
              <a:rPr lang="en-US" b="1" dirty="0" err="1" smtClean="0"/>
              <a:t>diarrhoea</a:t>
            </a:r>
            <a:r>
              <a:rPr lang="en-US" b="1" dirty="0" smtClean="0"/>
              <a:t>.</a:t>
            </a:r>
          </a:p>
          <a:p>
            <a:endParaRPr lang="en-US" dirty="0"/>
          </a:p>
        </p:txBody>
      </p:sp>
      <p:sp>
        <p:nvSpPr>
          <p:cNvPr id="4" name="Slide Number Placeholder 3"/>
          <p:cNvSpPr>
            <a:spLocks noGrp="1"/>
          </p:cNvSpPr>
          <p:nvPr>
            <p:ph type="sldNum" sz="quarter" idx="10"/>
          </p:nvPr>
        </p:nvSpPr>
        <p:spPr/>
        <p:txBody>
          <a:bodyPr/>
          <a:lstStyle/>
          <a:p>
            <a:fld id="{9AF81931-6653-4C6F-A260-DE5FF706B43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0825" cy="6850063"/>
            <a:chOff x="0" y="0"/>
            <a:chExt cx="5758" cy="4315"/>
          </a:xfrm>
        </p:grpSpPr>
        <p:grpSp>
          <p:nvGrpSpPr>
            <p:cNvPr id="3" name="Group 3"/>
            <p:cNvGrpSpPr>
              <a:grpSpLocks/>
            </p:cNvGrpSpPr>
            <p:nvPr userDrawn="1"/>
          </p:nvGrpSpPr>
          <p:grpSpPr bwMode="auto">
            <a:xfrm>
              <a:off x="1728" y="2230"/>
              <a:ext cx="4027" cy="2085"/>
              <a:chOff x="1728" y="2230"/>
              <a:chExt cx="4027" cy="2085"/>
            </a:xfrm>
          </p:grpSpPr>
          <p:sp>
            <p:nvSpPr>
              <p:cNvPr id="5124"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5125"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5126"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5127"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5128"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5129"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5130"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smtClean="0"/>
              <a:t>Click to edit Master title style</a:t>
            </a:r>
            <a:endParaRPr lang="en-US"/>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5133" name="Rectangle 13"/>
          <p:cNvSpPr>
            <a:spLocks noGrp="1" noChangeArrowheads="1"/>
          </p:cNvSpPr>
          <p:nvPr>
            <p:ph type="dt" sz="quarter" idx="2"/>
          </p:nvPr>
        </p:nvSpPr>
        <p:spPr>
          <a:xfrm>
            <a:off x="457200" y="6248400"/>
            <a:ext cx="2133600" cy="476250"/>
          </a:xfrm>
        </p:spPr>
        <p:txBody>
          <a:bodyPr/>
          <a:lstStyle>
            <a:lvl1pPr>
              <a:defRPr/>
            </a:lvl1pPr>
          </a:lstStyle>
          <a:p>
            <a:fld id="{8DB487B6-9B14-42A6-86FE-EF48E4D61CF1}" type="datetimeFigureOut">
              <a:rPr lang="en-US" smtClean="0"/>
              <a:pPr/>
              <a:t>9/18/2009</a:t>
            </a:fld>
            <a:endParaRPr lang="en-US"/>
          </a:p>
        </p:txBody>
      </p:sp>
      <p:sp>
        <p:nvSpPr>
          <p:cNvPr id="5134" name="Rectangle 14"/>
          <p:cNvSpPr>
            <a:spLocks noGrp="1" noChangeArrowheads="1"/>
          </p:cNvSpPr>
          <p:nvPr>
            <p:ph type="ftr" sz="quarter" idx="3"/>
          </p:nvPr>
        </p:nvSpPr>
        <p:spPr>
          <a:xfrm>
            <a:off x="3124200" y="6251575"/>
            <a:ext cx="2895600" cy="476250"/>
          </a:xfrm>
        </p:spPr>
        <p:txBody>
          <a:bodyPr/>
          <a:lstStyle>
            <a:lvl1pPr>
              <a:defRPr/>
            </a:lvl1pPr>
          </a:lstStyle>
          <a:p>
            <a:endParaRPr lang="en-US"/>
          </a:p>
        </p:txBody>
      </p:sp>
      <p:sp>
        <p:nvSpPr>
          <p:cNvPr id="5135" name="Rectangle 15"/>
          <p:cNvSpPr>
            <a:spLocks noGrp="1" noChangeArrowheads="1"/>
          </p:cNvSpPr>
          <p:nvPr>
            <p:ph type="sldNum" sz="quarter" idx="4"/>
          </p:nvPr>
        </p:nvSpPr>
        <p:spPr>
          <a:xfrm>
            <a:off x="6553200" y="6254750"/>
            <a:ext cx="2133600" cy="476250"/>
          </a:xfrm>
        </p:spPr>
        <p:txBody>
          <a:bodyPr/>
          <a:lstStyle>
            <a:lvl1pPr>
              <a:defRPr/>
            </a:lvl1pPr>
          </a:lstStyle>
          <a:p>
            <a:fld id="{D38EE52B-8516-40EE-9F7B-6CE75BA3213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5" name="Slide Number Placeholder 4"/>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5" name="Slide Number Placeholder 4"/>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5" name="Slide Number Placeholder 4"/>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5" name="Slide Number Placeholder 4"/>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6" name="Slide Number Placeholder 5"/>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8" name="Slide Number Placeholder 7"/>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4" name="Slide Number Placeholder 3"/>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3" name="Slide Number Placeholder 2"/>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6" name="Slide Number Placeholder 5"/>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DB487B6-9B14-42A6-86FE-EF48E4D61CF1}" type="datetimeFigureOut">
              <a:rPr lang="en-US" smtClean="0"/>
              <a:pPr/>
              <a:t>9/18/2009</a:t>
            </a:fld>
            <a:endParaRPr lang="en-US"/>
          </a:p>
        </p:txBody>
      </p:sp>
      <p:sp>
        <p:nvSpPr>
          <p:cNvPr id="6" name="Slide Number Placeholder 5"/>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fld id="{8DB487B6-9B14-42A6-86FE-EF48E4D61CF1}" type="datetimeFigureOut">
              <a:rPr lang="en-US" smtClean="0"/>
              <a:pPr/>
              <a:t>9/18/2009</a:t>
            </a:fld>
            <a:endParaRPr lang="en-US"/>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D38EE52B-8516-40EE-9F7B-6CE75BA32137}" type="slidenum">
              <a:rPr lang="en-US" smtClean="0"/>
              <a:pPr/>
              <a:t>‹#›</a:t>
            </a:fld>
            <a:endParaRPr lang="en-US"/>
          </a:p>
        </p:txBody>
      </p:sp>
      <p:grpSp>
        <p:nvGrpSpPr>
          <p:cNvPr id="2" name="Group 4"/>
          <p:cNvGrpSpPr>
            <a:grpSpLocks/>
          </p:cNvGrpSpPr>
          <p:nvPr/>
        </p:nvGrpSpPr>
        <p:grpSpPr bwMode="auto">
          <a:xfrm>
            <a:off x="0" y="0"/>
            <a:ext cx="9140825" cy="6850063"/>
            <a:chOff x="0" y="0"/>
            <a:chExt cx="5758" cy="4315"/>
          </a:xfrm>
        </p:grpSpPr>
        <p:grpSp>
          <p:nvGrpSpPr>
            <p:cNvPr id="3"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4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4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410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41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4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410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endParaRPr lang="en-US"/>
          </a:p>
        </p:txBody>
      </p:sp>
      <p:sp>
        <p:nvSpPr>
          <p:cNvPr id="41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1" fontAlgn="base" hangingPunct="1">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28600"/>
            <a:ext cx="1981200" cy="1143000"/>
          </a:xfrm>
        </p:spPr>
        <p:txBody>
          <a:bodyPr>
            <a:normAutofit/>
          </a:bodyPr>
          <a:lstStyle/>
          <a:p>
            <a:pPr algn="l"/>
            <a:r>
              <a:rPr lang="en-US" sz="1600" dirty="0" smtClean="0"/>
              <a:t>Sept </a:t>
            </a:r>
            <a:r>
              <a:rPr lang="en-US" sz="1600" dirty="0" smtClean="0"/>
              <a:t>18, 2009</a:t>
            </a:r>
            <a:endParaRPr lang="en-US" sz="1600" dirty="0"/>
          </a:p>
        </p:txBody>
      </p:sp>
      <p:sp>
        <p:nvSpPr>
          <p:cNvPr id="5" name="Content Placeholder 4"/>
          <p:cNvSpPr>
            <a:spLocks noGrp="1"/>
          </p:cNvSpPr>
          <p:nvPr>
            <p:ph sz="half" idx="2"/>
          </p:nvPr>
        </p:nvSpPr>
        <p:spPr>
          <a:xfrm>
            <a:off x="0" y="990600"/>
            <a:ext cx="3505200" cy="2743200"/>
          </a:xfrm>
        </p:spPr>
        <p:txBody>
          <a:bodyPr/>
          <a:lstStyle/>
          <a:p>
            <a:pPr marL="571500" indent="-571500">
              <a:buClrTx/>
              <a:buSzPct val="100000"/>
              <a:buAutoNum type="romanUcPeriod"/>
            </a:pPr>
            <a:r>
              <a:rPr lang="en-US" sz="2400" dirty="0" smtClean="0"/>
              <a:t>How Markets Work</a:t>
            </a:r>
          </a:p>
          <a:p>
            <a:pPr marL="971550" lvl="1" indent="-571500">
              <a:buClrTx/>
              <a:buSzPct val="100000"/>
              <a:buFont typeface="+mj-lt"/>
              <a:buAutoNum type="alphaUcPeriod"/>
            </a:pPr>
            <a:r>
              <a:rPr lang="en-US" sz="2400" dirty="0" smtClean="0"/>
              <a:t>Demand and the Law of Demand</a:t>
            </a:r>
          </a:p>
          <a:p>
            <a:pPr marL="971550" lvl="1" indent="-571500">
              <a:buClrTx/>
              <a:buSzPct val="100000"/>
              <a:buFont typeface="+mj-lt"/>
              <a:buAutoNum type="alphaUcPeriod"/>
            </a:pPr>
            <a:r>
              <a:rPr lang="en-US" sz="2400" dirty="0" smtClean="0"/>
              <a:t>Supply and the Law of Supply</a:t>
            </a:r>
          </a:p>
          <a:p>
            <a:pPr marL="971550" lvl="1" indent="-571500">
              <a:buClrTx/>
              <a:buSzPct val="100000"/>
              <a:buFont typeface="+mj-lt"/>
              <a:buAutoNum type="alphaUcPeriod"/>
            </a:pPr>
            <a:r>
              <a:rPr lang="en-US" sz="2400" dirty="0" smtClean="0"/>
              <a:t>Market Equilibrium</a:t>
            </a:r>
            <a:endParaRPr lang="en-US" sz="2400" dirty="0" smtClean="0"/>
          </a:p>
          <a:p>
            <a:pPr marL="571500" indent="-571500">
              <a:buNone/>
            </a:pPr>
            <a:endParaRPr lang="en-US" sz="2400" dirty="0" smtClean="0"/>
          </a:p>
        </p:txBody>
      </p:sp>
      <p:sp>
        <p:nvSpPr>
          <p:cNvPr id="7" name="Text Placeholder 6"/>
          <p:cNvSpPr>
            <a:spLocks noGrp="1"/>
          </p:cNvSpPr>
          <p:nvPr>
            <p:ph type="body" sz="quarter" idx="3"/>
          </p:nvPr>
        </p:nvSpPr>
        <p:spPr>
          <a:xfrm>
            <a:off x="4648200" y="0"/>
            <a:ext cx="4041775" cy="639762"/>
          </a:xfrm>
        </p:spPr>
        <p:txBody>
          <a:bodyPr/>
          <a:lstStyle/>
          <a:p>
            <a:r>
              <a:rPr lang="en-US" dirty="0" smtClean="0"/>
              <a:t>Good  Economic News </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3857625" y="609600"/>
            <a:ext cx="5286375" cy="4648200"/>
          </a:xfrm>
          <a:prstGeom prst="rect">
            <a:avLst/>
          </a:prstGeom>
          <a:noFill/>
          <a:ln w="9525">
            <a:noFill/>
            <a:miter lim="800000"/>
            <a:headEnd/>
            <a:tailEnd/>
          </a:ln>
        </p:spPr>
      </p:pic>
      <p:sp>
        <p:nvSpPr>
          <p:cNvPr id="9" name="TextBox 8"/>
          <p:cNvSpPr txBox="1"/>
          <p:nvPr/>
        </p:nvSpPr>
        <p:spPr>
          <a:xfrm>
            <a:off x="3886200" y="5181600"/>
            <a:ext cx="4459875" cy="1415772"/>
          </a:xfrm>
          <a:prstGeom prst="rect">
            <a:avLst/>
          </a:prstGeom>
          <a:noFill/>
        </p:spPr>
        <p:txBody>
          <a:bodyPr wrap="none" rtlCol="0">
            <a:spAutoFit/>
          </a:bodyPr>
          <a:lstStyle/>
          <a:p>
            <a:r>
              <a:rPr lang="en-US" dirty="0" smtClean="0"/>
              <a:t>U.S. : 8 per 1,000 live births</a:t>
            </a:r>
          </a:p>
          <a:p>
            <a:r>
              <a:rPr lang="en-US" dirty="0" smtClean="0"/>
              <a:t>Sierra Leone:  262/1,000</a:t>
            </a:r>
          </a:p>
          <a:p>
            <a:r>
              <a:rPr lang="en-US" dirty="0" smtClean="0"/>
              <a:t>Sweden, Iceland, Singapore:  3/1,000</a:t>
            </a:r>
          </a:p>
          <a:p>
            <a:endParaRPr lang="en-US" dirty="0" smtClean="0"/>
          </a:p>
          <a:p>
            <a:r>
              <a:rPr lang="en-US" sz="1400" dirty="0" smtClean="0"/>
              <a:t>Source:  http://www.unicef.org/sowc09/statistics/tables.php</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4294967295"/>
          </p:nvPr>
        </p:nvPicPr>
        <p:blipFill>
          <a:blip r:embed="rId2" cstate="print"/>
          <a:srcRect/>
          <a:stretch>
            <a:fillRect/>
          </a:stretch>
        </p:blipFill>
        <p:spPr bwMode="auto">
          <a:xfrm>
            <a:off x="990600" y="685800"/>
            <a:ext cx="6975475" cy="4525963"/>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685800" y="609600"/>
            <a:ext cx="6781800" cy="44196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heme1">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2155</TotalTime>
  <Words>56</Words>
  <Application>Microsoft Office PowerPoint</Application>
  <PresentationFormat>On-screen Show (4:3)</PresentationFormat>
  <Paragraphs>18</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Theme1</vt:lpstr>
      <vt:lpstr>Sept 18, 2009</vt:lpstr>
      <vt:lpstr>Slide 2</vt:lpstr>
      <vt:lpstr>Slide 3</vt:lpstr>
    </vt:vector>
  </TitlesOfParts>
  <Company>University of Vermont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Economics?  From a famous economics student:</dc:title>
  <dc:creator>Art Woolf</dc:creator>
  <cp:lastModifiedBy>Art Woolf</cp:lastModifiedBy>
  <cp:revision>23</cp:revision>
  <dcterms:created xsi:type="dcterms:W3CDTF">2009-08-31T19:27:40Z</dcterms:created>
  <dcterms:modified xsi:type="dcterms:W3CDTF">2009-09-18T15:34:07Z</dcterms:modified>
</cp:coreProperties>
</file>