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6"/>
  </p:notesMasterIdLst>
  <p:sldIdLst>
    <p:sldId id="273" r:id="rId3"/>
    <p:sldId id="291" r:id="rId4"/>
    <p:sldId id="284" r:id="rId5"/>
    <p:sldId id="285" r:id="rId6"/>
    <p:sldId id="286" r:id="rId7"/>
    <p:sldId id="287" r:id="rId8"/>
    <p:sldId id="288" r:id="rId9"/>
    <p:sldId id="289" r:id="rId10"/>
    <p:sldId id="280" r:id="rId11"/>
    <p:sldId id="292" r:id="rId12"/>
    <p:sldId id="293" r:id="rId13"/>
    <p:sldId id="281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8890"/>
  <ax:ocxPr ax:name="_cy" ax:value="5503"/>
  <ax:ocxPr ax:name="FlashVars" ax:value=""/>
  <ax:ocxPr ax:name="Movie" ax:value="http://www.youtube.com/v/XxERamRMt24"/>
  <ax:ocxPr ax:name="Src" ax:value="http://www.youtube.com/v/XxERamRMt24"/>
  <ax:ocxPr ax:name="WMode" ax:value="Window"/>
  <ax:ocxPr ax:name="Play" ax:value="0"/>
  <ax:ocxPr ax:name="Loop" ax:value="0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F23AF-C83C-4F66-9CC5-924733BE1EB8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81931-6653-4C6F-A260-DE5FF706B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52,163 in 2007</a:t>
            </a:r>
          </a:p>
          <a:p>
            <a:r>
              <a:rPr lang="en-US" dirty="0" smtClean="0"/>
              <a:t>Family</a:t>
            </a:r>
            <a:r>
              <a:rPr lang="en-US" baseline="0" dirty="0" smtClean="0"/>
              <a:t> income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81931-6653-4C6F-A260-DE5FF706B4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Poverty used to be elderly; now it is young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81931-6653-4C6F-A260-DE5FF706B4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overhead 2 transparencies;</a:t>
            </a:r>
            <a:r>
              <a:rPr lang="en-US" baseline="0" dirty="0" smtClean="0"/>
              <a:t> goldfish, prizes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18B95-EB81-42E8-9F76-04AA31284BB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8DB487B6-9B14-42A6-86FE-EF48E4D61CF1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pbs.org/wgbh/commandingheights/lo/index.html" TargetMode="External"/><Relationship Id="rId5" Type="http://schemas.openxmlformats.org/officeDocument/2006/relationships/hyperlink" Target="http://www.pbs.org/wgbh/commandingheights/shared/video/qt/mini_p03_19_300.html" TargetMode="Externa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n-US" b="1" dirty="0" smtClean="0"/>
              <a:t>	</a:t>
            </a:r>
            <a:r>
              <a:rPr lang="en-US" sz="3800" b="1" dirty="0" smtClean="0"/>
              <a:t>In </a:t>
            </a:r>
            <a:r>
              <a:rPr lang="en-US" sz="3800" b="1" dirty="0"/>
              <a:t>Memoriam</a:t>
            </a:r>
            <a:r>
              <a:rPr lang="en-US" sz="3800" b="1" i="1" dirty="0"/>
              <a:t/>
            </a:r>
            <a:br>
              <a:rPr lang="en-US" sz="3800" b="1" i="1" dirty="0"/>
            </a:br>
            <a:r>
              <a:rPr lang="en-US" sz="3800" b="1" i="1" dirty="0"/>
              <a:t>UVM alumni lost on September 11, 2001</a:t>
            </a:r>
            <a:endParaRPr lang="en-US" sz="3800" dirty="0"/>
          </a:p>
          <a:p>
            <a:pPr algn="ctr">
              <a:buNone/>
            </a:pPr>
            <a:r>
              <a:rPr lang="en-US" sz="3800" b="1" dirty="0" smtClean="0"/>
              <a:t>	</a:t>
            </a:r>
          </a:p>
          <a:p>
            <a:pPr algn="ctr">
              <a:buNone/>
            </a:pPr>
            <a:r>
              <a:rPr lang="en-US" sz="3800" b="1" dirty="0"/>
              <a:t>	</a:t>
            </a:r>
            <a:r>
              <a:rPr lang="en-US" sz="3800" b="1" dirty="0" smtClean="0"/>
              <a:t>Carlton </a:t>
            </a:r>
            <a:r>
              <a:rPr lang="en-US" sz="3800" b="1" dirty="0"/>
              <a:t>W. Bartels G’85</a:t>
            </a:r>
            <a:endParaRPr lang="en-US" sz="3800" dirty="0"/>
          </a:p>
          <a:p>
            <a:pPr algn="ctr">
              <a:buNone/>
            </a:pPr>
            <a:r>
              <a:rPr lang="en-US" sz="3800" b="1" dirty="0" smtClean="0"/>
              <a:t>	Brandon </a:t>
            </a:r>
            <a:r>
              <a:rPr lang="en-US" sz="3800" b="1" dirty="0"/>
              <a:t>Buchanan ’99 </a:t>
            </a:r>
            <a:br>
              <a:rPr lang="en-US" sz="3800" b="1" dirty="0"/>
            </a:br>
            <a:r>
              <a:rPr lang="en-US" sz="3800" b="1" dirty="0"/>
              <a:t>Paul </a:t>
            </a:r>
            <a:r>
              <a:rPr lang="en-US" sz="3800" b="1" dirty="0" err="1"/>
              <a:t>Cascio</a:t>
            </a:r>
            <a:r>
              <a:rPr lang="en-US" sz="3800" b="1" dirty="0"/>
              <a:t> ’94 </a:t>
            </a:r>
            <a:br>
              <a:rPr lang="en-US" sz="3800" b="1" dirty="0"/>
            </a:br>
            <a:r>
              <a:rPr lang="en-US" sz="3800" b="1" dirty="0"/>
              <a:t>Robert Lawrence, Jr. ’82 </a:t>
            </a:r>
            <a:br>
              <a:rPr lang="en-US" sz="3800" b="1" dirty="0"/>
            </a:br>
            <a:r>
              <a:rPr lang="en-US" sz="3800" b="1" dirty="0"/>
              <a:t>Rajesh </a:t>
            </a:r>
            <a:r>
              <a:rPr lang="en-US" sz="3800" b="1" dirty="0" err="1"/>
              <a:t>Mirpuri</a:t>
            </a:r>
            <a:r>
              <a:rPr lang="en-US" sz="3800" b="1" dirty="0"/>
              <a:t> </a:t>
            </a:r>
            <a:br>
              <a:rPr lang="en-US" sz="3800" b="1" dirty="0"/>
            </a:br>
            <a:r>
              <a:rPr lang="en-US" sz="3800" b="1" dirty="0"/>
              <a:t>Cesar Murillo ’91 </a:t>
            </a:r>
            <a:br>
              <a:rPr lang="en-US" sz="3800" b="1" dirty="0"/>
            </a:br>
            <a:r>
              <a:rPr lang="en-US" sz="3800" b="1" dirty="0"/>
              <a:t>Martin </a:t>
            </a:r>
            <a:r>
              <a:rPr lang="en-US" sz="3800" b="1" dirty="0" err="1"/>
              <a:t>Niederer</a:t>
            </a:r>
            <a:r>
              <a:rPr lang="en-US" sz="3800" b="1" dirty="0"/>
              <a:t> ’99 </a:t>
            </a:r>
            <a:br>
              <a:rPr lang="en-US" sz="3800" b="1" dirty="0"/>
            </a:br>
            <a:r>
              <a:rPr lang="en-US" sz="3800" b="1" dirty="0"/>
              <a:t>Joshua </a:t>
            </a:r>
            <a:r>
              <a:rPr lang="en-US" sz="3800" b="1" dirty="0" err="1"/>
              <a:t>Piver</a:t>
            </a:r>
            <a:r>
              <a:rPr lang="en-US" sz="3800" b="1" dirty="0"/>
              <a:t> ’00 </a:t>
            </a:r>
            <a:br>
              <a:rPr lang="en-US" sz="3800" b="1" dirty="0"/>
            </a:br>
            <a:r>
              <a:rPr lang="en-US" sz="3800" b="1" dirty="0"/>
              <a:t>Eric </a:t>
            </a:r>
            <a:r>
              <a:rPr lang="en-US" sz="3800" b="1" dirty="0" err="1"/>
              <a:t>Rropiteau</a:t>
            </a:r>
            <a:r>
              <a:rPr lang="en-US" sz="3800" b="1" dirty="0"/>
              <a:t> ’00 </a:t>
            </a:r>
            <a:br>
              <a:rPr lang="en-US" sz="3800" b="1" dirty="0"/>
            </a:br>
            <a:r>
              <a:rPr lang="en-US" sz="3800" b="1" dirty="0"/>
              <a:t>Matthew </a:t>
            </a:r>
            <a:r>
              <a:rPr lang="en-US" sz="3800" b="1" dirty="0" err="1"/>
              <a:t>Sellitto</a:t>
            </a:r>
            <a:r>
              <a:rPr lang="en-US" sz="3800" b="1" dirty="0"/>
              <a:t> ’00 </a:t>
            </a:r>
            <a:br>
              <a:rPr lang="en-US" sz="3800" b="1" dirty="0"/>
            </a:br>
            <a:r>
              <a:rPr lang="en-US" sz="3800" b="1" dirty="0"/>
              <a:t>John W. Wright, Jr. ’89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400" b="1" dirty="0" smtClean="0"/>
              <a:t>(http://www.uvm.edu/~uvmpr/vq/VQWINTER02/memorium.html)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/>
          </a:p>
          <a:p>
            <a:pPr marL="571500" indent="-57150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Tragedy of the 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60000"/>
              <a:buNone/>
            </a:pPr>
            <a:r>
              <a:rPr lang="en-US" dirty="0" smtClean="0"/>
              <a:t>Property held in common tends to be overused.</a:t>
            </a:r>
          </a:p>
          <a:p>
            <a:pPr lvl="1">
              <a:buClrTx/>
              <a:buSzPct val="60000"/>
            </a:pPr>
            <a:r>
              <a:rPr lang="en-US" dirty="0" smtClean="0"/>
              <a:t>Each user gains the full benefit of use, but does not bear the full cost of its use.  Costs are shared by all the “owners.”</a:t>
            </a:r>
          </a:p>
          <a:p>
            <a:pPr lvl="1">
              <a:buClrTx/>
              <a:buSzPct val="60000"/>
            </a:pPr>
            <a:r>
              <a:rPr lang="en-US" dirty="0" smtClean="0"/>
              <a:t>No one has a strong incentive to conserve the property because someone else will use it if it is left idle.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Property Rights Must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Clearly </a:t>
            </a:r>
            <a:r>
              <a:rPr lang="en-US" b="1" dirty="0" smtClean="0"/>
              <a:t>Defined</a:t>
            </a:r>
            <a:r>
              <a:rPr lang="en-US" dirty="0" smtClean="0"/>
              <a:t>:  What is it; where it is located; what are privileges and limitations of use?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b="1" dirty="0" smtClean="0"/>
              <a:t>Defendable</a:t>
            </a:r>
            <a:r>
              <a:rPr lang="en-US" dirty="0" smtClean="0"/>
              <a:t>:  Is ownership protected by law and community consent?  Are property rights enforceable?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b="1" dirty="0" smtClean="0"/>
              <a:t>Divestible:  </a:t>
            </a:r>
            <a:r>
              <a:rPr lang="en-US" dirty="0" smtClean="0"/>
              <a:t>May owners choose whether to sell or hold property so that future gains and losses influence current value?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Flow Model</a:t>
            </a:r>
            <a:endParaRPr lang="en-US" dirty="0"/>
          </a:p>
        </p:txBody>
      </p:sp>
      <p:pic>
        <p:nvPicPr>
          <p:cNvPr id="6" name="Content Placeholder 5" descr="circularflow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752599"/>
            <a:ext cx="4876800" cy="437230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Possibility Frontier Model</a:t>
            </a:r>
            <a:endParaRPr lang="en-US" dirty="0"/>
          </a:p>
        </p:txBody>
      </p:sp>
      <p:pic>
        <p:nvPicPr>
          <p:cNvPr id="4" name="Content Placeholder 3" descr="ppf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2286000"/>
            <a:ext cx="4191000" cy="338561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Sept 11, 2009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/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b="1" dirty="0" smtClean="0"/>
              <a:t>Property Rights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b="1" dirty="0" smtClean="0"/>
              <a:t>Models </a:t>
            </a:r>
            <a:r>
              <a:rPr lang="en-US" b="1" dirty="0" smtClean="0"/>
              <a:t>in </a:t>
            </a:r>
            <a:r>
              <a:rPr lang="en-US" b="1" dirty="0" smtClean="0"/>
              <a:t>Economics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A.  Circular Flow</a:t>
            </a:r>
          </a:p>
          <a:p>
            <a:pPr>
              <a:buNone/>
            </a:pPr>
            <a:r>
              <a:rPr lang="en-US" b="1" dirty="0" smtClean="0"/>
              <a:t>	B.  Production Possibility </a:t>
            </a:r>
            <a:r>
              <a:rPr lang="en-US" b="1" dirty="0" smtClean="0"/>
              <a:t>Frontier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1800" dirty="0" smtClean="0"/>
              <a:t>Supplemental </a:t>
            </a:r>
            <a:r>
              <a:rPr lang="en-US" sz="1800" dirty="0" smtClean="0"/>
              <a:t>Instructor (Information on </a:t>
            </a:r>
            <a:r>
              <a:rPr lang="en-US" sz="1800" dirty="0" err="1" smtClean="0"/>
              <a:t>Aplia</a:t>
            </a:r>
            <a:r>
              <a:rPr lang="en-US" sz="1800" dirty="0" smtClean="0"/>
              <a:t> </a:t>
            </a:r>
            <a:r>
              <a:rPr lang="en-US" sz="1800" smtClean="0"/>
              <a:t>and class site): </a:t>
            </a:r>
            <a:r>
              <a:rPr lang="en-US" sz="1800" dirty="0" smtClean="0"/>
              <a:t> </a:t>
            </a:r>
            <a:br>
              <a:rPr lang="en-US" sz="1800" dirty="0" smtClean="0"/>
            </a:br>
            <a:r>
              <a:rPr lang="en-US" sz="1800" dirty="0" smtClean="0"/>
              <a:t>    Justin KD    Jdeigman@uvm.edu</a:t>
            </a:r>
            <a:br>
              <a:rPr lang="en-US" sz="1800" dirty="0" smtClean="0"/>
            </a:br>
            <a:r>
              <a:rPr lang="en-US" sz="1800" dirty="0" smtClean="0"/>
              <a:t>     410-952-1897</a:t>
            </a:r>
            <a:br>
              <a:rPr lang="en-US" sz="1800" dirty="0" smtClean="0"/>
            </a:br>
            <a:r>
              <a:rPr lang="en-US" sz="1800" dirty="0" smtClean="0"/>
              <a:t>    SI Sessions will be held in Living/Learning A161 Tues/Thursday from 8:30 - 9:45pm</a:t>
            </a:r>
            <a:br>
              <a:rPr lang="en-US" sz="1800" dirty="0" smtClean="0"/>
            </a:br>
            <a:r>
              <a:rPr lang="en-US" sz="1800" dirty="0" smtClean="0"/>
              <a:t>    Open office hours (no appointment necessary) on Tues/Thursday from 10-11am and Sunday from 7-8pm.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 the News…Income Fell in 2008…</a:t>
            </a:r>
            <a:endParaRPr lang="en-US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093" y="1600200"/>
            <a:ext cx="74558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762000"/>
            <a:ext cx="8830734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 bwMode="auto">
          <a:xfrm>
            <a:off x="5715000" y="3017520"/>
            <a:ext cx="758952" cy="923544"/>
          </a:xfrm>
          <a:custGeom>
            <a:avLst/>
            <a:gdLst>
              <a:gd name="connsiteX0" fmla="*/ 448056 w 758952"/>
              <a:gd name="connsiteY0" fmla="*/ 54864 h 923544"/>
              <a:gd name="connsiteX1" fmla="*/ 338328 w 758952"/>
              <a:gd name="connsiteY1" fmla="*/ 36576 h 923544"/>
              <a:gd name="connsiteX2" fmla="*/ 301752 w 758952"/>
              <a:gd name="connsiteY2" fmla="*/ 27432 h 923544"/>
              <a:gd name="connsiteX3" fmla="*/ 164592 w 758952"/>
              <a:gd name="connsiteY3" fmla="*/ 36576 h 923544"/>
              <a:gd name="connsiteX4" fmla="*/ 128016 w 758952"/>
              <a:gd name="connsiteY4" fmla="*/ 64008 h 923544"/>
              <a:gd name="connsiteX5" fmla="*/ 100584 w 758952"/>
              <a:gd name="connsiteY5" fmla="*/ 82296 h 923544"/>
              <a:gd name="connsiteX6" fmla="*/ 73152 w 758952"/>
              <a:gd name="connsiteY6" fmla="*/ 137160 h 923544"/>
              <a:gd name="connsiteX7" fmla="*/ 45720 w 758952"/>
              <a:gd name="connsiteY7" fmla="*/ 173736 h 923544"/>
              <a:gd name="connsiteX8" fmla="*/ 27432 w 758952"/>
              <a:gd name="connsiteY8" fmla="*/ 228600 h 923544"/>
              <a:gd name="connsiteX9" fmla="*/ 0 w 758952"/>
              <a:gd name="connsiteY9" fmla="*/ 347472 h 923544"/>
              <a:gd name="connsiteX10" fmla="*/ 9144 w 758952"/>
              <a:gd name="connsiteY10" fmla="*/ 548640 h 923544"/>
              <a:gd name="connsiteX11" fmla="*/ 27432 w 758952"/>
              <a:gd name="connsiteY11" fmla="*/ 594360 h 923544"/>
              <a:gd name="connsiteX12" fmla="*/ 45720 w 758952"/>
              <a:gd name="connsiteY12" fmla="*/ 694944 h 923544"/>
              <a:gd name="connsiteX13" fmla="*/ 64008 w 758952"/>
              <a:gd name="connsiteY13" fmla="*/ 749808 h 923544"/>
              <a:gd name="connsiteX14" fmla="*/ 91440 w 758952"/>
              <a:gd name="connsiteY14" fmla="*/ 804672 h 923544"/>
              <a:gd name="connsiteX15" fmla="*/ 128016 w 758952"/>
              <a:gd name="connsiteY15" fmla="*/ 832104 h 923544"/>
              <a:gd name="connsiteX16" fmla="*/ 155448 w 758952"/>
              <a:gd name="connsiteY16" fmla="*/ 859536 h 923544"/>
              <a:gd name="connsiteX17" fmla="*/ 182880 w 758952"/>
              <a:gd name="connsiteY17" fmla="*/ 868680 h 923544"/>
              <a:gd name="connsiteX18" fmla="*/ 274320 w 758952"/>
              <a:gd name="connsiteY18" fmla="*/ 905256 h 923544"/>
              <a:gd name="connsiteX19" fmla="*/ 329184 w 758952"/>
              <a:gd name="connsiteY19" fmla="*/ 923544 h 923544"/>
              <a:gd name="connsiteX20" fmla="*/ 466344 w 758952"/>
              <a:gd name="connsiteY20" fmla="*/ 914400 h 923544"/>
              <a:gd name="connsiteX21" fmla="*/ 493776 w 758952"/>
              <a:gd name="connsiteY21" fmla="*/ 905256 h 923544"/>
              <a:gd name="connsiteX22" fmla="*/ 530352 w 758952"/>
              <a:gd name="connsiteY22" fmla="*/ 896112 h 923544"/>
              <a:gd name="connsiteX23" fmla="*/ 594360 w 758952"/>
              <a:gd name="connsiteY23" fmla="*/ 859536 h 923544"/>
              <a:gd name="connsiteX24" fmla="*/ 676656 w 758952"/>
              <a:gd name="connsiteY24" fmla="*/ 822960 h 923544"/>
              <a:gd name="connsiteX25" fmla="*/ 704088 w 758952"/>
              <a:gd name="connsiteY25" fmla="*/ 795528 h 923544"/>
              <a:gd name="connsiteX26" fmla="*/ 713232 w 758952"/>
              <a:gd name="connsiteY26" fmla="*/ 768096 h 923544"/>
              <a:gd name="connsiteX27" fmla="*/ 740664 w 758952"/>
              <a:gd name="connsiteY27" fmla="*/ 749808 h 923544"/>
              <a:gd name="connsiteX28" fmla="*/ 758952 w 758952"/>
              <a:gd name="connsiteY28" fmla="*/ 630936 h 923544"/>
              <a:gd name="connsiteX29" fmla="*/ 749808 w 758952"/>
              <a:gd name="connsiteY29" fmla="*/ 347472 h 923544"/>
              <a:gd name="connsiteX30" fmla="*/ 694944 w 758952"/>
              <a:gd name="connsiteY30" fmla="*/ 237744 h 923544"/>
              <a:gd name="connsiteX31" fmla="*/ 658368 w 758952"/>
              <a:gd name="connsiteY31" fmla="*/ 173736 h 923544"/>
              <a:gd name="connsiteX32" fmla="*/ 576072 w 758952"/>
              <a:gd name="connsiteY32" fmla="*/ 100584 h 923544"/>
              <a:gd name="connsiteX33" fmla="*/ 521208 w 758952"/>
              <a:gd name="connsiteY33" fmla="*/ 36576 h 923544"/>
              <a:gd name="connsiteX34" fmla="*/ 493776 w 758952"/>
              <a:gd name="connsiteY34" fmla="*/ 27432 h 923544"/>
              <a:gd name="connsiteX35" fmla="*/ 438912 w 758952"/>
              <a:gd name="connsiteY35" fmla="*/ 0 h 923544"/>
              <a:gd name="connsiteX36" fmla="*/ 402336 w 758952"/>
              <a:gd name="connsiteY36" fmla="*/ 9144 h 923544"/>
              <a:gd name="connsiteX37" fmla="*/ 365760 w 758952"/>
              <a:gd name="connsiteY37" fmla="*/ 27432 h 923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58952" h="923544">
                <a:moveTo>
                  <a:pt x="448056" y="54864"/>
                </a:moveTo>
                <a:cubicBezTo>
                  <a:pt x="411480" y="48768"/>
                  <a:pt x="374773" y="43410"/>
                  <a:pt x="338328" y="36576"/>
                </a:cubicBezTo>
                <a:cubicBezTo>
                  <a:pt x="325976" y="34260"/>
                  <a:pt x="314319" y="27432"/>
                  <a:pt x="301752" y="27432"/>
                </a:cubicBezTo>
                <a:cubicBezTo>
                  <a:pt x="255931" y="27432"/>
                  <a:pt x="210312" y="33528"/>
                  <a:pt x="164592" y="36576"/>
                </a:cubicBezTo>
                <a:cubicBezTo>
                  <a:pt x="152400" y="45720"/>
                  <a:pt x="140417" y="55150"/>
                  <a:pt x="128016" y="64008"/>
                </a:cubicBezTo>
                <a:cubicBezTo>
                  <a:pt x="119073" y="70396"/>
                  <a:pt x="108355" y="74525"/>
                  <a:pt x="100584" y="82296"/>
                </a:cubicBezTo>
                <a:cubicBezTo>
                  <a:pt x="68726" y="114154"/>
                  <a:pt x="92984" y="102454"/>
                  <a:pt x="73152" y="137160"/>
                </a:cubicBezTo>
                <a:cubicBezTo>
                  <a:pt x="65591" y="150392"/>
                  <a:pt x="54864" y="161544"/>
                  <a:pt x="45720" y="173736"/>
                </a:cubicBezTo>
                <a:lnTo>
                  <a:pt x="27432" y="228600"/>
                </a:lnTo>
                <a:cubicBezTo>
                  <a:pt x="16403" y="261686"/>
                  <a:pt x="7254" y="311204"/>
                  <a:pt x="0" y="347472"/>
                </a:cubicBezTo>
                <a:cubicBezTo>
                  <a:pt x="3048" y="414528"/>
                  <a:pt x="1731" y="481925"/>
                  <a:pt x="9144" y="548640"/>
                </a:cubicBezTo>
                <a:cubicBezTo>
                  <a:pt x="10957" y="564954"/>
                  <a:pt x="23451" y="578436"/>
                  <a:pt x="27432" y="594360"/>
                </a:cubicBezTo>
                <a:cubicBezTo>
                  <a:pt x="62852" y="736042"/>
                  <a:pt x="17063" y="599422"/>
                  <a:pt x="45720" y="694944"/>
                </a:cubicBezTo>
                <a:cubicBezTo>
                  <a:pt x="51259" y="713408"/>
                  <a:pt x="57912" y="731520"/>
                  <a:pt x="64008" y="749808"/>
                </a:cubicBezTo>
                <a:cubicBezTo>
                  <a:pt x="71445" y="772119"/>
                  <a:pt x="73714" y="786946"/>
                  <a:pt x="91440" y="804672"/>
                </a:cubicBezTo>
                <a:cubicBezTo>
                  <a:pt x="102216" y="815448"/>
                  <a:pt x="116445" y="822186"/>
                  <a:pt x="128016" y="832104"/>
                </a:cubicBezTo>
                <a:cubicBezTo>
                  <a:pt x="137834" y="840520"/>
                  <a:pt x="144688" y="852363"/>
                  <a:pt x="155448" y="859536"/>
                </a:cubicBezTo>
                <a:cubicBezTo>
                  <a:pt x="163468" y="864883"/>
                  <a:pt x="173884" y="865220"/>
                  <a:pt x="182880" y="868680"/>
                </a:cubicBezTo>
                <a:cubicBezTo>
                  <a:pt x="213520" y="880465"/>
                  <a:pt x="243177" y="894875"/>
                  <a:pt x="274320" y="905256"/>
                </a:cubicBezTo>
                <a:lnTo>
                  <a:pt x="329184" y="923544"/>
                </a:lnTo>
                <a:cubicBezTo>
                  <a:pt x="374904" y="920496"/>
                  <a:pt x="420803" y="919460"/>
                  <a:pt x="466344" y="914400"/>
                </a:cubicBezTo>
                <a:cubicBezTo>
                  <a:pt x="475924" y="913336"/>
                  <a:pt x="484508" y="907904"/>
                  <a:pt x="493776" y="905256"/>
                </a:cubicBezTo>
                <a:cubicBezTo>
                  <a:pt x="505860" y="901804"/>
                  <a:pt x="518160" y="899160"/>
                  <a:pt x="530352" y="896112"/>
                </a:cubicBezTo>
                <a:cubicBezTo>
                  <a:pt x="587832" y="857792"/>
                  <a:pt x="524752" y="898207"/>
                  <a:pt x="594360" y="859536"/>
                </a:cubicBezTo>
                <a:cubicBezTo>
                  <a:pt x="659074" y="823584"/>
                  <a:pt x="617027" y="837867"/>
                  <a:pt x="676656" y="822960"/>
                </a:cubicBezTo>
                <a:cubicBezTo>
                  <a:pt x="685800" y="813816"/>
                  <a:pt x="696915" y="806288"/>
                  <a:pt x="704088" y="795528"/>
                </a:cubicBezTo>
                <a:cubicBezTo>
                  <a:pt x="709435" y="787508"/>
                  <a:pt x="707211" y="775622"/>
                  <a:pt x="713232" y="768096"/>
                </a:cubicBezTo>
                <a:cubicBezTo>
                  <a:pt x="720097" y="759514"/>
                  <a:pt x="731520" y="755904"/>
                  <a:pt x="740664" y="749808"/>
                </a:cubicBezTo>
                <a:cubicBezTo>
                  <a:pt x="747625" y="715003"/>
                  <a:pt x="758952" y="664151"/>
                  <a:pt x="758952" y="630936"/>
                </a:cubicBezTo>
                <a:cubicBezTo>
                  <a:pt x="758952" y="536399"/>
                  <a:pt x="757448" y="441700"/>
                  <a:pt x="749808" y="347472"/>
                </a:cubicBezTo>
                <a:cubicBezTo>
                  <a:pt x="745360" y="292608"/>
                  <a:pt x="718509" y="284874"/>
                  <a:pt x="694944" y="237744"/>
                </a:cubicBezTo>
                <a:cubicBezTo>
                  <a:pt x="685482" y="218820"/>
                  <a:pt x="673139" y="190353"/>
                  <a:pt x="658368" y="173736"/>
                </a:cubicBezTo>
                <a:cubicBezTo>
                  <a:pt x="612815" y="122489"/>
                  <a:pt x="617765" y="128379"/>
                  <a:pt x="576072" y="100584"/>
                </a:cubicBezTo>
                <a:cubicBezTo>
                  <a:pt x="563396" y="83682"/>
                  <a:pt x="540312" y="49312"/>
                  <a:pt x="521208" y="36576"/>
                </a:cubicBezTo>
                <a:cubicBezTo>
                  <a:pt x="513188" y="31229"/>
                  <a:pt x="502920" y="30480"/>
                  <a:pt x="493776" y="27432"/>
                </a:cubicBezTo>
                <a:cubicBezTo>
                  <a:pt x="479906" y="18186"/>
                  <a:pt x="457841" y="0"/>
                  <a:pt x="438912" y="0"/>
                </a:cubicBezTo>
                <a:cubicBezTo>
                  <a:pt x="426345" y="0"/>
                  <a:pt x="414420" y="5692"/>
                  <a:pt x="402336" y="9144"/>
                </a:cubicBezTo>
                <a:cubicBezTo>
                  <a:pt x="372916" y="17550"/>
                  <a:pt x="380780" y="12412"/>
                  <a:pt x="365760" y="27432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788152" y="3886200"/>
            <a:ext cx="616610" cy="291003"/>
          </a:xfrm>
          <a:custGeom>
            <a:avLst/>
            <a:gdLst>
              <a:gd name="connsiteX0" fmla="*/ 512064 w 616610"/>
              <a:gd name="connsiteY0" fmla="*/ 36576 h 291003"/>
              <a:gd name="connsiteX1" fmla="*/ 356616 w 616610"/>
              <a:gd name="connsiteY1" fmla="*/ 9144 h 291003"/>
              <a:gd name="connsiteX2" fmla="*/ 292608 w 616610"/>
              <a:gd name="connsiteY2" fmla="*/ 0 h 291003"/>
              <a:gd name="connsiteX3" fmla="*/ 100584 w 616610"/>
              <a:gd name="connsiteY3" fmla="*/ 9144 h 291003"/>
              <a:gd name="connsiteX4" fmla="*/ 54864 w 616610"/>
              <a:gd name="connsiteY4" fmla="*/ 18288 h 291003"/>
              <a:gd name="connsiteX5" fmla="*/ 9144 w 616610"/>
              <a:gd name="connsiteY5" fmla="*/ 64008 h 291003"/>
              <a:gd name="connsiteX6" fmla="*/ 0 w 616610"/>
              <a:gd name="connsiteY6" fmla="*/ 91440 h 291003"/>
              <a:gd name="connsiteX7" fmla="*/ 9144 w 616610"/>
              <a:gd name="connsiteY7" fmla="*/ 146304 h 291003"/>
              <a:gd name="connsiteX8" fmla="*/ 18288 w 616610"/>
              <a:gd name="connsiteY8" fmla="*/ 173736 h 291003"/>
              <a:gd name="connsiteX9" fmla="*/ 45720 w 616610"/>
              <a:gd name="connsiteY9" fmla="*/ 182880 h 291003"/>
              <a:gd name="connsiteX10" fmla="*/ 73152 w 616610"/>
              <a:gd name="connsiteY10" fmla="*/ 201168 h 291003"/>
              <a:gd name="connsiteX11" fmla="*/ 109728 w 616610"/>
              <a:gd name="connsiteY11" fmla="*/ 228600 h 291003"/>
              <a:gd name="connsiteX12" fmla="*/ 146304 w 616610"/>
              <a:gd name="connsiteY12" fmla="*/ 237744 h 291003"/>
              <a:gd name="connsiteX13" fmla="*/ 182880 w 616610"/>
              <a:gd name="connsiteY13" fmla="*/ 256032 h 291003"/>
              <a:gd name="connsiteX14" fmla="*/ 228600 w 616610"/>
              <a:gd name="connsiteY14" fmla="*/ 265176 h 291003"/>
              <a:gd name="connsiteX15" fmla="*/ 310896 w 616610"/>
              <a:gd name="connsiteY15" fmla="*/ 283464 h 291003"/>
              <a:gd name="connsiteX16" fmla="*/ 521208 w 616610"/>
              <a:gd name="connsiteY16" fmla="*/ 274320 h 291003"/>
              <a:gd name="connsiteX17" fmla="*/ 548640 w 616610"/>
              <a:gd name="connsiteY17" fmla="*/ 265176 h 291003"/>
              <a:gd name="connsiteX18" fmla="*/ 576072 w 616610"/>
              <a:gd name="connsiteY18" fmla="*/ 246888 h 291003"/>
              <a:gd name="connsiteX19" fmla="*/ 594360 w 616610"/>
              <a:gd name="connsiteY19" fmla="*/ 219456 h 291003"/>
              <a:gd name="connsiteX20" fmla="*/ 612648 w 616610"/>
              <a:gd name="connsiteY20" fmla="*/ 164592 h 291003"/>
              <a:gd name="connsiteX21" fmla="*/ 585216 w 616610"/>
              <a:gd name="connsiteY21" fmla="*/ 91440 h 291003"/>
              <a:gd name="connsiteX22" fmla="*/ 548640 w 616610"/>
              <a:gd name="connsiteY22" fmla="*/ 36576 h 291003"/>
              <a:gd name="connsiteX23" fmla="*/ 521208 w 616610"/>
              <a:gd name="connsiteY23" fmla="*/ 27432 h 291003"/>
              <a:gd name="connsiteX24" fmla="*/ 466344 w 616610"/>
              <a:gd name="connsiteY24" fmla="*/ 9144 h 291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16610" h="291003">
                <a:moveTo>
                  <a:pt x="512064" y="36576"/>
                </a:moveTo>
                <a:lnTo>
                  <a:pt x="356616" y="9144"/>
                </a:lnTo>
                <a:cubicBezTo>
                  <a:pt x="335357" y="5601"/>
                  <a:pt x="314161" y="0"/>
                  <a:pt x="292608" y="0"/>
                </a:cubicBezTo>
                <a:cubicBezTo>
                  <a:pt x="228527" y="0"/>
                  <a:pt x="164592" y="6096"/>
                  <a:pt x="100584" y="9144"/>
                </a:cubicBezTo>
                <a:cubicBezTo>
                  <a:pt x="85344" y="12192"/>
                  <a:pt x="69416" y="12831"/>
                  <a:pt x="54864" y="18288"/>
                </a:cubicBezTo>
                <a:cubicBezTo>
                  <a:pt x="32356" y="26729"/>
                  <a:pt x="19460" y="43375"/>
                  <a:pt x="9144" y="64008"/>
                </a:cubicBezTo>
                <a:cubicBezTo>
                  <a:pt x="4833" y="72629"/>
                  <a:pt x="3048" y="82296"/>
                  <a:pt x="0" y="91440"/>
                </a:cubicBezTo>
                <a:cubicBezTo>
                  <a:pt x="3048" y="109728"/>
                  <a:pt x="5122" y="128205"/>
                  <a:pt x="9144" y="146304"/>
                </a:cubicBezTo>
                <a:cubicBezTo>
                  <a:pt x="11235" y="155713"/>
                  <a:pt x="11472" y="166920"/>
                  <a:pt x="18288" y="173736"/>
                </a:cubicBezTo>
                <a:cubicBezTo>
                  <a:pt x="25104" y="180552"/>
                  <a:pt x="36576" y="179832"/>
                  <a:pt x="45720" y="182880"/>
                </a:cubicBezTo>
                <a:cubicBezTo>
                  <a:pt x="54864" y="188976"/>
                  <a:pt x="64209" y="194780"/>
                  <a:pt x="73152" y="201168"/>
                </a:cubicBezTo>
                <a:cubicBezTo>
                  <a:pt x="85553" y="210026"/>
                  <a:pt x="96097" y="221784"/>
                  <a:pt x="109728" y="228600"/>
                </a:cubicBezTo>
                <a:cubicBezTo>
                  <a:pt x="120968" y="234220"/>
                  <a:pt x="134537" y="233331"/>
                  <a:pt x="146304" y="237744"/>
                </a:cubicBezTo>
                <a:cubicBezTo>
                  <a:pt x="159067" y="242530"/>
                  <a:pt x="169948" y="251721"/>
                  <a:pt x="182880" y="256032"/>
                </a:cubicBezTo>
                <a:cubicBezTo>
                  <a:pt x="197624" y="260947"/>
                  <a:pt x="213428" y="261805"/>
                  <a:pt x="228600" y="265176"/>
                </a:cubicBezTo>
                <a:cubicBezTo>
                  <a:pt x="344821" y="291003"/>
                  <a:pt x="173003" y="255885"/>
                  <a:pt x="310896" y="283464"/>
                </a:cubicBezTo>
                <a:cubicBezTo>
                  <a:pt x="381000" y="280416"/>
                  <a:pt x="451244" y="279702"/>
                  <a:pt x="521208" y="274320"/>
                </a:cubicBezTo>
                <a:cubicBezTo>
                  <a:pt x="530818" y="273581"/>
                  <a:pt x="540019" y="269487"/>
                  <a:pt x="548640" y="265176"/>
                </a:cubicBezTo>
                <a:cubicBezTo>
                  <a:pt x="558470" y="260261"/>
                  <a:pt x="566928" y="252984"/>
                  <a:pt x="576072" y="246888"/>
                </a:cubicBezTo>
                <a:cubicBezTo>
                  <a:pt x="582168" y="237744"/>
                  <a:pt x="589897" y="229499"/>
                  <a:pt x="594360" y="219456"/>
                </a:cubicBezTo>
                <a:cubicBezTo>
                  <a:pt x="602189" y="201840"/>
                  <a:pt x="612648" y="164592"/>
                  <a:pt x="612648" y="164592"/>
                </a:cubicBezTo>
                <a:cubicBezTo>
                  <a:pt x="595006" y="76383"/>
                  <a:pt x="616610" y="154228"/>
                  <a:pt x="585216" y="91440"/>
                </a:cubicBezTo>
                <a:cubicBezTo>
                  <a:pt x="568439" y="57887"/>
                  <a:pt x="587641" y="62577"/>
                  <a:pt x="548640" y="36576"/>
                </a:cubicBezTo>
                <a:cubicBezTo>
                  <a:pt x="540620" y="31229"/>
                  <a:pt x="530067" y="31229"/>
                  <a:pt x="521208" y="27432"/>
                </a:cubicBezTo>
                <a:cubicBezTo>
                  <a:pt x="472175" y="6418"/>
                  <a:pt x="501396" y="9144"/>
                  <a:pt x="466344" y="9144"/>
                </a:cubicBezTo>
              </a:path>
            </a:pathLst>
          </a:cu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…and Poverty Rose</a:t>
            </a:r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007" y="1600200"/>
            <a:ext cx="745998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838200"/>
            <a:ext cx="8229600" cy="432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the Number and Percent Uninsured Remain Unchanged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6663" y="1600200"/>
            <a:ext cx="683067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Much More Data Available 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38400" y="1066800"/>
            <a:ext cx="3810000" cy="47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914400" y="60198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http://www.census.gov/prod/2009pubs/p60-236.pdf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Property Rights:  Poverty in Africa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Hernando </a:t>
            </a:r>
            <a:r>
              <a:rPr lang="en-US" sz="1800" dirty="0" err="1" smtClean="0"/>
              <a:t>deSoto</a:t>
            </a:r>
            <a:r>
              <a:rPr lang="en-US" sz="1800" dirty="0" smtClean="0"/>
              <a:t> The Mystery of Capital </a:t>
            </a:r>
          </a:p>
          <a:p>
            <a:r>
              <a:rPr lang="en-US" sz="1800" dirty="0" smtClean="0">
                <a:hlinkClick r:id="rId5"/>
              </a:rPr>
              <a:t>The Commanding Heights </a:t>
            </a:r>
            <a:r>
              <a:rPr lang="en-US" sz="1800" dirty="0" smtClean="0"/>
              <a:t>Episode 3, Ch 19</a:t>
            </a:r>
          </a:p>
          <a:p>
            <a:pPr>
              <a:buNone/>
            </a:pPr>
            <a:r>
              <a:rPr lang="en-US" sz="1800" dirty="0" smtClean="0"/>
              <a:t>&lt;</a:t>
            </a:r>
            <a:r>
              <a:rPr lang="en-US" sz="1800" dirty="0" smtClean="0">
                <a:hlinkClick r:id="rId5"/>
              </a:rPr>
              <a:t>http://www.pbs.org/wgbh/commandingheights/shared/video/qt/mini_p03_19_300.html</a:t>
            </a:r>
            <a:r>
              <a:rPr lang="en-US" sz="1800" dirty="0" smtClean="0"/>
              <a:t>&gt;</a:t>
            </a:r>
          </a:p>
          <a:p>
            <a:pPr>
              <a:buNone/>
            </a:pPr>
            <a:r>
              <a:rPr lang="en-US" sz="1800" dirty="0" smtClean="0"/>
              <a:t>      Main site for Commanding Heights:  </a:t>
            </a:r>
            <a:r>
              <a:rPr lang="en-US" sz="1800" dirty="0" smtClean="0">
                <a:hlinkClick r:id="rId6"/>
              </a:rPr>
              <a:t>http://www.pbs.org/wgbh/commandingheights/lo/index.html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Hernando </a:t>
            </a:r>
            <a:r>
              <a:rPr lang="en-US" sz="1800" dirty="0" err="1" smtClean="0"/>
              <a:t>deSoto</a:t>
            </a:r>
            <a:r>
              <a:rPr lang="en-US" sz="1800" dirty="0" smtClean="0"/>
              <a:t> PBS special on property rights and poverty Oct </a:t>
            </a:r>
            <a:r>
              <a:rPr lang="en-US" sz="1800" dirty="0" smtClean="0"/>
              <a:t>8</a:t>
            </a:r>
          </a:p>
          <a:p>
            <a:pPr>
              <a:buNone/>
            </a:pPr>
            <a:endParaRPr lang="en-US" sz="1800" dirty="0" smtClean="0"/>
          </a:p>
        </p:txBody>
      </p:sp>
    </p:spTree>
    <p:controls>
      <p:control spid="2050" name="ShockwaveFlash1" r:id="rId2" imgW="3200000" imgH="1980952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</TotalTime>
  <Words>243</Words>
  <Application>Microsoft Office PowerPoint</Application>
  <PresentationFormat>On-screen Show (4:3)</PresentationFormat>
  <Paragraphs>45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Theme1</vt:lpstr>
      <vt:lpstr>Slide 1</vt:lpstr>
      <vt:lpstr>Sept 11, 2009 </vt:lpstr>
      <vt:lpstr>In the News…Income Fell in 2008…</vt:lpstr>
      <vt:lpstr>Slide 4</vt:lpstr>
      <vt:lpstr>…and Poverty Rose</vt:lpstr>
      <vt:lpstr>Slide 6</vt:lpstr>
      <vt:lpstr>But the Number and Percent Uninsured Remain Unchanged</vt:lpstr>
      <vt:lpstr>Much More Data Available </vt:lpstr>
      <vt:lpstr>Application of Property Rights:  Poverty in Africa</vt:lpstr>
      <vt:lpstr>The Tragedy of the Commons</vt:lpstr>
      <vt:lpstr>Private Property Rights Must Be</vt:lpstr>
      <vt:lpstr>Circular Flow Model</vt:lpstr>
      <vt:lpstr>Production Possibility Frontier Model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Economics?  From a famous economics student:</dc:title>
  <dc:creator>Art Woolf</dc:creator>
  <cp:lastModifiedBy>Art Woolf</cp:lastModifiedBy>
  <cp:revision>21</cp:revision>
  <dcterms:created xsi:type="dcterms:W3CDTF">2009-08-31T19:27:40Z</dcterms:created>
  <dcterms:modified xsi:type="dcterms:W3CDTF">2009-09-11T14:07:44Z</dcterms:modified>
</cp:coreProperties>
</file>