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73" r:id="rId2"/>
    <p:sldId id="264" r:id="rId3"/>
    <p:sldId id="274" r:id="rId4"/>
    <p:sldId id="275" r:id="rId5"/>
    <p:sldId id="276" r:id="rId6"/>
    <p:sldId id="27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4F23AF-C83C-4F66-9CC5-924733BE1EB8}" type="datetimeFigureOut">
              <a:rPr lang="en-US" smtClean="0"/>
              <a:t>9/9/2009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81931-6653-4C6F-A260-DE5FF706B43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 overhead 2 transparencies;</a:t>
            </a:r>
            <a:r>
              <a:rPr lang="en-US" baseline="0" dirty="0" smtClean="0"/>
              <a:t> goldfish, prizes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18B95-EB81-42E8-9F76-04AA31284BB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9/9/2009</a:t>
            </a:fld>
            <a:endParaRPr 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9/9/2009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9/9/2009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9/9/2009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9/9/2009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9/9/2009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9/9/2009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9/9/2009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9/9/2009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9/9/2009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9/9/2009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fld id="{8DB487B6-9B14-42A6-86FE-EF48E4D61CF1}" type="datetimeFigureOut">
              <a:rPr lang="en-US" smtClean="0"/>
              <a:pPr/>
              <a:t>9/9/2009</a:t>
            </a:fld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bs.org/wgbh/commandingheights/lo/index.html" TargetMode="External"/><Relationship Id="rId2" Type="http://schemas.openxmlformats.org/officeDocument/2006/relationships/hyperlink" Target="http://www.pbs.org/wgbh/commandingheights/shared/video/qt/mini_p03_19_300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Sept </a:t>
            </a:r>
            <a:r>
              <a:rPr lang="en-US" dirty="0" smtClean="0"/>
              <a:t>9, </a:t>
            </a:r>
            <a:r>
              <a:rPr lang="en-US" dirty="0" smtClean="0"/>
              <a:t>2009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</a:t>
            </a:r>
            <a:r>
              <a:rPr lang="en-US" dirty="0" smtClean="0"/>
              <a:t>.  Property Rights and Economic Growth</a:t>
            </a:r>
          </a:p>
          <a:p>
            <a:pPr>
              <a:buNone/>
            </a:pPr>
            <a:r>
              <a:rPr lang="en-US" dirty="0" smtClean="0"/>
              <a:t>II.  Models in Economics</a:t>
            </a:r>
          </a:p>
          <a:p>
            <a:pPr>
              <a:buNone/>
            </a:pPr>
            <a:r>
              <a:rPr lang="en-US" dirty="0" smtClean="0"/>
              <a:t>	A</a:t>
            </a:r>
            <a:r>
              <a:rPr lang="en-US" dirty="0" smtClean="0"/>
              <a:t>.  Circular Flow</a:t>
            </a:r>
          </a:p>
          <a:p>
            <a:pPr>
              <a:buNone/>
            </a:pPr>
            <a:r>
              <a:rPr lang="en-US" dirty="0" smtClean="0"/>
              <a:t>	B.  Production Possibility Frontier</a:t>
            </a:r>
          </a:p>
          <a:p>
            <a:pPr marL="571500" indent="-571500">
              <a:buFont typeface="+mj-lt"/>
              <a:buAutoNum type="romanU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 Principles of Economics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7"/>
            </a:pPr>
            <a:r>
              <a:rPr lang="en-US" dirty="0" smtClean="0"/>
              <a:t>Governments Can Sometimes Improve Market Outcomes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 smtClean="0"/>
              <a:t>Externalities </a:t>
            </a:r>
            <a:endParaRPr lang="en-US" dirty="0" smtClean="0"/>
          </a:p>
          <a:p>
            <a:pPr marL="914400" lvl="1" indent="-514350">
              <a:buFont typeface="+mj-lt"/>
              <a:buAutoNum type="alphaLcPeriod"/>
            </a:pPr>
            <a:r>
              <a:rPr lang="en-US" dirty="0" smtClean="0"/>
              <a:t>Public </a:t>
            </a:r>
            <a:r>
              <a:rPr lang="en-US" dirty="0" smtClean="0"/>
              <a:t>Goods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 smtClean="0"/>
              <a:t>Property Rights</a:t>
            </a:r>
          </a:p>
          <a:p>
            <a:pPr marL="914400" lvl="1" indent="-514350">
              <a:buFont typeface="+mj-lt"/>
              <a:buAutoNum type="alphaL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Role of Incentives and Property Rights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Fishing Game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Tragedy of the Commons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Property held in common tends to be overused.</a:t>
            </a:r>
          </a:p>
          <a:p>
            <a:pPr lvl="1"/>
            <a:r>
              <a:rPr lang="en-US" dirty="0" smtClean="0"/>
              <a:t>Each user gains the full benefit of use, but does not bear the full cost of its use.  Costs are shared by all the “owners.”</a:t>
            </a:r>
          </a:p>
          <a:p>
            <a:pPr lvl="1"/>
            <a:r>
              <a:rPr lang="en-US" dirty="0" smtClean="0"/>
              <a:t>No one has a strong incentive to conserve the property because someone else will use it if it is left idle.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 Property Rights Must 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Clearly </a:t>
            </a:r>
            <a:r>
              <a:rPr lang="en-US" b="1" dirty="0" smtClean="0"/>
              <a:t>Defined</a:t>
            </a:r>
            <a:r>
              <a:rPr lang="en-US" dirty="0" smtClean="0"/>
              <a:t>:  What </a:t>
            </a:r>
            <a:r>
              <a:rPr lang="en-US" dirty="0" smtClean="0"/>
              <a:t>is it</a:t>
            </a:r>
            <a:r>
              <a:rPr lang="en-US" dirty="0" smtClean="0"/>
              <a:t>;</a:t>
            </a:r>
            <a:r>
              <a:rPr lang="en-US" dirty="0" smtClean="0"/>
              <a:t> </a:t>
            </a:r>
            <a:r>
              <a:rPr lang="en-US" dirty="0" smtClean="0"/>
              <a:t>where it is located; what are privileges and limitations of use?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Defendable</a:t>
            </a:r>
            <a:r>
              <a:rPr lang="en-US" dirty="0" smtClean="0"/>
              <a:t>:  Is ownership protected by law and community consent?  Are property rights enforceable?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Divestible:  </a:t>
            </a:r>
            <a:r>
              <a:rPr lang="en-US" dirty="0" smtClean="0"/>
              <a:t>May owners choose whether to sell or hold property so that future gains and losses influence current value?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 of Property Rights:  Poverty in Africa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Hernando </a:t>
            </a:r>
            <a:r>
              <a:rPr lang="en-US" sz="2400" dirty="0" err="1" smtClean="0"/>
              <a:t>deSoto</a:t>
            </a:r>
            <a:r>
              <a:rPr lang="en-US" sz="2400" dirty="0" smtClean="0"/>
              <a:t> The Mystery of Capital </a:t>
            </a:r>
          </a:p>
          <a:p>
            <a:r>
              <a:rPr lang="en-US" sz="2400" dirty="0" smtClean="0">
                <a:hlinkClick r:id="rId2"/>
              </a:rPr>
              <a:t>The Commanding Heights </a:t>
            </a:r>
            <a:r>
              <a:rPr lang="en-US" sz="2400" dirty="0" smtClean="0"/>
              <a:t>Episode 3, Ch 19</a:t>
            </a:r>
          </a:p>
          <a:p>
            <a:pPr>
              <a:buNone/>
            </a:pPr>
            <a:r>
              <a:rPr lang="en-US" sz="2400" dirty="0" smtClean="0"/>
              <a:t>  &lt;</a:t>
            </a:r>
            <a:r>
              <a:rPr lang="en-US" sz="2400" dirty="0" smtClean="0">
                <a:hlinkClick r:id="rId2"/>
              </a:rPr>
              <a:t>http://www.pbs.org/wgbh/commandingheights/shared/video/qt/mini_p03_19_300.html</a:t>
            </a:r>
            <a:r>
              <a:rPr lang="en-US" sz="2400" dirty="0" smtClean="0"/>
              <a:t>&gt;</a:t>
            </a:r>
          </a:p>
          <a:p>
            <a:pPr>
              <a:buNone/>
            </a:pPr>
            <a:r>
              <a:rPr lang="en-US" sz="2400" dirty="0" smtClean="0"/>
              <a:t>      Main site for Commanding Heights:  </a:t>
            </a:r>
            <a:r>
              <a:rPr lang="en-US" sz="2400" dirty="0" smtClean="0">
                <a:hlinkClick r:id="rId3"/>
              </a:rPr>
              <a:t>http://www.pbs.org/wgbh/commandingheights/lo/index.html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1784</TotalTime>
  <Words>214</Words>
  <Application>Microsoft Office PowerPoint</Application>
  <PresentationFormat>On-screen Show (4:3)</PresentationFormat>
  <Paragraphs>27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Theme1</vt:lpstr>
      <vt:lpstr>Sept 9, 2009 </vt:lpstr>
      <vt:lpstr>10 Principles of Economics</vt:lpstr>
      <vt:lpstr>The Role of Incentives and Property Rights</vt:lpstr>
      <vt:lpstr>The Tragedy of the Commons</vt:lpstr>
      <vt:lpstr>Private Property Rights Must Be</vt:lpstr>
      <vt:lpstr>Application of Property Rights:  Poverty in Africa</vt:lpstr>
    </vt:vector>
  </TitlesOfParts>
  <Company>University of Vermont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Economics?  From a famous economics student:</dc:title>
  <dc:creator>Art Woolf</dc:creator>
  <cp:lastModifiedBy>Art Woolf</cp:lastModifiedBy>
  <cp:revision>13</cp:revision>
  <dcterms:created xsi:type="dcterms:W3CDTF">2009-08-31T19:27:40Z</dcterms:created>
  <dcterms:modified xsi:type="dcterms:W3CDTF">2009-09-09T15:11:21Z</dcterms:modified>
</cp:coreProperties>
</file>