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63" r:id="rId3"/>
    <p:sldId id="269" r:id="rId4"/>
    <p:sldId id="259" r:id="rId5"/>
    <p:sldId id="274" r:id="rId6"/>
    <p:sldId id="275" r:id="rId7"/>
    <p:sldId id="264" r:id="rId8"/>
    <p:sldId id="270" r:id="rId9"/>
    <p:sldId id="271" r:id="rId10"/>
    <p:sldId id="276" r:id="rId11"/>
    <p:sldId id="2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78"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5124"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5125"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5126"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5127"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5128"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5129"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5130"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smtClean="0"/>
              <a:t>Click to edit Master title style</a:t>
            </a:r>
            <a:endParaRPr lang="en-US"/>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5133" name="Rectangle 13"/>
          <p:cNvSpPr>
            <a:spLocks noGrp="1" noChangeArrowheads="1"/>
          </p:cNvSpPr>
          <p:nvPr>
            <p:ph type="dt" sz="quarter" idx="2"/>
          </p:nvPr>
        </p:nvSpPr>
        <p:spPr>
          <a:xfrm>
            <a:off x="457200" y="6248400"/>
            <a:ext cx="2133600" cy="476250"/>
          </a:xfrm>
        </p:spPr>
        <p:txBody>
          <a:bodyPr/>
          <a:lstStyle>
            <a:lvl1pPr>
              <a:defRPr/>
            </a:lvl1pPr>
          </a:lstStyle>
          <a:p>
            <a:fld id="{8DB487B6-9B14-42A6-86FE-EF48E4D61CF1}" type="datetimeFigureOut">
              <a:rPr lang="en-US" smtClean="0"/>
              <a:pPr/>
              <a:t>9/4/2009</a:t>
            </a:fld>
            <a:endParaRPr lang="en-US"/>
          </a:p>
        </p:txBody>
      </p:sp>
      <p:sp>
        <p:nvSpPr>
          <p:cNvPr id="5134"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5135" name="Rectangle 15"/>
          <p:cNvSpPr>
            <a:spLocks noGrp="1" noChangeArrowheads="1"/>
          </p:cNvSpPr>
          <p:nvPr>
            <p:ph type="sldNum" sz="quarter" idx="4"/>
          </p:nvPr>
        </p:nvSpPr>
        <p:spPr>
          <a:xfrm>
            <a:off x="6553200" y="6254750"/>
            <a:ext cx="2133600" cy="476250"/>
          </a:xfrm>
        </p:spPr>
        <p:txBody>
          <a:bodyPr/>
          <a:lstStyle>
            <a:lvl1pPr>
              <a:defRPr/>
            </a:lvl1pPr>
          </a:lstStyle>
          <a:p>
            <a:fld id="{D38EE52B-8516-40EE-9F7B-6CE75BA3213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5" name="Slide Number Placeholder 4"/>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8" name="Slide Number Placeholder 7"/>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4" name="Slide Number Placeholder 3"/>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3" name="Slide Number Placeholder 2"/>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DB487B6-9B14-42A6-86FE-EF48E4D61CF1}" type="datetimeFigureOut">
              <a:rPr lang="en-US" smtClean="0"/>
              <a:pPr/>
              <a:t>9/4/2009</a:t>
            </a:fld>
            <a:endParaRPr lang="en-US"/>
          </a:p>
        </p:txBody>
      </p:sp>
      <p:sp>
        <p:nvSpPr>
          <p:cNvPr id="6" name="Slide Number Placeholder 5"/>
          <p:cNvSpPr>
            <a:spLocks noGrp="1"/>
          </p:cNvSpPr>
          <p:nvPr>
            <p:ph type="sldNum" sz="quarter" idx="11"/>
          </p:nvPr>
        </p:nvSpPr>
        <p:spPr/>
        <p:txBody>
          <a:bodyPr/>
          <a:lstStyle>
            <a:lvl1pPr>
              <a:defRPr/>
            </a:lvl1pPr>
          </a:lstStyle>
          <a:p>
            <a:fld id="{D38EE52B-8516-40EE-9F7B-6CE75BA32137}"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fld id="{8DB487B6-9B14-42A6-86FE-EF48E4D61CF1}" type="datetimeFigureOut">
              <a:rPr lang="en-US" smtClean="0"/>
              <a:pPr/>
              <a:t>9/4/2009</a:t>
            </a:fld>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38EE52B-8516-40EE-9F7B-6CE75BA32137}" type="slidenum">
              <a:rPr lang="en-US" smtClean="0"/>
              <a:pPr/>
              <a:t>‹#›</a:t>
            </a:fld>
            <a:endParaRPr lang="en-US"/>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1" fontAlgn="base" hangingPunct="1">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Sept 4, 2009</a:t>
            </a:r>
            <a:br>
              <a:rPr lang="en-US" dirty="0" smtClean="0"/>
            </a:br>
            <a:endParaRPr lang="en-US" dirty="0"/>
          </a:p>
        </p:txBody>
      </p:sp>
      <p:sp>
        <p:nvSpPr>
          <p:cNvPr id="5" name="Content Placeholder 4"/>
          <p:cNvSpPr>
            <a:spLocks noGrp="1"/>
          </p:cNvSpPr>
          <p:nvPr>
            <p:ph idx="1"/>
          </p:nvPr>
        </p:nvSpPr>
        <p:spPr/>
        <p:txBody>
          <a:bodyPr/>
          <a:lstStyle/>
          <a:p>
            <a:pPr marL="571500" indent="-571500">
              <a:buFont typeface="+mj-lt"/>
              <a:buAutoNum type="romanUcPeriod"/>
            </a:pPr>
            <a:r>
              <a:rPr lang="en-US" dirty="0" smtClean="0"/>
              <a:t> Readings posted on </a:t>
            </a:r>
            <a:r>
              <a:rPr lang="en-US" dirty="0" err="1" smtClean="0"/>
              <a:t>Aplia</a:t>
            </a:r>
            <a:r>
              <a:rPr lang="en-US" dirty="0" smtClean="0"/>
              <a:t> and class site</a:t>
            </a:r>
          </a:p>
          <a:p>
            <a:pPr marL="571500" indent="-571500">
              <a:buFont typeface="+mj-lt"/>
              <a:buAutoNum type="romanUcPeriod"/>
            </a:pPr>
            <a:r>
              <a:rPr lang="en-US" dirty="0" err="1" smtClean="0"/>
              <a:t>Mankiw’s</a:t>
            </a:r>
            <a:r>
              <a:rPr lang="en-US" dirty="0" smtClean="0"/>
              <a:t> 10 basic principles  of economics (continued)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this man?</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286000" y="1828800"/>
            <a:ext cx="48006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Principles of Economics</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10"/>
            </a:pPr>
            <a:r>
              <a:rPr lang="en-US" dirty="0" smtClean="0"/>
              <a:t>  Society Faces a Short-Run Tradeoff Between Inflation and Unemployment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Principles of Economics</a:t>
            </a:r>
            <a:endParaRPr lang="en-US" dirty="0"/>
          </a:p>
        </p:txBody>
      </p:sp>
      <p:sp>
        <p:nvSpPr>
          <p:cNvPr id="3" name="Content Placeholder 2"/>
          <p:cNvSpPr>
            <a:spLocks noGrp="1"/>
          </p:cNvSpPr>
          <p:nvPr>
            <p:ph idx="1"/>
          </p:nvPr>
        </p:nvSpPr>
        <p:spPr/>
        <p:txBody>
          <a:bodyPr/>
          <a:lstStyle/>
          <a:p>
            <a:pPr>
              <a:buNone/>
            </a:pPr>
            <a:r>
              <a:rPr lang="en-US" dirty="0" smtClean="0"/>
              <a:t>5. Trade Can Make Everyone Better Off By Increasing Wealth</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10 Principles of Economics</a:t>
            </a:r>
            <a:endParaRPr lang="en-US" dirty="0"/>
          </a:p>
        </p:txBody>
      </p:sp>
      <p:sp>
        <p:nvSpPr>
          <p:cNvPr id="9" name="Content Placeholder 8"/>
          <p:cNvSpPr>
            <a:spLocks noGrp="1"/>
          </p:cNvSpPr>
          <p:nvPr>
            <p:ph idx="1"/>
          </p:nvPr>
        </p:nvSpPr>
        <p:spPr/>
        <p:txBody>
          <a:bodyPr/>
          <a:lstStyle/>
          <a:p>
            <a:pPr marL="514350" indent="-514350">
              <a:buFont typeface="+mj-lt"/>
              <a:buAutoNum type="arabicPeriod" startAt="6"/>
            </a:pPr>
            <a:r>
              <a:rPr lang="en-US" dirty="0" smtClean="0"/>
              <a:t>Markets Are Usually a Good Way to Organize Economic Activity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200" b="1" dirty="0"/>
              <a:t>Thinking about economics and markets:</a:t>
            </a:r>
          </a:p>
        </p:txBody>
      </p:sp>
      <p:sp>
        <p:nvSpPr>
          <p:cNvPr id="20483" name="Rectangle 3"/>
          <p:cNvSpPr>
            <a:spLocks noGrp="1" noChangeArrowheads="1"/>
          </p:cNvSpPr>
          <p:nvPr>
            <p:ph idx="1"/>
          </p:nvPr>
        </p:nvSpPr>
        <p:spPr>
          <a:xfrm>
            <a:off x="457200" y="1257300"/>
            <a:ext cx="8229600" cy="5200650"/>
          </a:xfrm>
        </p:spPr>
        <p:txBody>
          <a:bodyPr/>
          <a:lstStyle/>
          <a:p>
            <a:pPr indent="0">
              <a:lnSpc>
                <a:spcPct val="80000"/>
              </a:lnSpc>
              <a:buNone/>
            </a:pPr>
            <a:r>
              <a:rPr lang="en-US" sz="2800" dirty="0"/>
              <a:t>I was in discussion with a senior Russian official whose job it was to direct the production of bread in St. Petersburg. “Please understand that we are keen to move towards a market system,” he told me. “But we need to understand the fundamental details of how such a system works. Tell me, for example, who is in charge of the supply of bread to the population of London? There is nothing naive about his question, because the answer, nobody is in charge, is astonishingly hard to believe. Only in the industrialized West, have we forgotten just how strange it is. </a:t>
            </a:r>
            <a:endParaRPr lang="en-US" sz="2800" dirty="0" smtClean="0"/>
          </a:p>
          <a:p>
            <a:pPr>
              <a:lnSpc>
                <a:spcPct val="80000"/>
              </a:lnSpc>
              <a:buNone/>
            </a:pPr>
            <a:endParaRPr lang="en-US" sz="2800" dirty="0"/>
          </a:p>
          <a:p>
            <a:pPr>
              <a:lnSpc>
                <a:spcPct val="80000"/>
              </a:lnSpc>
              <a:buNone/>
            </a:pPr>
            <a:r>
              <a:rPr lang="en-US" sz="2800" dirty="0"/>
              <a:t>--Paul </a:t>
            </a:r>
            <a:r>
              <a:rPr lang="en-US" sz="2800" dirty="0" err="1"/>
              <a:t>Seabright</a:t>
            </a:r>
            <a:r>
              <a:rPr lang="en-US" sz="2800" dirty="0"/>
              <a:t>:  </a:t>
            </a:r>
            <a:r>
              <a:rPr lang="en-US" sz="2800" i="1" dirty="0"/>
              <a:t>The Company of Strangers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Markets are Everywhere, and for Everything</a:t>
            </a:r>
            <a:endParaRPr lang="en-US" dirty="0"/>
          </a:p>
        </p:txBody>
      </p:sp>
      <p:pic>
        <p:nvPicPr>
          <p:cNvPr id="18434" name="Picture 2"/>
          <p:cNvPicPr>
            <a:picLocks noGrp="1" noChangeAspect="1" noChangeArrowheads="1"/>
          </p:cNvPicPr>
          <p:nvPr>
            <p:ph idx="1"/>
          </p:nvPr>
        </p:nvPicPr>
        <p:blipFill>
          <a:blip r:embed="rId2" cstate="print"/>
          <a:srcRect/>
          <a:stretch>
            <a:fillRect/>
          </a:stretch>
        </p:blipFill>
        <p:spPr bwMode="auto">
          <a:xfrm>
            <a:off x="1714500" y="1720056"/>
            <a:ext cx="5715000" cy="4286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Markets Everywhere—Prison Edition</a:t>
            </a:r>
            <a:endParaRPr lang="en-US" dirty="0"/>
          </a:p>
        </p:txBody>
      </p:sp>
      <p:sp>
        <p:nvSpPr>
          <p:cNvPr id="5" name="Content Placeholder 4"/>
          <p:cNvSpPr>
            <a:spLocks noGrp="1"/>
          </p:cNvSpPr>
          <p:nvPr>
            <p:ph idx="1"/>
          </p:nvPr>
        </p:nvSpPr>
        <p:spPr/>
        <p:txBody>
          <a:bodyPr/>
          <a:lstStyle/>
          <a:p>
            <a:r>
              <a:rPr lang="en-US" dirty="0" smtClean="0"/>
              <a:t>The </a:t>
            </a:r>
            <a:r>
              <a:rPr lang="en-US" dirty="0" err="1" smtClean="0"/>
              <a:t>Shawshank</a:t>
            </a:r>
            <a:r>
              <a:rPr lang="en-US" dirty="0" smtClean="0"/>
              <a:t> Redemption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Principles of Economics</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7"/>
            </a:pPr>
            <a:r>
              <a:rPr lang="en-US" dirty="0" smtClean="0"/>
              <a:t>Governments Can Sometimes Improve Market Outcomes</a:t>
            </a:r>
          </a:p>
          <a:p>
            <a:pPr marL="914400" lvl="1" indent="-514350">
              <a:buFont typeface="+mj-lt"/>
              <a:buAutoNum type="alphaLcPeriod"/>
            </a:pPr>
            <a:r>
              <a:rPr lang="en-US" dirty="0" smtClean="0"/>
              <a:t>Property Rights</a:t>
            </a:r>
          </a:p>
          <a:p>
            <a:pPr marL="914400" lvl="1" indent="-514350">
              <a:buFont typeface="+mj-lt"/>
              <a:buAutoNum type="alphaLcPeriod"/>
            </a:pPr>
            <a:r>
              <a:rPr lang="en-US" dirty="0" smtClean="0"/>
              <a:t>Externalities </a:t>
            </a:r>
          </a:p>
          <a:p>
            <a:pPr marL="914400" lvl="1" indent="-514350">
              <a:buFont typeface="+mj-lt"/>
              <a:buAutoNum type="alphaLcPeriod"/>
            </a:pPr>
            <a:r>
              <a:rPr lang="en-US" dirty="0" smtClean="0"/>
              <a:t>Public Goods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Principles of Economics</a:t>
            </a:r>
            <a:endParaRPr lang="en-US" dirty="0"/>
          </a:p>
        </p:txBody>
      </p:sp>
      <p:sp>
        <p:nvSpPr>
          <p:cNvPr id="3" name="Content Placeholder 2"/>
          <p:cNvSpPr>
            <a:spLocks noGrp="1"/>
          </p:cNvSpPr>
          <p:nvPr>
            <p:ph sz="half" idx="1"/>
          </p:nvPr>
        </p:nvSpPr>
        <p:spPr>
          <a:xfrm>
            <a:off x="457200" y="1600201"/>
            <a:ext cx="7543800" cy="1447800"/>
          </a:xfrm>
        </p:spPr>
        <p:txBody>
          <a:bodyPr/>
          <a:lstStyle/>
          <a:p>
            <a:pPr marL="514350" indent="-514350">
              <a:buFont typeface="+mj-lt"/>
              <a:buAutoNum type="arabicPeriod" startAt="8"/>
            </a:pPr>
            <a:r>
              <a:rPr lang="en-US" dirty="0" smtClean="0"/>
              <a:t>A Country’s Standard of Living Depends on Its Ability to Produce Goods and Services</a:t>
            </a:r>
          </a:p>
          <a:p>
            <a:pPr marL="514350" indent="-514350">
              <a:buFont typeface="+mj-lt"/>
              <a:buAutoNum type="arabicPeriod" startAt="8"/>
            </a:pPr>
            <a:endParaRPr lang="en-US" dirty="0" smtClean="0"/>
          </a:p>
          <a:p>
            <a:pPr marL="514350" indent="-514350">
              <a:buFont typeface="+mj-lt"/>
              <a:buAutoNum type="arabicPeriod" startAt="8"/>
            </a:pPr>
            <a:endParaRPr lang="en-US" dirty="0"/>
          </a:p>
          <a:p>
            <a:pPr marL="514350" indent="-514350">
              <a:buFont typeface="+mj-lt"/>
              <a:buAutoNum type="arabicPeriod" startAt="8"/>
            </a:pPr>
            <a:endParaRPr lang="en-US" dirty="0"/>
          </a:p>
        </p:txBody>
      </p:sp>
      <p:pic>
        <p:nvPicPr>
          <p:cNvPr id="5125" name="Picture 5"/>
          <p:cNvPicPr>
            <a:picLocks noGrp="1" noChangeAspect="1" noChangeArrowheads="1"/>
          </p:cNvPicPr>
          <p:nvPr>
            <p:ph sz="half" idx="2"/>
          </p:nvPr>
        </p:nvPicPr>
        <p:blipFill>
          <a:blip r:embed="rId2" cstate="print"/>
          <a:srcRect/>
          <a:stretch>
            <a:fillRect/>
          </a:stretch>
        </p:blipFill>
        <p:spPr bwMode="auto">
          <a:xfrm>
            <a:off x="761999" y="3048000"/>
            <a:ext cx="6316689"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Principles of Economics</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9"/>
            </a:pPr>
            <a:r>
              <a:rPr lang="en-US" dirty="0" smtClean="0"/>
              <a:t>Prices Rise When the Government Prints Too Much Money</a:t>
            </a: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1524000" y="2743200"/>
            <a:ext cx="4762500" cy="3571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Theme1</Template>
  <TotalTime>1759</TotalTime>
  <Words>259</Words>
  <Application>Microsoft Office PowerPoint</Application>
  <PresentationFormat>On-screen Show (4:3)</PresentationFormat>
  <Paragraphs>27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Theme1</vt:lpstr>
      <vt:lpstr>Sept 4, 2009 </vt:lpstr>
      <vt:lpstr>10 Principles of Economics</vt:lpstr>
      <vt:lpstr>10 Principles of Economics</vt:lpstr>
      <vt:lpstr>Thinking about economics and markets:</vt:lpstr>
      <vt:lpstr>Markets are Everywhere, and for Everything</vt:lpstr>
      <vt:lpstr>Markets Everywhere—Prison Edition</vt:lpstr>
      <vt:lpstr>10 Principles of Economics</vt:lpstr>
      <vt:lpstr>10 Principles of Economics</vt:lpstr>
      <vt:lpstr>10 Principles of Economics</vt:lpstr>
      <vt:lpstr>Who is this man?</vt:lpstr>
      <vt:lpstr>10 Principles of Economics</vt:lpstr>
    </vt:vector>
  </TitlesOfParts>
  <Company>University of Vermont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Economics?  From a famous economics student:</dc:title>
  <dc:creator>Art Woolf</dc:creator>
  <cp:lastModifiedBy>Art Woolf</cp:lastModifiedBy>
  <cp:revision>11</cp:revision>
  <dcterms:created xsi:type="dcterms:W3CDTF">2009-08-31T19:27:40Z</dcterms:created>
  <dcterms:modified xsi:type="dcterms:W3CDTF">2009-09-04T16:39:35Z</dcterms:modified>
</cp:coreProperties>
</file>