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78" r:id="rId3"/>
    <p:sldId id="274" r:id="rId4"/>
    <p:sldId id="275" r:id="rId5"/>
    <p:sldId id="279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93" autoAdjust="0"/>
  </p:normalViewPr>
  <p:slideViewPr>
    <p:cSldViewPr>
      <p:cViewPr varScale="1">
        <p:scale>
          <a:sx n="92" d="100"/>
          <a:sy n="92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ad.uvm.edu\awoolf\MyDocs\CLASSES\Macroeconomics\Inflation\Sept%202009%20cp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SurveyOutputServlet!$E$3</c:f>
              <c:strCache>
                <c:ptCount val="1"/>
                <c:pt idx="0">
                  <c:v>Chg in CPI From 1 Year Ago</c:v>
                </c:pt>
              </c:strCache>
            </c:strRef>
          </c:tx>
          <c:cat>
            <c:multiLvlStrRef>
              <c:f>SurveyOutputServlet!$A$4:$B$36</c:f>
              <c:multiLvlStrCache>
                <c:ptCount val="3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</c:lvl>
                <c:lvl>
                  <c:pt idx="0">
                    <c:v>2007</c:v>
                  </c:pt>
                  <c:pt idx="12">
                    <c:v>2008</c:v>
                  </c:pt>
                  <c:pt idx="24">
                    <c:v>2009</c:v>
                  </c:pt>
                </c:lvl>
              </c:multiLvlStrCache>
            </c:multiLvlStrRef>
          </c:cat>
          <c:val>
            <c:numRef>
              <c:f>SurveyOutputServlet!$E$4:$E$36</c:f>
              <c:numCache>
                <c:formatCode>0.0%</c:formatCode>
                <c:ptCount val="33"/>
                <c:pt idx="0">
                  <c:v>2.1000000000000001E-2</c:v>
                </c:pt>
                <c:pt idx="1">
                  <c:v>2.4E-2</c:v>
                </c:pt>
                <c:pt idx="2">
                  <c:v>2.7999999999999997E-2</c:v>
                </c:pt>
                <c:pt idx="3">
                  <c:v>2.6000000000000002E-2</c:v>
                </c:pt>
                <c:pt idx="4">
                  <c:v>2.7000000000000003E-2</c:v>
                </c:pt>
                <c:pt idx="5">
                  <c:v>2.7000000000000003E-2</c:v>
                </c:pt>
                <c:pt idx="6">
                  <c:v>2.4E-2</c:v>
                </c:pt>
                <c:pt idx="7">
                  <c:v>0.02</c:v>
                </c:pt>
                <c:pt idx="8">
                  <c:v>2.7999999999999997E-2</c:v>
                </c:pt>
                <c:pt idx="9">
                  <c:v>3.5000000000000003E-2</c:v>
                </c:pt>
                <c:pt idx="10">
                  <c:v>4.2999999999999997E-2</c:v>
                </c:pt>
                <c:pt idx="11">
                  <c:v>4.0999999999999995E-2</c:v>
                </c:pt>
                <c:pt idx="12">
                  <c:v>4.2999999999999997E-2</c:v>
                </c:pt>
                <c:pt idx="13">
                  <c:v>0.04</c:v>
                </c:pt>
                <c:pt idx="14">
                  <c:v>0.04</c:v>
                </c:pt>
                <c:pt idx="15">
                  <c:v>3.9E-2</c:v>
                </c:pt>
                <c:pt idx="16">
                  <c:v>4.2000000000000003E-2</c:v>
                </c:pt>
                <c:pt idx="17">
                  <c:v>0.05</c:v>
                </c:pt>
                <c:pt idx="18">
                  <c:v>5.5999999999999994E-2</c:v>
                </c:pt>
                <c:pt idx="19">
                  <c:v>5.4000000000000006E-2</c:v>
                </c:pt>
                <c:pt idx="20">
                  <c:v>4.9000000000000002E-2</c:v>
                </c:pt>
                <c:pt idx="21">
                  <c:v>3.7000000000000005E-2</c:v>
                </c:pt>
                <c:pt idx="22">
                  <c:v>1.1000000000000001E-2</c:v>
                </c:pt>
                <c:pt idx="23">
                  <c:v>1E-3</c:v>
                </c:pt>
                <c:pt idx="24">
                  <c:v>0</c:v>
                </c:pt>
                <c:pt idx="25">
                  <c:v>2E-3</c:v>
                </c:pt>
                <c:pt idx="26">
                  <c:v>-4.0000000000000001E-3</c:v>
                </c:pt>
                <c:pt idx="27">
                  <c:v>-6.9999999999999993E-3</c:v>
                </c:pt>
                <c:pt idx="28">
                  <c:v>-1.3000000000000001E-2</c:v>
                </c:pt>
                <c:pt idx="29">
                  <c:v>-1.3999999999999999E-2</c:v>
                </c:pt>
                <c:pt idx="30">
                  <c:v>-2.1000000000000001E-2</c:v>
                </c:pt>
                <c:pt idx="31">
                  <c:v>-1.4999999999999999E-2</c:v>
                </c:pt>
                <c:pt idx="32">
                  <c:v>-1.3000000000000001E-2</c:v>
                </c:pt>
              </c:numCache>
            </c:numRef>
          </c:val>
        </c:ser>
        <c:axId val="66761088"/>
        <c:axId val="66763392"/>
      </c:barChart>
      <c:catAx>
        <c:axId val="66761088"/>
        <c:scaling>
          <c:orientation val="minMax"/>
        </c:scaling>
        <c:axPos val="b"/>
        <c:majorTickMark val="none"/>
        <c:tickLblPos val="low"/>
        <c:crossAx val="66763392"/>
        <c:crosses val="autoZero"/>
        <c:auto val="1"/>
        <c:lblAlgn val="ctr"/>
        <c:lblOffset val="100"/>
      </c:catAx>
      <c:valAx>
        <c:axId val="66763392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ot"/>
            </a:ln>
          </c:spPr>
        </c:majorGridlines>
        <c:numFmt formatCode="0.0%" sourceLinked="0"/>
        <c:tickLblPos val="nextTo"/>
        <c:spPr>
          <a:ln>
            <a:prstDash val="sysDot"/>
          </a:ln>
        </c:spPr>
        <c:crossAx val="667610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6A15-86D4-49BE-9956-650F2EBAB60E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CEF3-433A-4E3A-B5C0-96A375FC5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81B99FC-4F12-4513-A260-EB1CF694032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nYXbJ_bcL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639762"/>
          </a:xfrm>
        </p:spPr>
        <p:txBody>
          <a:bodyPr/>
          <a:lstStyle/>
          <a:p>
            <a:r>
              <a:rPr lang="en-US" sz="1600" dirty="0" smtClean="0"/>
              <a:t>Nov </a:t>
            </a:r>
            <a:r>
              <a:rPr lang="en-US" sz="1600" dirty="0" smtClean="0"/>
              <a:t>9, </a:t>
            </a:r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Money and Inflation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Hyperinflations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Quantity Theory of Money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dirty="0" smtClean="0"/>
              <a:t>Costs of Inflation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800600"/>
            <a:ext cx="4798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 in history:  1989 The fall of the Berlin Wall</a:t>
            </a:r>
          </a:p>
          <a:p>
            <a:r>
              <a:rPr lang="en-US" dirty="0" smtClean="0"/>
              <a:t>--Political freedom</a:t>
            </a:r>
          </a:p>
          <a:p>
            <a:r>
              <a:rPr lang="en-US" dirty="0" smtClean="0"/>
              <a:t>--Economic freedom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www.youtube.com/watch?v=wnYXbJ_bcLc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Mugabe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5225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32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386" t="12650" r="33801" b="-2254"/>
          <a:stretch>
            <a:fillRect/>
          </a:stretch>
        </p:blipFill>
        <p:spPr bwMode="auto">
          <a:xfrm>
            <a:off x="1371600" y="0"/>
            <a:ext cx="6172200" cy="72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524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876300"/>
            <a:ext cx="44577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Zimbabwe Inflation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685800" y="228600"/>
          <a:ext cx="7848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0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919</TotalTime>
  <Words>46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Nov 9, 2009</vt:lpstr>
      <vt:lpstr>Robert Mugabe</vt:lpstr>
      <vt:lpstr>Slide 3</vt:lpstr>
      <vt:lpstr>Zimbabwe Inflation</vt:lpstr>
      <vt:lpstr>Slide 5</vt:lpstr>
      <vt:lpstr>Slide 6</vt:lpstr>
      <vt:lpstr>Slide 7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Money of Yap Island</dc:title>
  <dc:creator>Art Woolf</dc:creator>
  <cp:lastModifiedBy>Art Woolf</cp:lastModifiedBy>
  <cp:revision>25</cp:revision>
  <dcterms:created xsi:type="dcterms:W3CDTF">2009-10-26T18:18:56Z</dcterms:created>
  <dcterms:modified xsi:type="dcterms:W3CDTF">2009-11-09T17:55:46Z</dcterms:modified>
</cp:coreProperties>
</file>