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2" r:id="rId2"/>
    <p:sldId id="282" r:id="rId3"/>
    <p:sldId id="277" r:id="rId4"/>
    <p:sldId id="278" r:id="rId5"/>
    <p:sldId id="279" r:id="rId6"/>
    <p:sldId id="280" r:id="rId7"/>
    <p:sldId id="275" r:id="rId8"/>
    <p:sldId id="273" r:id="rId9"/>
    <p:sldId id="276" r:id="rId10"/>
    <p:sldId id="28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36A15-86D4-49BE-9956-650F2EBAB60E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9CEF3-433A-4E3A-B5C0-96A375FC5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fld id="{D81B99FC-4F12-4513-A260-EB1CF694032C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blogs.wsj.com/economics/2009/10/22/a-look-inside-the-feds-balance-sheet-102109-updat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1752600" cy="411162"/>
          </a:xfrm>
        </p:spPr>
        <p:txBody>
          <a:bodyPr/>
          <a:lstStyle/>
          <a:p>
            <a:r>
              <a:rPr lang="en-US" sz="1600" dirty="0" smtClean="0"/>
              <a:t>Nov </a:t>
            </a:r>
            <a:r>
              <a:rPr lang="en-US" sz="1600" dirty="0" smtClean="0"/>
              <a:t>4, </a:t>
            </a:r>
            <a:r>
              <a:rPr lang="en-US" sz="1600" dirty="0" smtClean="0"/>
              <a:t>2009</a:t>
            </a:r>
            <a:endParaRPr lang="en-US" sz="1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71500">
              <a:buClrTx/>
              <a:buSzPct val="100000"/>
              <a:buFont typeface="+mj-lt"/>
              <a:buAutoNum type="romanUcPeriod"/>
            </a:pPr>
            <a:r>
              <a:rPr lang="en-US" dirty="0" smtClean="0"/>
              <a:t>Federal Reserve</a:t>
            </a:r>
          </a:p>
          <a:p>
            <a:pPr marL="1371600" lvl="2" indent="-571500">
              <a:buClrTx/>
              <a:buSzPct val="100000"/>
              <a:buFont typeface="+mj-lt"/>
              <a:buAutoNum type="alphaUcPeriod"/>
            </a:pPr>
            <a:r>
              <a:rPr lang="en-US" dirty="0" smtClean="0"/>
              <a:t>History and Structure</a:t>
            </a:r>
          </a:p>
          <a:p>
            <a:pPr marL="1371600" lvl="2" indent="-571500">
              <a:buClrTx/>
              <a:buSzPct val="100000"/>
              <a:buFont typeface="+mj-lt"/>
              <a:buAutoNum type="alphaUcPeriod"/>
            </a:pPr>
            <a:r>
              <a:rPr lang="en-US" dirty="0" smtClean="0"/>
              <a:t>Tools</a:t>
            </a:r>
          </a:p>
          <a:p>
            <a:pPr marL="1371600" lvl="2" indent="-571500">
              <a:buClrTx/>
              <a:buSzPct val="100000"/>
              <a:buFont typeface="+mj-lt"/>
              <a:buAutoNum type="alphaUcPeriod"/>
            </a:pPr>
            <a:r>
              <a:rPr lang="en-US" dirty="0" smtClean="0"/>
              <a:t>Money Creation</a:t>
            </a:r>
            <a:endParaRPr lang="en-US" dirty="0" smtClean="0"/>
          </a:p>
          <a:p>
            <a:pPr marL="971550" lvl="1" indent="-571500">
              <a:buClrTx/>
              <a:buSzPct val="100000"/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14400" y="4419600"/>
            <a:ext cx="617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Exam </a:t>
            </a:r>
            <a:r>
              <a:rPr lang="en-US" dirty="0" smtClean="0"/>
              <a:t>Friday:  Ch 6-11, readings, </a:t>
            </a:r>
            <a:r>
              <a:rPr lang="en-US" dirty="0" err="1" smtClean="0"/>
              <a:t>Aplia</a:t>
            </a:r>
            <a:r>
              <a:rPr lang="en-US" dirty="0" smtClean="0"/>
              <a:t>, class lectures (not Janus forum lecture</a:t>
            </a:r>
            <a:r>
              <a:rPr lang="en-US" dirty="0" smtClean="0"/>
              <a:t>)</a:t>
            </a:r>
          </a:p>
          <a:p>
            <a:pPr marL="342900" indent="-342900">
              <a:buAutoNum type="arabicPeriod"/>
            </a:pPr>
            <a:r>
              <a:rPr lang="en-US" dirty="0" smtClean="0"/>
              <a:t>No office hours this afternoon.  I will respond to emails and will call you if you need to talk.</a:t>
            </a:r>
          </a:p>
          <a:p>
            <a:pPr marL="342900" indent="-342900">
              <a:buAutoNum type="arabicPeriod"/>
            </a:pPr>
            <a:r>
              <a:rPr lang="en-US" dirty="0" smtClean="0"/>
              <a:t>Economics Advising Session for spring courses Monday Nov 9 4:15-5:15 A207 Old Mill Annex ---free pizza and </a:t>
            </a:r>
            <a:r>
              <a:rPr lang="en-US" strike="sngStrike" dirty="0" smtClean="0"/>
              <a:t>beer</a:t>
            </a:r>
            <a:r>
              <a:rPr lang="en-US" dirty="0" smtClean="0"/>
              <a:t> soft drinks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95400" y="914400"/>
          <a:ext cx="6324600" cy="5410204"/>
        </p:xfrm>
        <a:graphic>
          <a:graphicData uri="http://schemas.openxmlformats.org/drawingml/2006/table">
            <a:tbl>
              <a:tblPr/>
              <a:tblGrid>
                <a:gridCol w="4427220"/>
                <a:gridCol w="948690"/>
                <a:gridCol w="948690"/>
              </a:tblGrid>
              <a:tr h="284748">
                <a:tc gridSpan="3">
                  <a:txBody>
                    <a:bodyPr/>
                    <a:lstStyle/>
                    <a:p>
                      <a:r>
                        <a:rPr lang="en-US" sz="1400" dirty="0"/>
                        <a:t>(Billions of dollars)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9494">
                <a:tc>
                  <a:txBody>
                    <a:bodyPr/>
                    <a:lstStyle/>
                    <a:p>
                      <a:r>
                        <a:rPr lang="en-US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9/30/09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6/27/07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748">
                <a:tc>
                  <a:txBody>
                    <a:bodyPr/>
                    <a:lstStyle/>
                    <a:p>
                      <a:r>
                        <a:rPr lang="en-US" sz="1400" b="1"/>
                        <a:t>Total assets</a:t>
                      </a:r>
                      <a:endParaRPr lang="en-US" sz="14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2,144</a:t>
                      </a:r>
                      <a:endParaRPr lang="en-US" sz="14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869</a:t>
                      </a:r>
                      <a:endParaRPr lang="en-US" sz="14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9494">
                <a:tc>
                  <a:txBody>
                    <a:bodyPr/>
                    <a:lstStyle/>
                    <a:p>
                      <a:r>
                        <a:rPr lang="en-US" sz="1400"/>
                        <a:t>   Short-term lending programs for financial institutions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748">
                <a:tc>
                  <a:txBody>
                    <a:bodyPr/>
                    <a:lstStyle/>
                    <a:p>
                      <a:r>
                        <a:rPr lang="en-US" sz="1400"/>
                        <a:t>   Targeted lending programs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748">
                <a:tc>
                  <a:txBody>
                    <a:bodyPr/>
                    <a:lstStyle/>
                    <a:p>
                      <a:r>
                        <a:rPr lang="en-US" sz="1400"/>
                        <a:t>   Securities holdings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1,593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791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748">
                <a:tc>
                  <a:txBody>
                    <a:bodyPr/>
                    <a:lstStyle/>
                    <a:p>
                      <a:r>
                        <a:rPr lang="en-US" sz="1400"/>
                        <a:t>       </a:t>
                      </a:r>
                      <a:r>
                        <a:rPr lang="en-US" sz="1400" i="1"/>
                        <a:t>Treasury securities</a:t>
                      </a:r>
                      <a:endParaRPr lang="en-US" sz="14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/>
                        <a:t>769</a:t>
                      </a:r>
                      <a:endParaRPr lang="en-US" sz="14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/>
                        <a:t>791</a:t>
                      </a:r>
                      <a:endParaRPr lang="en-US" sz="14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748">
                <a:tc>
                  <a:txBody>
                    <a:bodyPr/>
                    <a:lstStyle/>
                    <a:p>
                      <a:r>
                        <a:rPr lang="en-US" sz="1400" dirty="0"/>
                        <a:t>       </a:t>
                      </a:r>
                      <a:r>
                        <a:rPr lang="en-US" sz="1400" i="1" dirty="0"/>
                        <a:t>GSE-related securities</a:t>
                      </a:r>
                      <a:endParaRPr lang="en-US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/>
                        <a:t>824</a:t>
                      </a:r>
                      <a:endParaRPr lang="en-US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/>
                        <a:t>0</a:t>
                      </a:r>
                      <a:endParaRPr lang="en-US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748">
                <a:tc>
                  <a:txBody>
                    <a:bodyPr/>
                    <a:lstStyle/>
                    <a:p>
                      <a:r>
                        <a:rPr lang="en-US" sz="1400" dirty="0"/>
                        <a:t>   Emergency lending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9494">
                <a:tc>
                  <a:txBody>
                    <a:bodyPr/>
                    <a:lstStyle/>
                    <a:p>
                      <a:r>
                        <a:rPr lang="en-US" sz="1400"/>
                        <a:t>   Other assets (such as foreign exchange, bank premises)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748">
                <a:tc>
                  <a:txBody>
                    <a:bodyPr/>
                    <a:lstStyle/>
                    <a:p>
                      <a:r>
                        <a:rPr lang="en-US" sz="1400" b="1"/>
                        <a:t>Total liabilities</a:t>
                      </a:r>
                      <a:endParaRPr lang="en-US" sz="14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2,093</a:t>
                      </a:r>
                      <a:endParaRPr lang="en-US" sz="14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836</a:t>
                      </a:r>
                      <a:endParaRPr lang="en-US" sz="14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748">
                <a:tc>
                  <a:txBody>
                    <a:bodyPr/>
                    <a:lstStyle/>
                    <a:p>
                      <a:r>
                        <a:rPr lang="en-US" sz="1400"/>
                        <a:t>   Federal Reserve notes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874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775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748">
                <a:tc>
                  <a:txBody>
                    <a:bodyPr/>
                    <a:lstStyle/>
                    <a:p>
                      <a:r>
                        <a:rPr lang="en-US" sz="1400"/>
                        <a:t>   Reserve balances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848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748">
                <a:tc>
                  <a:txBody>
                    <a:bodyPr/>
                    <a:lstStyle/>
                    <a:p>
                      <a:r>
                        <a:rPr lang="en-US" sz="1400"/>
                        <a:t>   Treasury deposits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9494">
                <a:tc>
                  <a:txBody>
                    <a:bodyPr/>
                    <a:lstStyle/>
                    <a:p>
                      <a:r>
                        <a:rPr lang="en-US" sz="1400" dirty="0"/>
                        <a:t>   Other (such as foreign official deposits)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56093"/>
            <a:ext cx="2664512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Federal Reserve Balance Sheet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5412459" y="2905850"/>
            <a:ext cx="1715705" cy="346505"/>
          </a:xfrm>
          <a:custGeom>
            <a:avLst/>
            <a:gdLst>
              <a:gd name="connsiteX0" fmla="*/ 1528668 w 1715705"/>
              <a:gd name="connsiteY0" fmla="*/ 34777 h 346505"/>
              <a:gd name="connsiteX1" fmla="*/ 1497496 w 1715705"/>
              <a:gd name="connsiteY1" fmla="*/ 24386 h 346505"/>
              <a:gd name="connsiteX2" fmla="*/ 1403977 w 1715705"/>
              <a:gd name="connsiteY2" fmla="*/ 3605 h 346505"/>
              <a:gd name="connsiteX3" fmla="*/ 333714 w 1715705"/>
              <a:gd name="connsiteY3" fmla="*/ 13995 h 346505"/>
              <a:gd name="connsiteX4" fmla="*/ 146677 w 1715705"/>
              <a:gd name="connsiteY4" fmla="*/ 34777 h 346505"/>
              <a:gd name="connsiteX5" fmla="*/ 53159 w 1715705"/>
              <a:gd name="connsiteY5" fmla="*/ 55559 h 346505"/>
              <a:gd name="connsiteX6" fmla="*/ 32377 w 1715705"/>
              <a:gd name="connsiteY6" fmla="*/ 86732 h 346505"/>
              <a:gd name="connsiteX7" fmla="*/ 21986 w 1715705"/>
              <a:gd name="connsiteY7" fmla="*/ 117905 h 346505"/>
              <a:gd name="connsiteX8" fmla="*/ 32377 w 1715705"/>
              <a:gd name="connsiteY8" fmla="*/ 159468 h 346505"/>
              <a:gd name="connsiteX9" fmla="*/ 63550 w 1715705"/>
              <a:gd name="connsiteY9" fmla="*/ 180250 h 346505"/>
              <a:gd name="connsiteX10" fmla="*/ 136286 w 1715705"/>
              <a:gd name="connsiteY10" fmla="*/ 211423 h 346505"/>
              <a:gd name="connsiteX11" fmla="*/ 177850 w 1715705"/>
              <a:gd name="connsiteY11" fmla="*/ 232205 h 346505"/>
              <a:gd name="connsiteX12" fmla="*/ 271368 w 1715705"/>
              <a:gd name="connsiteY12" fmla="*/ 242595 h 346505"/>
              <a:gd name="connsiteX13" fmla="*/ 333714 w 1715705"/>
              <a:gd name="connsiteY13" fmla="*/ 252986 h 346505"/>
              <a:gd name="connsiteX14" fmla="*/ 541532 w 1715705"/>
              <a:gd name="connsiteY14" fmla="*/ 284159 h 346505"/>
              <a:gd name="connsiteX15" fmla="*/ 603877 w 1715705"/>
              <a:gd name="connsiteY15" fmla="*/ 294550 h 346505"/>
              <a:gd name="connsiteX16" fmla="*/ 822086 w 1715705"/>
              <a:gd name="connsiteY16" fmla="*/ 304941 h 346505"/>
              <a:gd name="connsiteX17" fmla="*/ 874041 w 1715705"/>
              <a:gd name="connsiteY17" fmla="*/ 315332 h 346505"/>
              <a:gd name="connsiteX18" fmla="*/ 905214 w 1715705"/>
              <a:gd name="connsiteY18" fmla="*/ 325723 h 346505"/>
              <a:gd name="connsiteX19" fmla="*/ 1061077 w 1715705"/>
              <a:gd name="connsiteY19" fmla="*/ 346505 h 346505"/>
              <a:gd name="connsiteX20" fmla="*/ 1507886 w 1715705"/>
              <a:gd name="connsiteY20" fmla="*/ 336114 h 346505"/>
              <a:gd name="connsiteX21" fmla="*/ 1539059 w 1715705"/>
              <a:gd name="connsiteY21" fmla="*/ 325723 h 346505"/>
              <a:gd name="connsiteX22" fmla="*/ 1705314 w 1715705"/>
              <a:gd name="connsiteY22" fmla="*/ 315332 h 346505"/>
              <a:gd name="connsiteX23" fmla="*/ 1715705 w 1715705"/>
              <a:gd name="connsiteY23" fmla="*/ 284159 h 346505"/>
              <a:gd name="connsiteX24" fmla="*/ 1705314 w 1715705"/>
              <a:gd name="connsiteY24" fmla="*/ 201032 h 346505"/>
              <a:gd name="connsiteX25" fmla="*/ 1642968 w 1715705"/>
              <a:gd name="connsiteY25" fmla="*/ 149077 h 346505"/>
              <a:gd name="connsiteX26" fmla="*/ 1559841 w 1715705"/>
              <a:gd name="connsiteY26" fmla="*/ 107514 h 346505"/>
              <a:gd name="connsiteX27" fmla="*/ 1466323 w 1715705"/>
              <a:gd name="connsiteY27" fmla="*/ 65950 h 346505"/>
              <a:gd name="connsiteX28" fmla="*/ 1445541 w 1715705"/>
              <a:gd name="connsiteY28" fmla="*/ 45168 h 346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15705" h="346505">
                <a:moveTo>
                  <a:pt x="1528668" y="34777"/>
                </a:moveTo>
                <a:cubicBezTo>
                  <a:pt x="1518277" y="31313"/>
                  <a:pt x="1508188" y="26762"/>
                  <a:pt x="1497496" y="24386"/>
                </a:cubicBezTo>
                <a:cubicBezTo>
                  <a:pt x="1387758" y="0"/>
                  <a:pt x="1474159" y="26997"/>
                  <a:pt x="1403977" y="3605"/>
                </a:cubicBezTo>
                <a:lnTo>
                  <a:pt x="333714" y="13995"/>
                </a:lnTo>
                <a:cubicBezTo>
                  <a:pt x="0" y="19651"/>
                  <a:pt x="262360" y="9069"/>
                  <a:pt x="146677" y="34777"/>
                </a:cubicBezTo>
                <a:cubicBezTo>
                  <a:pt x="36953" y="59160"/>
                  <a:pt x="123334" y="32167"/>
                  <a:pt x="53159" y="55559"/>
                </a:cubicBezTo>
                <a:cubicBezTo>
                  <a:pt x="46232" y="65950"/>
                  <a:pt x="37962" y="75562"/>
                  <a:pt x="32377" y="86732"/>
                </a:cubicBezTo>
                <a:cubicBezTo>
                  <a:pt x="27479" y="96529"/>
                  <a:pt x="21986" y="106952"/>
                  <a:pt x="21986" y="117905"/>
                </a:cubicBezTo>
                <a:cubicBezTo>
                  <a:pt x="21986" y="132186"/>
                  <a:pt x="24455" y="147586"/>
                  <a:pt x="32377" y="159468"/>
                </a:cubicBezTo>
                <a:cubicBezTo>
                  <a:pt x="39304" y="169859"/>
                  <a:pt x="52380" y="174665"/>
                  <a:pt x="63550" y="180250"/>
                </a:cubicBezTo>
                <a:cubicBezTo>
                  <a:pt x="87143" y="192047"/>
                  <a:pt x="112272" y="200508"/>
                  <a:pt x="136286" y="211423"/>
                </a:cubicBezTo>
                <a:cubicBezTo>
                  <a:pt x="150388" y="217833"/>
                  <a:pt x="162757" y="228722"/>
                  <a:pt x="177850" y="232205"/>
                </a:cubicBezTo>
                <a:cubicBezTo>
                  <a:pt x="208411" y="239257"/>
                  <a:pt x="240279" y="238450"/>
                  <a:pt x="271368" y="242595"/>
                </a:cubicBezTo>
                <a:cubicBezTo>
                  <a:pt x="292252" y="245379"/>
                  <a:pt x="313006" y="249103"/>
                  <a:pt x="333714" y="252986"/>
                </a:cubicBezTo>
                <a:cubicBezTo>
                  <a:pt x="555810" y="294629"/>
                  <a:pt x="319643" y="256423"/>
                  <a:pt x="541532" y="284159"/>
                </a:cubicBezTo>
                <a:cubicBezTo>
                  <a:pt x="562438" y="286772"/>
                  <a:pt x="582866" y="292994"/>
                  <a:pt x="603877" y="294550"/>
                </a:cubicBezTo>
                <a:cubicBezTo>
                  <a:pt x="676497" y="299929"/>
                  <a:pt x="749350" y="301477"/>
                  <a:pt x="822086" y="304941"/>
                </a:cubicBezTo>
                <a:cubicBezTo>
                  <a:pt x="839404" y="308405"/>
                  <a:pt x="856907" y="311049"/>
                  <a:pt x="874041" y="315332"/>
                </a:cubicBezTo>
                <a:cubicBezTo>
                  <a:pt x="884667" y="317989"/>
                  <a:pt x="894410" y="323922"/>
                  <a:pt x="905214" y="325723"/>
                </a:cubicBezTo>
                <a:cubicBezTo>
                  <a:pt x="956915" y="334340"/>
                  <a:pt x="1009123" y="339578"/>
                  <a:pt x="1061077" y="346505"/>
                </a:cubicBezTo>
                <a:cubicBezTo>
                  <a:pt x="1210013" y="343041"/>
                  <a:pt x="1359050" y="342585"/>
                  <a:pt x="1507886" y="336114"/>
                </a:cubicBezTo>
                <a:cubicBezTo>
                  <a:pt x="1518829" y="335638"/>
                  <a:pt x="1528166" y="326870"/>
                  <a:pt x="1539059" y="325723"/>
                </a:cubicBezTo>
                <a:cubicBezTo>
                  <a:pt x="1594280" y="319910"/>
                  <a:pt x="1649896" y="318796"/>
                  <a:pt x="1705314" y="315332"/>
                </a:cubicBezTo>
                <a:cubicBezTo>
                  <a:pt x="1708778" y="304941"/>
                  <a:pt x="1715705" y="295112"/>
                  <a:pt x="1715705" y="284159"/>
                </a:cubicBezTo>
                <a:cubicBezTo>
                  <a:pt x="1715705" y="256234"/>
                  <a:pt x="1714857" y="227275"/>
                  <a:pt x="1705314" y="201032"/>
                </a:cubicBezTo>
                <a:cubicBezTo>
                  <a:pt x="1699874" y="186071"/>
                  <a:pt x="1656995" y="156728"/>
                  <a:pt x="1642968" y="149077"/>
                </a:cubicBezTo>
                <a:cubicBezTo>
                  <a:pt x="1615771" y="134242"/>
                  <a:pt x="1589231" y="117311"/>
                  <a:pt x="1559841" y="107514"/>
                </a:cubicBezTo>
                <a:cubicBezTo>
                  <a:pt x="1510406" y="91036"/>
                  <a:pt x="1501608" y="94178"/>
                  <a:pt x="1466323" y="65950"/>
                </a:cubicBezTo>
                <a:cubicBezTo>
                  <a:pt x="1458673" y="59830"/>
                  <a:pt x="1452468" y="52095"/>
                  <a:pt x="1445541" y="45168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498072" y="3460173"/>
            <a:ext cx="1631911" cy="716972"/>
          </a:xfrm>
          <a:custGeom>
            <a:avLst/>
            <a:gdLst>
              <a:gd name="connsiteX0" fmla="*/ 1484619 w 1631911"/>
              <a:gd name="connsiteY0" fmla="*/ 114300 h 716972"/>
              <a:gd name="connsiteX1" fmla="*/ 1391101 w 1631911"/>
              <a:gd name="connsiteY1" fmla="*/ 103909 h 716972"/>
              <a:gd name="connsiteX2" fmla="*/ 1359928 w 1631911"/>
              <a:gd name="connsiteY2" fmla="*/ 93518 h 716972"/>
              <a:gd name="connsiteX3" fmla="*/ 1276801 w 1631911"/>
              <a:gd name="connsiteY3" fmla="*/ 83127 h 716972"/>
              <a:gd name="connsiteX4" fmla="*/ 1204064 w 1631911"/>
              <a:gd name="connsiteY4" fmla="*/ 62345 h 716972"/>
              <a:gd name="connsiteX5" fmla="*/ 975464 w 1631911"/>
              <a:gd name="connsiteY5" fmla="*/ 51954 h 716972"/>
              <a:gd name="connsiteX6" fmla="*/ 518264 w 1631911"/>
              <a:gd name="connsiteY6" fmla="*/ 20782 h 716972"/>
              <a:gd name="connsiteX7" fmla="*/ 455919 w 1631911"/>
              <a:gd name="connsiteY7" fmla="*/ 10391 h 716972"/>
              <a:gd name="connsiteX8" fmla="*/ 424746 w 1631911"/>
              <a:gd name="connsiteY8" fmla="*/ 0 h 716972"/>
              <a:gd name="connsiteX9" fmla="*/ 227319 w 1631911"/>
              <a:gd name="connsiteY9" fmla="*/ 10391 h 716972"/>
              <a:gd name="connsiteX10" fmla="*/ 196146 w 1631911"/>
              <a:gd name="connsiteY10" fmla="*/ 20782 h 716972"/>
              <a:gd name="connsiteX11" fmla="*/ 133801 w 1631911"/>
              <a:gd name="connsiteY11" fmla="*/ 72736 h 716972"/>
              <a:gd name="connsiteX12" fmla="*/ 102628 w 1631911"/>
              <a:gd name="connsiteY12" fmla="*/ 93518 h 716972"/>
              <a:gd name="connsiteX13" fmla="*/ 81846 w 1631911"/>
              <a:gd name="connsiteY13" fmla="*/ 124691 h 716972"/>
              <a:gd name="connsiteX14" fmla="*/ 50673 w 1631911"/>
              <a:gd name="connsiteY14" fmla="*/ 155863 h 716972"/>
              <a:gd name="connsiteX15" fmla="*/ 29892 w 1631911"/>
              <a:gd name="connsiteY15" fmla="*/ 218209 h 716972"/>
              <a:gd name="connsiteX16" fmla="*/ 19501 w 1631911"/>
              <a:gd name="connsiteY16" fmla="*/ 249382 h 716972"/>
              <a:gd name="connsiteX17" fmla="*/ 50673 w 1631911"/>
              <a:gd name="connsiteY17" fmla="*/ 498763 h 716972"/>
              <a:gd name="connsiteX18" fmla="*/ 81846 w 1631911"/>
              <a:gd name="connsiteY18" fmla="*/ 540327 h 716972"/>
              <a:gd name="connsiteX19" fmla="*/ 144192 w 1631911"/>
              <a:gd name="connsiteY19" fmla="*/ 571500 h 716972"/>
              <a:gd name="connsiteX20" fmla="*/ 196146 w 1631911"/>
              <a:gd name="connsiteY20" fmla="*/ 613063 h 716972"/>
              <a:gd name="connsiteX21" fmla="*/ 279273 w 1631911"/>
              <a:gd name="connsiteY21" fmla="*/ 644236 h 716972"/>
              <a:gd name="connsiteX22" fmla="*/ 331228 w 1631911"/>
              <a:gd name="connsiteY22" fmla="*/ 665018 h 716972"/>
              <a:gd name="connsiteX23" fmla="*/ 414355 w 1631911"/>
              <a:gd name="connsiteY23" fmla="*/ 675409 h 716972"/>
              <a:gd name="connsiteX24" fmla="*/ 539046 w 1631911"/>
              <a:gd name="connsiteY24" fmla="*/ 696191 h 716972"/>
              <a:gd name="connsiteX25" fmla="*/ 674128 w 1631911"/>
              <a:gd name="connsiteY25" fmla="*/ 716972 h 716972"/>
              <a:gd name="connsiteX26" fmla="*/ 1079373 w 1631911"/>
              <a:gd name="connsiteY26" fmla="*/ 706582 h 716972"/>
              <a:gd name="connsiteX27" fmla="*/ 1152110 w 1631911"/>
              <a:gd name="connsiteY27" fmla="*/ 685800 h 716972"/>
              <a:gd name="connsiteX28" fmla="*/ 1245628 w 1631911"/>
              <a:gd name="connsiteY28" fmla="*/ 675409 h 716972"/>
              <a:gd name="connsiteX29" fmla="*/ 1297583 w 1631911"/>
              <a:gd name="connsiteY29" fmla="*/ 654627 h 716972"/>
              <a:gd name="connsiteX30" fmla="*/ 1328755 w 1631911"/>
              <a:gd name="connsiteY30" fmla="*/ 644236 h 716972"/>
              <a:gd name="connsiteX31" fmla="*/ 1359928 w 1631911"/>
              <a:gd name="connsiteY31" fmla="*/ 623454 h 716972"/>
              <a:gd name="connsiteX32" fmla="*/ 1391101 w 1631911"/>
              <a:gd name="connsiteY32" fmla="*/ 613063 h 716972"/>
              <a:gd name="connsiteX33" fmla="*/ 1443055 w 1631911"/>
              <a:gd name="connsiteY33" fmla="*/ 581891 h 716972"/>
              <a:gd name="connsiteX34" fmla="*/ 1526183 w 1631911"/>
              <a:gd name="connsiteY34" fmla="*/ 550718 h 716972"/>
              <a:gd name="connsiteX35" fmla="*/ 1567746 w 1631911"/>
              <a:gd name="connsiteY35" fmla="*/ 519545 h 716972"/>
              <a:gd name="connsiteX36" fmla="*/ 1609310 w 1631911"/>
              <a:gd name="connsiteY36" fmla="*/ 457200 h 716972"/>
              <a:gd name="connsiteX37" fmla="*/ 1630092 w 1631911"/>
              <a:gd name="connsiteY37" fmla="*/ 394854 h 716972"/>
              <a:gd name="connsiteX38" fmla="*/ 1609310 w 1631911"/>
              <a:gd name="connsiteY38" fmla="*/ 238991 h 716972"/>
              <a:gd name="connsiteX39" fmla="*/ 1567746 w 1631911"/>
              <a:gd name="connsiteY39" fmla="*/ 176645 h 716972"/>
              <a:gd name="connsiteX40" fmla="*/ 1536573 w 1631911"/>
              <a:gd name="connsiteY40" fmla="*/ 166254 h 716972"/>
              <a:gd name="connsiteX41" fmla="*/ 1484619 w 1631911"/>
              <a:gd name="connsiteY41" fmla="*/ 114300 h 71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631911" h="716972">
                <a:moveTo>
                  <a:pt x="1484619" y="114300"/>
                </a:moveTo>
                <a:cubicBezTo>
                  <a:pt x="1460374" y="103909"/>
                  <a:pt x="1422039" y="109065"/>
                  <a:pt x="1391101" y="103909"/>
                </a:cubicBezTo>
                <a:cubicBezTo>
                  <a:pt x="1380297" y="102108"/>
                  <a:pt x="1370704" y="95477"/>
                  <a:pt x="1359928" y="93518"/>
                </a:cubicBezTo>
                <a:cubicBezTo>
                  <a:pt x="1332454" y="88523"/>
                  <a:pt x="1304510" y="86591"/>
                  <a:pt x="1276801" y="83127"/>
                </a:cubicBezTo>
                <a:cubicBezTo>
                  <a:pt x="1259099" y="77226"/>
                  <a:pt x="1221026" y="63650"/>
                  <a:pt x="1204064" y="62345"/>
                </a:cubicBezTo>
                <a:cubicBezTo>
                  <a:pt x="1128010" y="56495"/>
                  <a:pt x="1051664" y="55418"/>
                  <a:pt x="975464" y="51954"/>
                </a:cubicBezTo>
                <a:cubicBezTo>
                  <a:pt x="741391" y="12942"/>
                  <a:pt x="892889" y="32488"/>
                  <a:pt x="518264" y="20782"/>
                </a:cubicBezTo>
                <a:cubicBezTo>
                  <a:pt x="497482" y="17318"/>
                  <a:pt x="476486" y="14961"/>
                  <a:pt x="455919" y="10391"/>
                </a:cubicBezTo>
                <a:cubicBezTo>
                  <a:pt x="445227" y="8015"/>
                  <a:pt x="435699" y="0"/>
                  <a:pt x="424746" y="0"/>
                </a:cubicBezTo>
                <a:cubicBezTo>
                  <a:pt x="358846" y="0"/>
                  <a:pt x="293128" y="6927"/>
                  <a:pt x="227319" y="10391"/>
                </a:cubicBezTo>
                <a:cubicBezTo>
                  <a:pt x="216928" y="13855"/>
                  <a:pt x="205943" y="15884"/>
                  <a:pt x="196146" y="20782"/>
                </a:cubicBezTo>
                <a:cubicBezTo>
                  <a:pt x="157444" y="40132"/>
                  <a:pt x="168275" y="44007"/>
                  <a:pt x="133801" y="72736"/>
                </a:cubicBezTo>
                <a:cubicBezTo>
                  <a:pt x="124207" y="80731"/>
                  <a:pt x="113019" y="86591"/>
                  <a:pt x="102628" y="93518"/>
                </a:cubicBezTo>
                <a:cubicBezTo>
                  <a:pt x="95701" y="103909"/>
                  <a:pt x="89841" y="115097"/>
                  <a:pt x="81846" y="124691"/>
                </a:cubicBezTo>
                <a:cubicBezTo>
                  <a:pt x="72438" y="135980"/>
                  <a:pt x="57809" y="143017"/>
                  <a:pt x="50673" y="155863"/>
                </a:cubicBezTo>
                <a:cubicBezTo>
                  <a:pt x="40035" y="175012"/>
                  <a:pt x="36819" y="197427"/>
                  <a:pt x="29892" y="218209"/>
                </a:cubicBezTo>
                <a:lnTo>
                  <a:pt x="19501" y="249382"/>
                </a:lnTo>
                <a:cubicBezTo>
                  <a:pt x="25623" y="371815"/>
                  <a:pt x="0" y="417686"/>
                  <a:pt x="50673" y="498763"/>
                </a:cubicBezTo>
                <a:cubicBezTo>
                  <a:pt x="59852" y="513449"/>
                  <a:pt x="69600" y="528081"/>
                  <a:pt x="81846" y="540327"/>
                </a:cubicBezTo>
                <a:cubicBezTo>
                  <a:pt x="101989" y="560470"/>
                  <a:pt x="118838" y="563049"/>
                  <a:pt x="144192" y="571500"/>
                </a:cubicBezTo>
                <a:cubicBezTo>
                  <a:pt x="161510" y="585354"/>
                  <a:pt x="177129" y="601653"/>
                  <a:pt x="196146" y="613063"/>
                </a:cubicBezTo>
                <a:cubicBezTo>
                  <a:pt x="218457" y="626450"/>
                  <a:pt x="253784" y="634678"/>
                  <a:pt x="279273" y="644236"/>
                </a:cubicBezTo>
                <a:cubicBezTo>
                  <a:pt x="296738" y="650785"/>
                  <a:pt x="313053" y="660824"/>
                  <a:pt x="331228" y="665018"/>
                </a:cubicBezTo>
                <a:cubicBezTo>
                  <a:pt x="358438" y="671297"/>
                  <a:pt x="386739" y="671267"/>
                  <a:pt x="414355" y="675409"/>
                </a:cubicBezTo>
                <a:cubicBezTo>
                  <a:pt x="456026" y="681660"/>
                  <a:pt x="497234" y="690964"/>
                  <a:pt x="539046" y="696191"/>
                </a:cubicBezTo>
                <a:cubicBezTo>
                  <a:pt x="639698" y="708773"/>
                  <a:pt x="594791" y="701106"/>
                  <a:pt x="674128" y="716972"/>
                </a:cubicBezTo>
                <a:cubicBezTo>
                  <a:pt x="809210" y="713509"/>
                  <a:pt x="944533" y="715376"/>
                  <a:pt x="1079373" y="706582"/>
                </a:cubicBezTo>
                <a:cubicBezTo>
                  <a:pt x="1104535" y="704941"/>
                  <a:pt x="1127326" y="690447"/>
                  <a:pt x="1152110" y="685800"/>
                </a:cubicBezTo>
                <a:cubicBezTo>
                  <a:pt x="1182937" y="680020"/>
                  <a:pt x="1214455" y="678873"/>
                  <a:pt x="1245628" y="675409"/>
                </a:cubicBezTo>
                <a:cubicBezTo>
                  <a:pt x="1262946" y="668482"/>
                  <a:pt x="1280118" y="661176"/>
                  <a:pt x="1297583" y="654627"/>
                </a:cubicBezTo>
                <a:cubicBezTo>
                  <a:pt x="1307838" y="650781"/>
                  <a:pt x="1318959" y="649134"/>
                  <a:pt x="1328755" y="644236"/>
                </a:cubicBezTo>
                <a:cubicBezTo>
                  <a:pt x="1339925" y="638651"/>
                  <a:pt x="1348758" y="629039"/>
                  <a:pt x="1359928" y="623454"/>
                </a:cubicBezTo>
                <a:cubicBezTo>
                  <a:pt x="1369725" y="618556"/>
                  <a:pt x="1381304" y="617961"/>
                  <a:pt x="1391101" y="613063"/>
                </a:cubicBezTo>
                <a:cubicBezTo>
                  <a:pt x="1409165" y="604031"/>
                  <a:pt x="1424600" y="590093"/>
                  <a:pt x="1443055" y="581891"/>
                </a:cubicBezTo>
                <a:cubicBezTo>
                  <a:pt x="1525903" y="545070"/>
                  <a:pt x="1443366" y="602479"/>
                  <a:pt x="1526183" y="550718"/>
                </a:cubicBezTo>
                <a:cubicBezTo>
                  <a:pt x="1540869" y="541539"/>
                  <a:pt x="1556241" y="532489"/>
                  <a:pt x="1567746" y="519545"/>
                </a:cubicBezTo>
                <a:cubicBezTo>
                  <a:pt x="1584340" y="500877"/>
                  <a:pt x="1609310" y="457200"/>
                  <a:pt x="1609310" y="457200"/>
                </a:cubicBezTo>
                <a:cubicBezTo>
                  <a:pt x="1616237" y="436418"/>
                  <a:pt x="1631911" y="416684"/>
                  <a:pt x="1630092" y="394854"/>
                </a:cubicBezTo>
                <a:cubicBezTo>
                  <a:pt x="1629355" y="386008"/>
                  <a:pt x="1630117" y="276442"/>
                  <a:pt x="1609310" y="238991"/>
                </a:cubicBezTo>
                <a:cubicBezTo>
                  <a:pt x="1597180" y="217157"/>
                  <a:pt x="1591441" y="184543"/>
                  <a:pt x="1567746" y="176645"/>
                </a:cubicBezTo>
                <a:lnTo>
                  <a:pt x="1536573" y="166254"/>
                </a:lnTo>
                <a:cubicBezTo>
                  <a:pt x="1470152" y="121974"/>
                  <a:pt x="1508864" y="124691"/>
                  <a:pt x="1484619" y="114300"/>
                </a:cubicBezTo>
                <a:close/>
              </a:path>
            </a:pathLst>
          </a:cu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 preferRelativeResize="0">
            <a:picLocks noChangeAspect="1" noChangeArrowheads="1"/>
          </p:cNvPicPr>
          <p:nvPr/>
        </p:nvPicPr>
        <p:blipFill>
          <a:blip r:embed="rId2" cstate="print"/>
          <a:srcRect l="10626" t="14729" r="66765"/>
          <a:stretch>
            <a:fillRect/>
          </a:stretch>
        </p:blipFill>
        <p:spPr bwMode="auto">
          <a:xfrm>
            <a:off x="0" y="0"/>
            <a:ext cx="5029200" cy="714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53000" y="685800"/>
            <a:ext cx="4191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How Long Did it Take and When did Fertility Fall by 50%?  Selected Nations:</a:t>
            </a:r>
          </a:p>
          <a:p>
            <a:r>
              <a:rPr lang="en-US" dirty="0" smtClean="0"/>
              <a:t>Europe: 1800-1930</a:t>
            </a:r>
          </a:p>
          <a:p>
            <a:r>
              <a:rPr lang="en-US" dirty="0" smtClean="0"/>
              <a:t>South Korea 1965-85</a:t>
            </a:r>
          </a:p>
          <a:p>
            <a:r>
              <a:rPr lang="en-US" dirty="0" smtClean="0"/>
              <a:t> Bangladesh 1980-2000</a:t>
            </a:r>
          </a:p>
          <a:p>
            <a:r>
              <a:rPr lang="en-US" dirty="0" smtClean="0"/>
              <a:t>Mauritius  1963-74</a:t>
            </a:r>
          </a:p>
          <a:p>
            <a:r>
              <a:rPr lang="en-US" dirty="0" smtClean="0"/>
              <a:t>Iran 1984-2006 falls by 75%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228600"/>
            <a:ext cx="847202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76400"/>
            <a:ext cx="437321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 Bernanke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Reserve Regional Banks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687167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 cstate="print"/>
          <a:srcRect t="16304" r="61765" b="28261"/>
          <a:stretch>
            <a:fillRect/>
          </a:stretch>
        </p:blipFill>
        <p:spPr bwMode="auto">
          <a:xfrm>
            <a:off x="76200" y="381000"/>
            <a:ext cx="893482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749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 Balance Sheet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867400"/>
            <a:ext cx="72678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smtClean="0">
              <a:hlinkClick r:id="rId2"/>
            </a:endParaRPr>
          </a:p>
          <a:p>
            <a:r>
              <a:rPr lang="en-US" sz="1400" dirty="0" smtClean="0">
                <a:hlinkClick r:id="rId2"/>
              </a:rPr>
              <a:t>http://blogs.wsj.com/economics/2009/10/22/a-look-inside-the-feds-balance-sheet-102109-update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(interactive graphic)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371600"/>
            <a:ext cx="660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663</TotalTime>
  <Words>163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Theme1</vt:lpstr>
      <vt:lpstr>Nov 4, 2009</vt:lpstr>
      <vt:lpstr>Slide 2</vt:lpstr>
      <vt:lpstr>Slide 3</vt:lpstr>
      <vt:lpstr>Ben Bernanke</vt:lpstr>
      <vt:lpstr>Federal Reserve Regional Banks</vt:lpstr>
      <vt:lpstr>Slide 6</vt:lpstr>
      <vt:lpstr>Slide 7</vt:lpstr>
      <vt:lpstr>Slide 8</vt:lpstr>
      <vt:lpstr>Fed Balance Sheet</vt:lpstr>
      <vt:lpstr>Slide 10</vt:lpstr>
    </vt:vector>
  </TitlesOfParts>
  <Company>University of Vermont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Stone Money of Yap Island</dc:title>
  <dc:creator>Art Woolf</dc:creator>
  <cp:lastModifiedBy>Art Woolf</cp:lastModifiedBy>
  <cp:revision>21</cp:revision>
  <dcterms:created xsi:type="dcterms:W3CDTF">2009-10-26T18:18:56Z</dcterms:created>
  <dcterms:modified xsi:type="dcterms:W3CDTF">2009-11-04T16:16:51Z</dcterms:modified>
</cp:coreProperties>
</file>