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2" r:id="rId2"/>
    <p:sldId id="277" r:id="rId3"/>
    <p:sldId id="273" r:id="rId4"/>
    <p:sldId id="274" r:id="rId5"/>
    <p:sldId id="275" r:id="rId6"/>
    <p:sldId id="264" r:id="rId7"/>
    <p:sldId id="266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36A15-86D4-49BE-9956-650F2EBAB60E}" type="datetimeFigureOut">
              <a:rPr lang="en-US" smtClean="0"/>
              <a:pPr/>
              <a:t>10/30/2009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9CEF3-433A-4E3A-B5C0-96A375FC5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9CEF3-433A-4E3A-B5C0-96A375FC569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124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5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6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7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8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29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81B99FC-4F12-4513-A260-EB1CF694032C}" type="datetimeFigureOut">
              <a:rPr lang="en-US" smtClean="0"/>
              <a:pPr/>
              <a:t>10/30/2009</a:t>
            </a:fld>
            <a:endParaRPr lang="en-US"/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7954434-B7D8-475B-8672-9EF438A5C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B99FC-4F12-4513-A260-EB1CF694032C}" type="datetimeFigureOut">
              <a:rPr lang="en-US" smtClean="0"/>
              <a:pPr/>
              <a:t>10/30/2009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954434-B7D8-475B-8672-9EF438A5CF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B99FC-4F12-4513-A260-EB1CF694032C}" type="datetimeFigureOut">
              <a:rPr lang="en-US" smtClean="0"/>
              <a:pPr/>
              <a:t>10/30/2009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954434-B7D8-475B-8672-9EF438A5CF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B99FC-4F12-4513-A260-EB1CF694032C}" type="datetimeFigureOut">
              <a:rPr lang="en-US" smtClean="0"/>
              <a:pPr/>
              <a:t>10/30/2009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954434-B7D8-475B-8672-9EF438A5CF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B99FC-4F12-4513-A260-EB1CF694032C}" type="datetimeFigureOut">
              <a:rPr lang="en-US" smtClean="0"/>
              <a:pPr/>
              <a:t>10/30/2009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954434-B7D8-475B-8672-9EF438A5CF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B99FC-4F12-4513-A260-EB1CF694032C}" type="datetimeFigureOut">
              <a:rPr lang="en-US" smtClean="0"/>
              <a:pPr/>
              <a:t>10/30/2009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954434-B7D8-475B-8672-9EF438A5CF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B99FC-4F12-4513-A260-EB1CF694032C}" type="datetimeFigureOut">
              <a:rPr lang="en-US" smtClean="0"/>
              <a:pPr/>
              <a:t>10/30/2009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954434-B7D8-475B-8672-9EF438A5CF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B99FC-4F12-4513-A260-EB1CF694032C}" type="datetimeFigureOut">
              <a:rPr lang="en-US" smtClean="0"/>
              <a:pPr/>
              <a:t>10/30/2009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954434-B7D8-475B-8672-9EF438A5CF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B99FC-4F12-4513-A260-EB1CF694032C}" type="datetimeFigureOut">
              <a:rPr lang="en-US" smtClean="0"/>
              <a:pPr/>
              <a:t>10/30/2009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954434-B7D8-475B-8672-9EF438A5CF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B99FC-4F12-4513-A260-EB1CF694032C}" type="datetimeFigureOut">
              <a:rPr lang="en-US" smtClean="0"/>
              <a:pPr/>
              <a:t>10/30/2009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954434-B7D8-475B-8672-9EF438A5CF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B99FC-4F12-4513-A260-EB1CF694032C}" type="datetimeFigureOut">
              <a:rPr lang="en-US" smtClean="0"/>
              <a:pPr/>
              <a:t>10/30/2009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954434-B7D8-475B-8672-9EF438A5CF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fld id="{D81B99FC-4F12-4513-A260-EB1CF694032C}" type="datetimeFigureOut">
              <a:rPr lang="en-US" smtClean="0"/>
              <a:pPr/>
              <a:t>10/30/2009</a:t>
            </a:fld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C7954434-B7D8-475B-8672-9EF438A5CFE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>Oct 30, 2009</a:t>
            </a:r>
            <a:endParaRPr lang="en-US" sz="1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ClrTx/>
              <a:buSzPct val="100000"/>
              <a:buFont typeface="+mj-lt"/>
              <a:buAutoNum type="romanUcPeriod"/>
            </a:pPr>
            <a:r>
              <a:rPr lang="en-US" dirty="0" smtClean="0"/>
              <a:t>Money	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</a:p>
          <a:p>
            <a:pPr marL="571500" indent="-571500">
              <a:buClrTx/>
              <a:buSzPct val="100000"/>
              <a:buFont typeface="+mj-lt"/>
              <a:buAutoNum type="romanUcPeriod"/>
            </a:pPr>
            <a:r>
              <a:rPr lang="en-US" dirty="0" smtClean="0"/>
              <a:t>Banks</a:t>
            </a:r>
          </a:p>
          <a:p>
            <a:pPr marL="971550" lvl="1" indent="-571500">
              <a:buClrTx/>
              <a:buSzPct val="100000"/>
              <a:buFont typeface="+mj-lt"/>
              <a:buAutoNum type="alphaUcPeriod"/>
            </a:pPr>
            <a:r>
              <a:rPr lang="en-US" dirty="0" smtClean="0"/>
              <a:t>Money Creation Process</a:t>
            </a:r>
          </a:p>
          <a:p>
            <a:pPr marL="971550" lvl="1" indent="-571500">
              <a:buClrTx/>
              <a:buSzPct val="100000"/>
              <a:buFont typeface="+mj-lt"/>
              <a:buAutoNum type="alphaUcPeriod"/>
            </a:pPr>
            <a:r>
              <a:rPr lang="en-US" dirty="0" smtClean="0"/>
              <a:t>Understanding the Causes of the Financial Crisis </a:t>
            </a:r>
          </a:p>
          <a:p>
            <a:pPr marL="971550" lvl="1" indent="-571500">
              <a:buClrTx/>
              <a:buSzPct val="100000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81000"/>
            <a:ext cx="672267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"/>
            <a:ext cx="8077200" cy="580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Banks and Money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400" i="1" dirty="0" smtClean="0"/>
              <a:t>The process by which banks create money is so simple the mind is repelled.</a:t>
            </a:r>
          </a:p>
          <a:p>
            <a:pPr>
              <a:buNone/>
            </a:pPr>
            <a:r>
              <a:rPr lang="en-US" dirty="0" smtClean="0"/>
              <a:t>--John Kenneth Galbraith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Accounting:  T Account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Assets		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Something of value the bank owns</a:t>
            </a:r>
          </a:p>
          <a:p>
            <a:r>
              <a:rPr lang="en-US" dirty="0" smtClean="0"/>
              <a:t>Currency</a:t>
            </a:r>
          </a:p>
          <a:p>
            <a:r>
              <a:rPr lang="en-US" dirty="0" smtClean="0"/>
              <a:t>Loans (student, car, mortgage)</a:t>
            </a:r>
          </a:p>
          <a:p>
            <a:r>
              <a:rPr lang="en-US" dirty="0" smtClean="0"/>
              <a:t>Bonds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Liabilities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Something of value the bank owes to someone—a claim on the bank</a:t>
            </a:r>
          </a:p>
          <a:p>
            <a:r>
              <a:rPr lang="en-US" dirty="0" smtClean="0"/>
              <a:t>Checking accts (demand deposit)</a:t>
            </a:r>
          </a:p>
          <a:p>
            <a:r>
              <a:rPr lang="en-US" dirty="0" smtClean="0"/>
              <a:t>Savings account</a:t>
            </a:r>
          </a:p>
          <a:p>
            <a:r>
              <a:rPr lang="en-US" dirty="0" smtClean="0"/>
              <a:t>Debt or loans from someone</a:t>
            </a:r>
          </a:p>
          <a:p>
            <a:r>
              <a:rPr lang="en-US" dirty="0" smtClean="0"/>
              <a:t>equity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28800" y="5791200"/>
            <a:ext cx="4880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Assets = Liabilities + New Worth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FDIC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66800"/>
            <a:ext cx="7888304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3"/>
          <p:cNvSpPr/>
          <p:nvPr/>
        </p:nvSpPr>
        <p:spPr bwMode="auto">
          <a:xfrm>
            <a:off x="7288361" y="4951344"/>
            <a:ext cx="837761" cy="1262420"/>
          </a:xfrm>
          <a:custGeom>
            <a:avLst/>
            <a:gdLst>
              <a:gd name="connsiteX0" fmla="*/ 276221 w 837761"/>
              <a:gd name="connsiteY0" fmla="*/ 5120 h 1262420"/>
              <a:gd name="connsiteX1" fmla="*/ 193094 w 837761"/>
              <a:gd name="connsiteY1" fmla="*/ 15511 h 1262420"/>
              <a:gd name="connsiteX2" fmla="*/ 161921 w 837761"/>
              <a:gd name="connsiteY2" fmla="*/ 46683 h 1262420"/>
              <a:gd name="connsiteX3" fmla="*/ 130748 w 837761"/>
              <a:gd name="connsiteY3" fmla="*/ 67465 h 1262420"/>
              <a:gd name="connsiteX4" fmla="*/ 99575 w 837761"/>
              <a:gd name="connsiteY4" fmla="*/ 129811 h 1262420"/>
              <a:gd name="connsiteX5" fmla="*/ 78794 w 837761"/>
              <a:gd name="connsiteY5" fmla="*/ 171374 h 1262420"/>
              <a:gd name="connsiteX6" fmla="*/ 58012 w 837761"/>
              <a:gd name="connsiteY6" fmla="*/ 233720 h 1262420"/>
              <a:gd name="connsiteX7" fmla="*/ 47621 w 837761"/>
              <a:gd name="connsiteY7" fmla="*/ 264892 h 1262420"/>
              <a:gd name="connsiteX8" fmla="*/ 26839 w 837761"/>
              <a:gd name="connsiteY8" fmla="*/ 410365 h 1262420"/>
              <a:gd name="connsiteX9" fmla="*/ 16448 w 837761"/>
              <a:gd name="connsiteY9" fmla="*/ 441538 h 1262420"/>
              <a:gd name="connsiteX10" fmla="*/ 16448 w 837761"/>
              <a:gd name="connsiteY10" fmla="*/ 857174 h 1262420"/>
              <a:gd name="connsiteX11" fmla="*/ 26839 w 837761"/>
              <a:gd name="connsiteY11" fmla="*/ 919520 h 1262420"/>
              <a:gd name="connsiteX12" fmla="*/ 58012 w 837761"/>
              <a:gd name="connsiteY12" fmla="*/ 971474 h 1262420"/>
              <a:gd name="connsiteX13" fmla="*/ 78794 w 837761"/>
              <a:gd name="connsiteY13" fmla="*/ 1013038 h 1262420"/>
              <a:gd name="connsiteX14" fmla="*/ 89184 w 837761"/>
              <a:gd name="connsiteY14" fmla="*/ 1044211 h 1262420"/>
              <a:gd name="connsiteX15" fmla="*/ 120357 w 837761"/>
              <a:gd name="connsiteY15" fmla="*/ 1064992 h 1262420"/>
              <a:gd name="connsiteX16" fmla="*/ 203484 w 837761"/>
              <a:gd name="connsiteY16" fmla="*/ 1158511 h 1262420"/>
              <a:gd name="connsiteX17" fmla="*/ 317784 w 837761"/>
              <a:gd name="connsiteY17" fmla="*/ 1210465 h 1262420"/>
              <a:gd name="connsiteX18" fmla="*/ 359348 w 837761"/>
              <a:gd name="connsiteY18" fmla="*/ 1231247 h 1262420"/>
              <a:gd name="connsiteX19" fmla="*/ 525603 w 837761"/>
              <a:gd name="connsiteY19" fmla="*/ 1262420 h 1262420"/>
              <a:gd name="connsiteX20" fmla="*/ 660684 w 837761"/>
              <a:gd name="connsiteY20" fmla="*/ 1220856 h 1262420"/>
              <a:gd name="connsiteX21" fmla="*/ 712639 w 837761"/>
              <a:gd name="connsiteY21" fmla="*/ 1127338 h 1262420"/>
              <a:gd name="connsiteX22" fmla="*/ 774984 w 837761"/>
              <a:gd name="connsiteY22" fmla="*/ 1013038 h 1262420"/>
              <a:gd name="connsiteX23" fmla="*/ 806157 w 837761"/>
              <a:gd name="connsiteY23" fmla="*/ 940301 h 1262420"/>
              <a:gd name="connsiteX24" fmla="*/ 785375 w 837761"/>
              <a:gd name="connsiteY24" fmla="*/ 555838 h 1262420"/>
              <a:gd name="connsiteX25" fmla="*/ 774984 w 837761"/>
              <a:gd name="connsiteY25" fmla="*/ 514274 h 1262420"/>
              <a:gd name="connsiteX26" fmla="*/ 754203 w 837761"/>
              <a:gd name="connsiteY26" fmla="*/ 483101 h 1262420"/>
              <a:gd name="connsiteX27" fmla="*/ 733421 w 837761"/>
              <a:gd name="connsiteY27" fmla="*/ 431147 h 1262420"/>
              <a:gd name="connsiteX28" fmla="*/ 702248 w 837761"/>
              <a:gd name="connsiteY28" fmla="*/ 399974 h 1262420"/>
              <a:gd name="connsiteX29" fmla="*/ 639903 w 837761"/>
              <a:gd name="connsiteY29" fmla="*/ 327238 h 1262420"/>
              <a:gd name="connsiteX30" fmla="*/ 629512 w 837761"/>
              <a:gd name="connsiteY30" fmla="*/ 296065 h 1262420"/>
              <a:gd name="connsiteX31" fmla="*/ 473648 w 837761"/>
              <a:gd name="connsiteY31" fmla="*/ 181765 h 1262420"/>
              <a:gd name="connsiteX32" fmla="*/ 442475 w 837761"/>
              <a:gd name="connsiteY32" fmla="*/ 160983 h 1262420"/>
              <a:gd name="connsiteX33" fmla="*/ 400912 w 837761"/>
              <a:gd name="connsiteY33" fmla="*/ 129811 h 1262420"/>
              <a:gd name="connsiteX34" fmla="*/ 338566 w 837761"/>
              <a:gd name="connsiteY34" fmla="*/ 109029 h 1262420"/>
              <a:gd name="connsiteX35" fmla="*/ 307394 w 837761"/>
              <a:gd name="connsiteY35" fmla="*/ 88247 h 1262420"/>
              <a:gd name="connsiteX36" fmla="*/ 286612 w 837761"/>
              <a:gd name="connsiteY36" fmla="*/ 57074 h 1262420"/>
              <a:gd name="connsiteX37" fmla="*/ 224266 w 837761"/>
              <a:gd name="connsiteY37" fmla="*/ 5120 h 1262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37761" h="1262420">
                <a:moveTo>
                  <a:pt x="276221" y="5120"/>
                </a:moveTo>
                <a:cubicBezTo>
                  <a:pt x="248512" y="8584"/>
                  <a:pt x="219337" y="5968"/>
                  <a:pt x="193094" y="15511"/>
                </a:cubicBezTo>
                <a:cubicBezTo>
                  <a:pt x="179284" y="20533"/>
                  <a:pt x="173210" y="37276"/>
                  <a:pt x="161921" y="46683"/>
                </a:cubicBezTo>
                <a:cubicBezTo>
                  <a:pt x="152327" y="54678"/>
                  <a:pt x="141139" y="60538"/>
                  <a:pt x="130748" y="67465"/>
                </a:cubicBezTo>
                <a:cubicBezTo>
                  <a:pt x="90812" y="127370"/>
                  <a:pt x="125386" y="69584"/>
                  <a:pt x="99575" y="129811"/>
                </a:cubicBezTo>
                <a:cubicBezTo>
                  <a:pt x="93473" y="144048"/>
                  <a:pt x="84547" y="156992"/>
                  <a:pt x="78794" y="171374"/>
                </a:cubicBezTo>
                <a:cubicBezTo>
                  <a:pt x="70658" y="191713"/>
                  <a:pt x="64939" y="212938"/>
                  <a:pt x="58012" y="233720"/>
                </a:cubicBezTo>
                <a:lnTo>
                  <a:pt x="47621" y="264892"/>
                </a:lnTo>
                <a:cubicBezTo>
                  <a:pt x="41155" y="323086"/>
                  <a:pt x="40073" y="357430"/>
                  <a:pt x="26839" y="410365"/>
                </a:cubicBezTo>
                <a:cubicBezTo>
                  <a:pt x="24182" y="420991"/>
                  <a:pt x="19912" y="431147"/>
                  <a:pt x="16448" y="441538"/>
                </a:cubicBezTo>
                <a:cubicBezTo>
                  <a:pt x="3960" y="653832"/>
                  <a:pt x="0" y="618674"/>
                  <a:pt x="16448" y="857174"/>
                </a:cubicBezTo>
                <a:cubicBezTo>
                  <a:pt x="17898" y="878193"/>
                  <a:pt x="19639" y="899720"/>
                  <a:pt x="26839" y="919520"/>
                </a:cubicBezTo>
                <a:cubicBezTo>
                  <a:pt x="33741" y="938500"/>
                  <a:pt x="48204" y="953819"/>
                  <a:pt x="58012" y="971474"/>
                </a:cubicBezTo>
                <a:cubicBezTo>
                  <a:pt x="65535" y="985015"/>
                  <a:pt x="72692" y="998800"/>
                  <a:pt x="78794" y="1013038"/>
                </a:cubicBezTo>
                <a:cubicBezTo>
                  <a:pt x="83108" y="1023105"/>
                  <a:pt x="82342" y="1035658"/>
                  <a:pt x="89184" y="1044211"/>
                </a:cubicBezTo>
                <a:cubicBezTo>
                  <a:pt x="96985" y="1053963"/>
                  <a:pt x="109966" y="1058065"/>
                  <a:pt x="120357" y="1064992"/>
                </a:cubicBezTo>
                <a:cubicBezTo>
                  <a:pt x="142319" y="1097935"/>
                  <a:pt x="167898" y="1140719"/>
                  <a:pt x="203484" y="1158511"/>
                </a:cubicBezTo>
                <a:cubicBezTo>
                  <a:pt x="297842" y="1205688"/>
                  <a:pt x="181085" y="1148328"/>
                  <a:pt x="317784" y="1210465"/>
                </a:cubicBezTo>
                <a:cubicBezTo>
                  <a:pt x="331886" y="1216875"/>
                  <a:pt x="344653" y="1226349"/>
                  <a:pt x="359348" y="1231247"/>
                </a:cubicBezTo>
                <a:cubicBezTo>
                  <a:pt x="425480" y="1253291"/>
                  <a:pt x="457237" y="1253874"/>
                  <a:pt x="525603" y="1262420"/>
                </a:cubicBezTo>
                <a:cubicBezTo>
                  <a:pt x="570386" y="1253463"/>
                  <a:pt x="625356" y="1256185"/>
                  <a:pt x="660684" y="1220856"/>
                </a:cubicBezTo>
                <a:cubicBezTo>
                  <a:pt x="678249" y="1203290"/>
                  <a:pt x="705844" y="1139569"/>
                  <a:pt x="712639" y="1127338"/>
                </a:cubicBezTo>
                <a:cubicBezTo>
                  <a:pt x="744258" y="1070424"/>
                  <a:pt x="743581" y="1107247"/>
                  <a:pt x="774984" y="1013038"/>
                </a:cubicBezTo>
                <a:cubicBezTo>
                  <a:pt x="790273" y="967170"/>
                  <a:pt x="780477" y="991662"/>
                  <a:pt x="806157" y="940301"/>
                </a:cubicBezTo>
                <a:cubicBezTo>
                  <a:pt x="837761" y="782286"/>
                  <a:pt x="822104" y="886395"/>
                  <a:pt x="785375" y="555838"/>
                </a:cubicBezTo>
                <a:cubicBezTo>
                  <a:pt x="783798" y="541644"/>
                  <a:pt x="780609" y="527400"/>
                  <a:pt x="774984" y="514274"/>
                </a:cubicBezTo>
                <a:cubicBezTo>
                  <a:pt x="770065" y="502795"/>
                  <a:pt x="759788" y="494271"/>
                  <a:pt x="754203" y="483101"/>
                </a:cubicBezTo>
                <a:cubicBezTo>
                  <a:pt x="745862" y="466418"/>
                  <a:pt x="743307" y="446964"/>
                  <a:pt x="733421" y="431147"/>
                </a:cubicBezTo>
                <a:cubicBezTo>
                  <a:pt x="725633" y="418686"/>
                  <a:pt x="711065" y="411730"/>
                  <a:pt x="702248" y="399974"/>
                </a:cubicBezTo>
                <a:cubicBezTo>
                  <a:pt x="645851" y="324778"/>
                  <a:pt x="699503" y="366973"/>
                  <a:pt x="639903" y="327238"/>
                </a:cubicBezTo>
                <a:cubicBezTo>
                  <a:pt x="636439" y="316847"/>
                  <a:pt x="637257" y="303810"/>
                  <a:pt x="629512" y="296065"/>
                </a:cubicBezTo>
                <a:cubicBezTo>
                  <a:pt x="591768" y="258321"/>
                  <a:pt x="521108" y="213405"/>
                  <a:pt x="473648" y="181765"/>
                </a:cubicBezTo>
                <a:cubicBezTo>
                  <a:pt x="463257" y="174838"/>
                  <a:pt x="452466" y="168476"/>
                  <a:pt x="442475" y="160983"/>
                </a:cubicBezTo>
                <a:cubicBezTo>
                  <a:pt x="428621" y="150592"/>
                  <a:pt x="416402" y="137556"/>
                  <a:pt x="400912" y="129811"/>
                </a:cubicBezTo>
                <a:cubicBezTo>
                  <a:pt x="381319" y="120014"/>
                  <a:pt x="338566" y="109029"/>
                  <a:pt x="338566" y="109029"/>
                </a:cubicBezTo>
                <a:cubicBezTo>
                  <a:pt x="328175" y="102102"/>
                  <a:pt x="316224" y="97078"/>
                  <a:pt x="307394" y="88247"/>
                </a:cubicBezTo>
                <a:cubicBezTo>
                  <a:pt x="298563" y="79416"/>
                  <a:pt x="296011" y="65298"/>
                  <a:pt x="286612" y="57074"/>
                </a:cubicBezTo>
                <a:cubicBezTo>
                  <a:pt x="221384" y="0"/>
                  <a:pt x="224266" y="42372"/>
                  <a:pt x="224266" y="5120"/>
                </a:cubicBezTo>
              </a:path>
            </a:pathLst>
          </a:cu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914400"/>
            <a:ext cx="887690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8077200" cy="552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317</TotalTime>
  <Words>85</Words>
  <Application>Microsoft Office PowerPoint</Application>
  <PresentationFormat>On-screen Show (4:3)</PresentationFormat>
  <Paragraphs>23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Theme1</vt:lpstr>
      <vt:lpstr>Oct 30, 2009</vt:lpstr>
      <vt:lpstr>Slide 2</vt:lpstr>
      <vt:lpstr>Slide 3</vt:lpstr>
      <vt:lpstr>Banks and Money Creation</vt:lpstr>
      <vt:lpstr>Basic Accounting:  T Account</vt:lpstr>
      <vt:lpstr>FDIC</vt:lpstr>
      <vt:lpstr>Slide 7</vt:lpstr>
      <vt:lpstr>Slide 8</vt:lpstr>
    </vt:vector>
  </TitlesOfParts>
  <Company>University of Vermont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Stone Money of Yap Island</dc:title>
  <dc:creator>Art Woolf</dc:creator>
  <cp:lastModifiedBy>Art Woolf</cp:lastModifiedBy>
  <cp:revision>10</cp:revision>
  <dcterms:created xsi:type="dcterms:W3CDTF">2009-10-26T18:18:56Z</dcterms:created>
  <dcterms:modified xsi:type="dcterms:W3CDTF">2009-10-30T14:17:14Z</dcterms:modified>
</cp:coreProperties>
</file>