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1" r:id="rId3"/>
    <p:sldId id="274" r:id="rId4"/>
    <p:sldId id="270" r:id="rId5"/>
    <p:sldId id="273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02" autoAdjust="0"/>
  </p:normalViewPr>
  <p:slideViewPr>
    <p:cSldViewPr>
      <p:cViewPr varScale="1">
        <p:scale>
          <a:sx n="85" d="100"/>
          <a:sy n="85" d="100"/>
        </p:scale>
        <p:origin x="-2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818EC-D494-46B2-B2B1-214DB49547E0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26D60-796C-46F4-B567-28F2962D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26D60-796C-46F4-B567-28F2962D63F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26D60-796C-46F4-B567-28F2962D63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Source:  GMU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26D60-796C-46F4-B567-28F2962D63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a.gov/OACT/TRSUM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Risk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Diversification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Why You Can’t Beat the Market:  The Efficient Market Hypothesis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Compounding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October </a:t>
            </a:r>
            <a:r>
              <a:rPr lang="en-US" dirty="0" smtClean="0"/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$8,000 Homebuyer Tax Credit (Total Cost = $16 billion)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IRS has audited 100,000 of 1.4 million applications</a:t>
            </a:r>
          </a:p>
          <a:p>
            <a:r>
              <a:rPr lang="en-US" sz="2400" dirty="0" smtClean="0"/>
              <a:t>74,000 claim credit even though they already own the house</a:t>
            </a:r>
          </a:p>
          <a:p>
            <a:pPr lvl="1"/>
            <a:r>
              <a:rPr lang="en-US" sz="2400" dirty="0" smtClean="0"/>
              <a:t>12,000 claimed residential energy credit in past 3 years</a:t>
            </a:r>
          </a:p>
          <a:p>
            <a:pPr lvl="1"/>
            <a:r>
              <a:rPr lang="en-US" sz="2400" dirty="0" smtClean="0"/>
              <a:t>19,000 claimed the credit but did not own a house</a:t>
            </a:r>
          </a:p>
          <a:p>
            <a:pPr lvl="1"/>
            <a:r>
              <a:rPr lang="en-US" sz="2400" dirty="0" smtClean="0"/>
              <a:t>600 credits were claimed by children—including a 4 year old</a:t>
            </a:r>
          </a:p>
          <a:p>
            <a:r>
              <a:rPr lang="en-US" sz="2400" dirty="0" smtClean="0"/>
              <a:t>Projection by Brookings Institution</a:t>
            </a:r>
          </a:p>
          <a:p>
            <a:pPr lvl="1"/>
            <a:r>
              <a:rPr lang="en-US" sz="2000" dirty="0" smtClean="0"/>
              <a:t>85% of people expected to claim the credit would have bought a house anyway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r>
              <a:rPr lang="en-US" sz="1200" dirty="0" smtClean="0"/>
              <a:t>Source:  Tax Policy Center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Security </a:t>
            </a:r>
            <a:r>
              <a:rPr lang="en-US" dirty="0" smtClean="0">
                <a:hlinkClick r:id="rId2"/>
              </a:rPr>
              <a:t>Trust Fund</a:t>
            </a:r>
            <a:r>
              <a:rPr lang="en-US" dirty="0" smtClean="0"/>
              <a:t>:  $2.2 trillion (12/08)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Returns and Risk 1926-2001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590800"/>
                <a:gridCol w="213360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Average Return (%/Year)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Risk (std.</a:t>
                      </a:r>
                      <a:r>
                        <a:rPr lang="en-US" sz="2800" baseline="0" dirty="0" smtClean="0"/>
                        <a:t> dev.)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U.S. Treasury</a:t>
                      </a:r>
                      <a:r>
                        <a:rPr lang="en-US" sz="2800" baseline="0" dirty="0" smtClean="0"/>
                        <a:t> Bills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0.8%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Long-Term</a:t>
                      </a:r>
                      <a:r>
                        <a:rPr lang="en-US" sz="2800" baseline="0" dirty="0" smtClean="0"/>
                        <a:t> Corporate Bonds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2.8%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5.6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Small</a:t>
                      </a:r>
                      <a:r>
                        <a:rPr lang="en-US" sz="2800" baseline="0" dirty="0" smtClean="0"/>
                        <a:t> Company Stocks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9.5%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30.2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Uninsured by Age 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096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Percent</a:t>
                      </a:r>
                      <a:r>
                        <a:rPr lang="en-US" sz="2800" baseline="0" dirty="0" smtClean="0"/>
                        <a:t> Uninsured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Under 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9.9%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18-24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28.6%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25-34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26.5%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35-44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19.4%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45-64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14.4%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65+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1.7%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r>
                        <a:rPr lang="en-US" sz="2800" baseline="0" dirty="0" smtClean="0"/>
                        <a:t> Population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15.4%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pPr marL="742950" indent="-742950"/>
            <a:r>
              <a:rPr lang="en-US" sz="3200" dirty="0" smtClean="0"/>
              <a:t>How much will you have if you earn $30,000 and get a 9% real return?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dirty="0" smtClean="0"/>
              <a:t>At age 22, save $3,000/year for 10 years    $1.1 million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dirty="0" smtClean="0"/>
              <a:t>At age 32, save $3,000/year for 20 years   $665,000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dirty="0" smtClean="0"/>
              <a:t>At age 22, save $3,000/year for working life  $1.9 million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dirty="0" smtClean="0"/>
              <a:t>At age 22, save 10% of income/year for working life    $2.1 million  (your savings total $220,000)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457200"/>
          <a:ext cx="8458200" cy="914400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b="1" dirty="0"/>
                        <a:t>How Do Economics Majors Compare?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Source: Spring 2008 Salary Survey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501260"/>
          <a:ext cx="5062530" cy="5356740"/>
        </p:xfrm>
        <a:graphic>
          <a:graphicData uri="http://schemas.openxmlformats.org/drawingml/2006/table">
            <a:tbl>
              <a:tblPr/>
              <a:tblGrid>
                <a:gridCol w="2531265"/>
                <a:gridCol w="2531265"/>
              </a:tblGrid>
              <a:tr h="528632">
                <a:tc>
                  <a:txBody>
                    <a:bodyPr/>
                    <a:lstStyle/>
                    <a:p>
                      <a:r>
                        <a:rPr lang="en-US" sz="1800" b="1" dirty="0"/>
                        <a:t>Curriculum Description</a:t>
                      </a:r>
                      <a:endParaRPr lang="en-US" sz="1800" dirty="0"/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Average</a:t>
                      </a:r>
                      <a:br>
                        <a:rPr lang="en-US" sz="1800" b="1"/>
                      </a:br>
                      <a:r>
                        <a:rPr lang="en-US" sz="1800" b="1"/>
                        <a:t>Starting Salary</a:t>
                      </a:r>
                      <a:endParaRPr lang="en-US" sz="1800"/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Accounting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$42,104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Art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$28,479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Business/Marketing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$35,838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Chemistry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$41,638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Computer Programming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$46,775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b="1" dirty="0"/>
                        <a:t>Economics</a:t>
                      </a:r>
                      <a:endParaRPr lang="en-US" sz="1800" dirty="0"/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$43,419</a:t>
                      </a:r>
                      <a:endParaRPr lang="en-US" sz="1800" dirty="0"/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Elementary Teacher Ed.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$30,497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Engineering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$49,707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 dirty="0"/>
                        <a:t>Finance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$38,024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/>
                        <a:t>Foreign Languages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$34,049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/>
                        <a:t>History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$34,257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/>
                        <a:t>Philosophy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$28,234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/>
                        <a:t>Psychology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$32,188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22">
                <a:tc>
                  <a:txBody>
                    <a:bodyPr/>
                    <a:lstStyle/>
                    <a:p>
                      <a:r>
                        <a:rPr lang="en-US" sz="1800"/>
                        <a:t>Sociology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$33,858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681</TotalTime>
  <Words>318</Words>
  <Application>Microsoft Office PowerPoint</Application>
  <PresentationFormat>On-screen Show (4:3)</PresentationFormat>
  <Paragraphs>85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</vt:lpstr>
      <vt:lpstr>Personal Finance</vt:lpstr>
      <vt:lpstr>$8,000 Homebuyer Tax Credit (Total Cost = $16 billion)</vt:lpstr>
      <vt:lpstr>Slide 3</vt:lpstr>
      <vt:lpstr>Real Returns and Risk 1926-2001</vt:lpstr>
      <vt:lpstr>Uninsured by Age 2008</vt:lpstr>
      <vt:lpstr>How much will you have if you earn $30,000 and get a 9% real return?</vt:lpstr>
      <vt:lpstr>Slide 7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Security</dc:title>
  <dc:creator>Art Woolf</dc:creator>
  <cp:lastModifiedBy>Art Woolf</cp:lastModifiedBy>
  <cp:revision>13</cp:revision>
  <dcterms:created xsi:type="dcterms:W3CDTF">2009-10-16T14:21:06Z</dcterms:created>
  <dcterms:modified xsi:type="dcterms:W3CDTF">2009-10-23T17:31:42Z</dcterms:modified>
</cp:coreProperties>
</file>