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9" r:id="rId3"/>
    <p:sldId id="259" r:id="rId4"/>
    <p:sldId id="257" r:id="rId5"/>
    <p:sldId id="260" r:id="rId6"/>
    <p:sldId id="261" r:id="rId7"/>
    <p:sldId id="262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802" autoAdjust="0"/>
  </p:normalViewPr>
  <p:slideViewPr>
    <p:cSldViewPr>
      <p:cViewPr varScale="1">
        <p:scale>
          <a:sx n="85" d="100"/>
          <a:sy n="85" d="100"/>
        </p:scale>
        <p:origin x="-27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818EC-D494-46B2-B2B1-214DB49547E0}" type="datetimeFigureOut">
              <a:rPr lang="en-US" smtClean="0"/>
              <a:pPr/>
              <a:t>10/23/2009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D26D60-796C-46F4-B567-28F2962D63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Ida May Fuller worked for three years under the Social Security program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retired in 1939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accumulated taxes on her salary during those three years was a total of $24.75. Her initial monthly check on January 1, 1940 was $22.54. She died in 1975 at age 100.  During her lifetime she collected a total of $22,888.92 in Social Security benefits.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26D60-796C-46F4-B567-28F2962D63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 SS exhausted,</a:t>
            </a:r>
            <a:r>
              <a:rPr lang="en-US" baseline="0" dirty="0" smtClean="0"/>
              <a:t> benefits shrink to 75% of promised level.  Taxes not sufficient .</a:t>
            </a:r>
          </a:p>
          <a:p>
            <a:r>
              <a:rPr lang="en-US" baseline="0" dirty="0" smtClean="0"/>
              <a:t>Trust funds were exhausted in 1982.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26D60-796C-46F4-B567-28F2962D63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8CEDDFE-30C6-4519-ABBD-E528703A01F4}" type="datetimeFigureOut">
              <a:rPr lang="en-US" smtClean="0"/>
              <a:pPr/>
              <a:t>10/23/2009</a:t>
            </a:fld>
            <a:endParaRPr 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E043FD7-603B-4462-8E44-87E10CB903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CEDDFE-30C6-4519-ABBD-E528703A01F4}" type="datetimeFigureOut">
              <a:rPr lang="en-US" smtClean="0"/>
              <a:pPr/>
              <a:t>10/23/2009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043FD7-603B-4462-8E44-87E10CB903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CEDDFE-30C6-4519-ABBD-E528703A01F4}" type="datetimeFigureOut">
              <a:rPr lang="en-US" smtClean="0"/>
              <a:pPr/>
              <a:t>10/23/2009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043FD7-603B-4462-8E44-87E10CB903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CEDDFE-30C6-4519-ABBD-E528703A01F4}" type="datetimeFigureOut">
              <a:rPr lang="en-US" smtClean="0"/>
              <a:pPr/>
              <a:t>10/23/2009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043FD7-603B-4462-8E44-87E10CB903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CEDDFE-30C6-4519-ABBD-E528703A01F4}" type="datetimeFigureOut">
              <a:rPr lang="en-US" smtClean="0"/>
              <a:pPr/>
              <a:t>10/23/2009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043FD7-603B-4462-8E44-87E10CB903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CEDDFE-30C6-4519-ABBD-E528703A01F4}" type="datetimeFigureOut">
              <a:rPr lang="en-US" smtClean="0"/>
              <a:pPr/>
              <a:t>10/23/2009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043FD7-603B-4462-8E44-87E10CB903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CEDDFE-30C6-4519-ABBD-E528703A01F4}" type="datetimeFigureOut">
              <a:rPr lang="en-US" smtClean="0"/>
              <a:pPr/>
              <a:t>10/23/2009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043FD7-603B-4462-8E44-87E10CB903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CEDDFE-30C6-4519-ABBD-E528703A01F4}" type="datetimeFigureOut">
              <a:rPr lang="en-US" smtClean="0"/>
              <a:pPr/>
              <a:t>10/23/2009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043FD7-603B-4462-8E44-87E10CB903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CEDDFE-30C6-4519-ABBD-E528703A01F4}" type="datetimeFigureOut">
              <a:rPr lang="en-US" smtClean="0"/>
              <a:pPr/>
              <a:t>10/23/2009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043FD7-603B-4462-8E44-87E10CB903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CEDDFE-30C6-4519-ABBD-E528703A01F4}" type="datetimeFigureOut">
              <a:rPr lang="en-US" smtClean="0"/>
              <a:pPr/>
              <a:t>10/23/2009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043FD7-603B-4462-8E44-87E10CB903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CEDDFE-30C6-4519-ABBD-E528703A01F4}" type="datetimeFigureOut">
              <a:rPr lang="en-US" smtClean="0"/>
              <a:pPr/>
              <a:t>10/23/2009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043FD7-603B-4462-8E44-87E10CB903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fld id="{E8CEDDFE-30C6-4519-ABBD-E528703A01F4}" type="datetimeFigureOut">
              <a:rPr lang="en-US" smtClean="0"/>
              <a:pPr/>
              <a:t>10/23/2009</a:t>
            </a:fld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6E043FD7-603B-4462-8E44-87E10CB9035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/>
          <a:lstStyle/>
          <a:p>
            <a:r>
              <a:rPr lang="en-US" dirty="0" smtClean="0"/>
              <a:t>Social Security and Personal Finance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2667000"/>
            <a:ext cx="8229600" cy="4525963"/>
          </a:xfrm>
        </p:spPr>
        <p:txBody>
          <a:bodyPr/>
          <a:lstStyle/>
          <a:p>
            <a:pPr marL="571500" indent="-571500">
              <a:buClrTx/>
              <a:buSzPct val="100000"/>
              <a:buFont typeface="+mj-lt"/>
              <a:buAutoNum type="romanUcPeriod"/>
            </a:pPr>
            <a:r>
              <a:rPr lang="en-US" dirty="0" smtClean="0"/>
              <a:t>How it Works</a:t>
            </a:r>
          </a:p>
          <a:p>
            <a:pPr marL="571500" indent="-571500">
              <a:buClrTx/>
              <a:buSzPct val="100000"/>
              <a:buFont typeface="+mj-lt"/>
              <a:buAutoNum type="romanUcPeriod"/>
            </a:pPr>
            <a:r>
              <a:rPr lang="en-US" dirty="0" smtClean="0"/>
              <a:t>Problems</a:t>
            </a:r>
          </a:p>
          <a:p>
            <a:pPr marL="571500" indent="-571500">
              <a:buClrTx/>
              <a:buSzPct val="100000"/>
              <a:buFont typeface="+mj-lt"/>
              <a:buAutoNum type="romanUcPeriod"/>
            </a:pPr>
            <a:r>
              <a:rPr lang="en-US" dirty="0" smtClean="0"/>
              <a:t>  Solutions</a:t>
            </a:r>
          </a:p>
          <a:p>
            <a:pPr marL="571500" indent="-571500">
              <a:buClrTx/>
              <a:buSzPct val="100000"/>
              <a:buFont typeface="+mj-lt"/>
              <a:buAutoNum type="romanUcPeriod"/>
            </a:pPr>
            <a:r>
              <a:rPr lang="en-US" dirty="0" smtClean="0"/>
              <a:t> Your Personal Financial Life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121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October 21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219200"/>
            <a:ext cx="82296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1. Suppose you had $100 in a savings account and the interest rate was 2 percent per year. After 5 years, how much do you think you would have in the account if you left the money to grow?</a:t>
            </a:r>
          </a:p>
          <a:p>
            <a:r>
              <a:rPr lang="en-US" dirty="0" smtClean="0"/>
              <a:t>a. More than $102</a:t>
            </a:r>
            <a:br>
              <a:rPr lang="en-US" dirty="0" smtClean="0"/>
            </a:br>
            <a:r>
              <a:rPr lang="en-US" dirty="0" smtClean="0"/>
              <a:t>b. Exactly $102</a:t>
            </a:r>
            <a:br>
              <a:rPr lang="en-US" dirty="0" smtClean="0"/>
            </a:br>
            <a:r>
              <a:rPr lang="en-US" dirty="0" smtClean="0"/>
              <a:t>c. Less than $102</a:t>
            </a:r>
            <a:br>
              <a:rPr lang="en-US" dirty="0" smtClean="0"/>
            </a:br>
            <a:r>
              <a:rPr lang="en-US" dirty="0" smtClean="0"/>
              <a:t>d. Do not know</a:t>
            </a:r>
          </a:p>
          <a:p>
            <a:r>
              <a:rPr lang="en-US" dirty="0" smtClean="0"/>
              <a:t>2. Imagine that the interest rate on your savings account was 1 percent per year and inflation was 2 percent per year. After 1 year, would you be able to buy more than, exactly the same as, or less than today with the money in this account?</a:t>
            </a:r>
          </a:p>
          <a:p>
            <a:r>
              <a:rPr lang="en-US" dirty="0" smtClean="0"/>
              <a:t>a. More than today</a:t>
            </a:r>
            <a:br>
              <a:rPr lang="en-US" dirty="0" smtClean="0"/>
            </a:br>
            <a:r>
              <a:rPr lang="en-US" dirty="0" smtClean="0"/>
              <a:t>b. Exactly the same as today</a:t>
            </a:r>
            <a:br>
              <a:rPr lang="en-US" dirty="0" smtClean="0"/>
            </a:br>
            <a:r>
              <a:rPr lang="en-US" dirty="0" smtClean="0"/>
              <a:t>c. Less than today</a:t>
            </a:r>
            <a:br>
              <a:rPr lang="en-US" dirty="0" smtClean="0"/>
            </a:br>
            <a:r>
              <a:rPr lang="en-US" dirty="0" smtClean="0"/>
              <a:t>d. Do not know</a:t>
            </a:r>
          </a:p>
          <a:p>
            <a:r>
              <a:rPr lang="en-US" dirty="0" smtClean="0"/>
              <a:t>3. Do you think that the following statement is true or false? “Buying a single company stock usually provides a safer return than a stock mutual fund.”</a:t>
            </a:r>
          </a:p>
          <a:p>
            <a:r>
              <a:rPr lang="en-US" dirty="0" smtClean="0"/>
              <a:t>a. True</a:t>
            </a:r>
            <a:br>
              <a:rPr lang="en-US" dirty="0" smtClean="0"/>
            </a:br>
            <a:r>
              <a:rPr lang="en-US" dirty="0" smtClean="0"/>
              <a:t>b. False</a:t>
            </a:r>
            <a:br>
              <a:rPr lang="en-US" dirty="0" smtClean="0"/>
            </a:br>
            <a:r>
              <a:rPr lang="en-US" dirty="0" smtClean="0"/>
              <a:t>c. Do not know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Ida Mae Fuller</a:t>
            </a:r>
            <a:endParaRPr lang="en-US" dirty="0"/>
          </a:p>
        </p:txBody>
      </p:sp>
      <p:pic>
        <p:nvPicPr>
          <p:cNvPr id="1026" name="Picture 2" descr="photo of Ida May Fuller receiving a Social Security chec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905000"/>
            <a:ext cx="4343400" cy="4547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FICA:  Federal Insurance Contribution  Act (1935)</a:t>
            </a:r>
          </a:p>
          <a:p>
            <a:r>
              <a:rPr lang="en-US" dirty="0" smtClean="0"/>
              <a:t>Currently 6.2% on employer and employee up to $108,600 = 12.4%</a:t>
            </a:r>
          </a:p>
          <a:p>
            <a:r>
              <a:rPr lang="en-US" dirty="0" smtClean="0"/>
              <a:t>Medicare tax is 1.45% on employer and employee = 2.9%</a:t>
            </a:r>
          </a:p>
          <a:p>
            <a:r>
              <a:rPr lang="en-US" dirty="0" smtClean="0"/>
              <a:t>Total SS and Medicare Tax = 15.3% </a:t>
            </a:r>
          </a:p>
          <a:p>
            <a:r>
              <a:rPr lang="en-US" dirty="0" smtClean="0"/>
              <a:t>Tax incidence issues--Who Pays?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# workers x tax rate x income = # retirees x benefits per retiree  or income = outgo</a:t>
            </a:r>
          </a:p>
          <a:p>
            <a:r>
              <a:rPr lang="en-US" dirty="0" smtClean="0"/>
              <a:t>W x t x Inc = R x SS$</a:t>
            </a:r>
          </a:p>
          <a:p>
            <a:r>
              <a:rPr lang="en-US" dirty="0" smtClean="0"/>
              <a:t>10 x 10% x $30,000 = </a:t>
            </a:r>
          </a:p>
          <a:p>
            <a:r>
              <a:rPr lang="en-US" dirty="0" smtClean="0"/>
              <a:t>Assume 3 retirees, how much does each get?</a:t>
            </a:r>
          </a:p>
          <a:p>
            <a:r>
              <a:rPr lang="en-US" dirty="0" smtClean="0"/>
              <a:t>Now assume 5 retirees, what happens?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PAYGO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 x 10% x $30,000 = $30,000 so if 3 retirees each gets $10,000</a:t>
            </a:r>
          </a:p>
          <a:p>
            <a:r>
              <a:rPr lang="en-US" dirty="0" smtClean="0"/>
              <a:t>If 5 retirees, each gets $6,000 </a:t>
            </a:r>
          </a:p>
          <a:p>
            <a:pPr lvl="1"/>
            <a:r>
              <a:rPr lang="en-US" dirty="0" smtClean="0"/>
              <a:t>Tax rate has to increase</a:t>
            </a:r>
          </a:p>
          <a:p>
            <a:pPr lvl="1"/>
            <a:r>
              <a:rPr lang="en-US" dirty="0" smtClean="0"/>
              <a:t>Have to have more workers</a:t>
            </a:r>
          </a:p>
          <a:p>
            <a:pPr lvl="1"/>
            <a:r>
              <a:rPr lang="en-US" dirty="0" smtClean="0"/>
              <a:t>Or income has to rise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914400"/>
            <a:ext cx="7696200" cy="5597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533400"/>
            <a:ext cx="8833449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Security:  Key Dates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2209800"/>
          <a:ext cx="8229600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21336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Social Security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Medicare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First Year Outgo exceeds Income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Year Trust Funds Are Exhausted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435</TotalTime>
  <Words>341</Words>
  <Application>Microsoft Office PowerPoint</Application>
  <PresentationFormat>On-screen Show (4:3)</PresentationFormat>
  <Paragraphs>45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Theme1</vt:lpstr>
      <vt:lpstr>Social Security and Personal Finance</vt:lpstr>
      <vt:lpstr>Slide 2</vt:lpstr>
      <vt:lpstr>Ida Mae Fuller</vt:lpstr>
      <vt:lpstr>How it works</vt:lpstr>
      <vt:lpstr>PAYGO</vt:lpstr>
      <vt:lpstr>PAYGO (cont)</vt:lpstr>
      <vt:lpstr>Slide 7</vt:lpstr>
      <vt:lpstr>Slide 8</vt:lpstr>
      <vt:lpstr>Social Security:  Key Dates</vt:lpstr>
    </vt:vector>
  </TitlesOfParts>
  <Company>University of Vermont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Security</dc:title>
  <dc:creator>Art Woolf</dc:creator>
  <cp:lastModifiedBy>Art Woolf</cp:lastModifiedBy>
  <cp:revision>8</cp:revision>
  <dcterms:created xsi:type="dcterms:W3CDTF">2009-10-16T14:21:06Z</dcterms:created>
  <dcterms:modified xsi:type="dcterms:W3CDTF">2009-10-23T14:08:15Z</dcterms:modified>
</cp:coreProperties>
</file>