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7" r:id="rId2"/>
    <p:sldId id="317" r:id="rId3"/>
    <p:sldId id="318" r:id="rId4"/>
    <p:sldId id="320" r:id="rId5"/>
    <p:sldId id="319" r:id="rId6"/>
    <p:sldId id="323" r:id="rId7"/>
    <p:sldId id="291" r:id="rId8"/>
    <p:sldId id="302" r:id="rId9"/>
    <p:sldId id="303" r:id="rId10"/>
    <p:sldId id="304" r:id="rId11"/>
    <p:sldId id="305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6" autoAdjust="0"/>
    <p:restoredTop sz="94660"/>
  </p:normalViewPr>
  <p:slideViewPr>
    <p:cSldViewPr>
      <p:cViewPr varScale="1">
        <p:scale>
          <a:sx n="91" d="100"/>
          <a:sy n="91" d="100"/>
        </p:scale>
        <p:origin x="-12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126"/>
    </p:cViewPr>
  </p:sorter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Macroeconomics\Inflation\Sept%202009%20cp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Macroeconomics\Inflation\Sept%202009%20cp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Macroeconomics\Inflation\Sept%202009%20cp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6.3349494507630999E-2"/>
          <c:y val="1.5783823243804691E-2"/>
          <c:w val="0.93064304461942271"/>
          <c:h val="0.74325751226865988"/>
        </c:manualLayout>
      </c:layout>
      <c:lineChart>
        <c:grouping val="standard"/>
        <c:ser>
          <c:idx val="0"/>
          <c:order val="0"/>
          <c:tx>
            <c:strRef>
              <c:f>SurveyOutputServlet!$C$3</c:f>
              <c:strCache>
                <c:ptCount val="1"/>
                <c:pt idx="0">
                  <c:v>CPI</c:v>
                </c:pt>
              </c:strCache>
            </c:strRef>
          </c:tx>
          <c:marker>
            <c:symbol val="none"/>
          </c:marker>
          <c:cat>
            <c:multiLvlStrRef>
              <c:f>SurveyOutputServlet!$A$4:$B$36</c:f>
              <c:multiLvlStrCache>
                <c:ptCount val="33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7">
                    <c:v>Aug</c:v>
                  </c:pt>
                  <c:pt idx="8">
                    <c:v>Sep</c:v>
                  </c:pt>
                  <c:pt idx="9">
                    <c:v>Oct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5">
                    <c:v>Apr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0">
                    <c:v>Sep</c:v>
                  </c:pt>
                  <c:pt idx="21">
                    <c:v>Oct</c:v>
                  </c:pt>
                  <c:pt idx="22">
                    <c:v>Nov</c:v>
                  </c:pt>
                  <c:pt idx="23">
                    <c:v>Dec</c:v>
                  </c:pt>
                  <c:pt idx="24">
                    <c:v>Jan</c:v>
                  </c:pt>
                  <c:pt idx="25">
                    <c:v>Feb</c:v>
                  </c:pt>
                  <c:pt idx="26">
                    <c:v>Mar</c:v>
                  </c:pt>
                  <c:pt idx="27">
                    <c:v>Apr</c:v>
                  </c:pt>
                  <c:pt idx="28">
                    <c:v>May</c:v>
                  </c:pt>
                  <c:pt idx="29">
                    <c:v>Jun</c:v>
                  </c:pt>
                  <c:pt idx="30">
                    <c:v>Jul</c:v>
                  </c:pt>
                  <c:pt idx="31">
                    <c:v>Aug</c:v>
                  </c:pt>
                  <c:pt idx="32">
                    <c:v>Sep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</c:lvl>
              </c:multiLvlStrCache>
            </c:multiLvlStrRef>
          </c:cat>
          <c:val>
            <c:numRef>
              <c:f>SurveyOutputServlet!$C$4:$C$36</c:f>
              <c:numCache>
                <c:formatCode>General</c:formatCode>
                <c:ptCount val="33"/>
                <c:pt idx="0">
                  <c:v>202.416</c:v>
                </c:pt>
                <c:pt idx="1">
                  <c:v>203.499</c:v>
                </c:pt>
                <c:pt idx="2">
                  <c:v>205.35200000000003</c:v>
                </c:pt>
                <c:pt idx="3">
                  <c:v>206.68600000000001</c:v>
                </c:pt>
                <c:pt idx="4">
                  <c:v>207.94899999999998</c:v>
                </c:pt>
                <c:pt idx="5">
                  <c:v>208.35200000000003</c:v>
                </c:pt>
                <c:pt idx="6">
                  <c:v>208.29899999999998</c:v>
                </c:pt>
                <c:pt idx="7">
                  <c:v>207.917</c:v>
                </c:pt>
                <c:pt idx="8">
                  <c:v>208.49</c:v>
                </c:pt>
                <c:pt idx="9">
                  <c:v>208.93600000000001</c:v>
                </c:pt>
                <c:pt idx="10">
                  <c:v>210.17699999999999</c:v>
                </c:pt>
                <c:pt idx="11">
                  <c:v>210.036</c:v>
                </c:pt>
                <c:pt idx="12">
                  <c:v>211.08</c:v>
                </c:pt>
                <c:pt idx="13">
                  <c:v>211.69299999999998</c:v>
                </c:pt>
                <c:pt idx="14">
                  <c:v>213.52800000000002</c:v>
                </c:pt>
                <c:pt idx="15">
                  <c:v>214.82300000000001</c:v>
                </c:pt>
                <c:pt idx="16">
                  <c:v>216.63200000000001</c:v>
                </c:pt>
                <c:pt idx="17">
                  <c:v>218.815</c:v>
                </c:pt>
                <c:pt idx="18">
                  <c:v>219.964</c:v>
                </c:pt>
                <c:pt idx="19">
                  <c:v>219.08600000000001</c:v>
                </c:pt>
                <c:pt idx="20">
                  <c:v>218.78300000000002</c:v>
                </c:pt>
                <c:pt idx="21">
                  <c:v>216.57299999999998</c:v>
                </c:pt>
                <c:pt idx="22">
                  <c:v>212.42500000000001</c:v>
                </c:pt>
                <c:pt idx="23">
                  <c:v>210.22800000000001</c:v>
                </c:pt>
                <c:pt idx="24">
                  <c:v>211.14299999999997</c:v>
                </c:pt>
                <c:pt idx="25">
                  <c:v>212.19299999999998</c:v>
                </c:pt>
                <c:pt idx="26">
                  <c:v>212.70899999999997</c:v>
                </c:pt>
                <c:pt idx="27">
                  <c:v>213.23999999999998</c:v>
                </c:pt>
                <c:pt idx="28">
                  <c:v>213.85600000000002</c:v>
                </c:pt>
                <c:pt idx="29">
                  <c:v>215.69299999999998</c:v>
                </c:pt>
                <c:pt idx="30">
                  <c:v>215.35100000000003</c:v>
                </c:pt>
                <c:pt idx="31">
                  <c:v>215.834</c:v>
                </c:pt>
                <c:pt idx="32">
                  <c:v>215.96900000000002</c:v>
                </c:pt>
              </c:numCache>
            </c:numRef>
          </c:val>
        </c:ser>
        <c:marker val="1"/>
        <c:axId val="72974336"/>
        <c:axId val="72998272"/>
      </c:lineChart>
      <c:catAx>
        <c:axId val="72974336"/>
        <c:scaling>
          <c:orientation val="minMax"/>
        </c:scaling>
        <c:axPos val="b"/>
        <c:majorTickMark val="none"/>
        <c:tickLblPos val="nextTo"/>
        <c:crossAx val="72998272"/>
        <c:crosses val="autoZero"/>
        <c:auto val="1"/>
        <c:lblAlgn val="ctr"/>
        <c:lblOffset val="100"/>
      </c:catAx>
      <c:valAx>
        <c:axId val="72998272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crossAx val="729743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SurveyOutputServlet!$D$3</c:f>
              <c:strCache>
                <c:ptCount val="1"/>
                <c:pt idx="0">
                  <c:v>Monthly CPI Change</c:v>
                </c:pt>
              </c:strCache>
            </c:strRef>
          </c:tx>
          <c:cat>
            <c:multiLvlStrRef>
              <c:f>SurveyOutputServlet!$A$4:$B$36</c:f>
              <c:multiLvlStrCache>
                <c:ptCount val="33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7">
                    <c:v>Aug</c:v>
                  </c:pt>
                  <c:pt idx="8">
                    <c:v>Sep</c:v>
                  </c:pt>
                  <c:pt idx="9">
                    <c:v>Oct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5">
                    <c:v>Apr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0">
                    <c:v>Sep</c:v>
                  </c:pt>
                  <c:pt idx="21">
                    <c:v>Oct</c:v>
                  </c:pt>
                  <c:pt idx="22">
                    <c:v>Nov</c:v>
                  </c:pt>
                  <c:pt idx="23">
                    <c:v>Dec</c:v>
                  </c:pt>
                  <c:pt idx="24">
                    <c:v>Jan</c:v>
                  </c:pt>
                  <c:pt idx="25">
                    <c:v>Feb</c:v>
                  </c:pt>
                  <c:pt idx="26">
                    <c:v>Mar</c:v>
                  </c:pt>
                  <c:pt idx="27">
                    <c:v>Apr</c:v>
                  </c:pt>
                  <c:pt idx="28">
                    <c:v>May</c:v>
                  </c:pt>
                  <c:pt idx="29">
                    <c:v>Jun</c:v>
                  </c:pt>
                  <c:pt idx="30">
                    <c:v>Jul</c:v>
                  </c:pt>
                  <c:pt idx="31">
                    <c:v>Aug</c:v>
                  </c:pt>
                  <c:pt idx="32">
                    <c:v>Sep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</c:lvl>
              </c:multiLvlStrCache>
            </c:multiLvlStrRef>
          </c:cat>
          <c:val>
            <c:numRef>
              <c:f>SurveyOutputServlet!$D$4:$D$36</c:f>
              <c:numCache>
                <c:formatCode>0.0%</c:formatCode>
                <c:ptCount val="33"/>
                <c:pt idx="0">
                  <c:v>3.0000000000000005E-3</c:v>
                </c:pt>
                <c:pt idx="1">
                  <c:v>5.000000000000001E-3</c:v>
                </c:pt>
                <c:pt idx="2">
                  <c:v>9.0000000000000028E-3</c:v>
                </c:pt>
                <c:pt idx="3">
                  <c:v>6.000000000000001E-3</c:v>
                </c:pt>
                <c:pt idx="4">
                  <c:v>6.000000000000001E-3</c:v>
                </c:pt>
                <c:pt idx="5">
                  <c:v>2.0000000000000005E-3</c:v>
                </c:pt>
                <c:pt idx="6">
                  <c:v>0</c:v>
                </c:pt>
                <c:pt idx="7">
                  <c:v>-2.0000000000000005E-3</c:v>
                </c:pt>
                <c:pt idx="8">
                  <c:v>3.0000000000000005E-3</c:v>
                </c:pt>
                <c:pt idx="9">
                  <c:v>2.0000000000000005E-3</c:v>
                </c:pt>
                <c:pt idx="10">
                  <c:v>6.000000000000001E-3</c:v>
                </c:pt>
                <c:pt idx="11">
                  <c:v>-1.0000000000000002E-3</c:v>
                </c:pt>
                <c:pt idx="12">
                  <c:v>5.000000000000001E-3</c:v>
                </c:pt>
                <c:pt idx="13">
                  <c:v>3.0000000000000005E-3</c:v>
                </c:pt>
                <c:pt idx="14">
                  <c:v>9.0000000000000028E-3</c:v>
                </c:pt>
                <c:pt idx="15">
                  <c:v>6.000000000000001E-3</c:v>
                </c:pt>
                <c:pt idx="16">
                  <c:v>8.0000000000000019E-3</c:v>
                </c:pt>
                <c:pt idx="17">
                  <c:v>1.0000000000000002E-2</c:v>
                </c:pt>
                <c:pt idx="18">
                  <c:v>5.000000000000001E-3</c:v>
                </c:pt>
                <c:pt idx="19">
                  <c:v>-4.000000000000001E-3</c:v>
                </c:pt>
                <c:pt idx="20">
                  <c:v>-1.0000000000000002E-3</c:v>
                </c:pt>
                <c:pt idx="21">
                  <c:v>-1.0000000000000002E-2</c:v>
                </c:pt>
                <c:pt idx="22">
                  <c:v>-1.9000000000000003E-2</c:v>
                </c:pt>
                <c:pt idx="23">
                  <c:v>-1.0000000000000002E-2</c:v>
                </c:pt>
                <c:pt idx="24">
                  <c:v>4.000000000000001E-3</c:v>
                </c:pt>
                <c:pt idx="25">
                  <c:v>5.000000000000001E-3</c:v>
                </c:pt>
                <c:pt idx="26">
                  <c:v>2.0000000000000005E-3</c:v>
                </c:pt>
                <c:pt idx="27">
                  <c:v>2.0000000000000005E-3</c:v>
                </c:pt>
                <c:pt idx="28">
                  <c:v>3.0000000000000005E-3</c:v>
                </c:pt>
                <c:pt idx="29">
                  <c:v>9.0000000000000028E-3</c:v>
                </c:pt>
                <c:pt idx="30">
                  <c:v>-2.0000000000000005E-3</c:v>
                </c:pt>
                <c:pt idx="31">
                  <c:v>2.0000000000000005E-3</c:v>
                </c:pt>
                <c:pt idx="32">
                  <c:v>1.0000000000000002E-3</c:v>
                </c:pt>
              </c:numCache>
            </c:numRef>
          </c:val>
        </c:ser>
        <c:axId val="84955136"/>
        <c:axId val="84956672"/>
      </c:barChart>
      <c:catAx>
        <c:axId val="84955136"/>
        <c:scaling>
          <c:orientation val="minMax"/>
        </c:scaling>
        <c:axPos val="b"/>
        <c:majorTickMark val="none"/>
        <c:tickLblPos val="low"/>
        <c:crossAx val="84956672"/>
        <c:crosses val="autoZero"/>
        <c:auto val="1"/>
        <c:lblAlgn val="ctr"/>
        <c:lblOffset val="100"/>
      </c:catAx>
      <c:valAx>
        <c:axId val="84956672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.0%" sourceLinked="0"/>
        <c:tickLblPos val="nextTo"/>
        <c:spPr>
          <a:ln>
            <a:prstDash val="sysDot"/>
          </a:ln>
        </c:spPr>
        <c:crossAx val="8495513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SurveyOutputServlet!$E$3</c:f>
              <c:strCache>
                <c:ptCount val="1"/>
                <c:pt idx="0">
                  <c:v>Chg in CPI From 1 Year Ago</c:v>
                </c:pt>
              </c:strCache>
            </c:strRef>
          </c:tx>
          <c:cat>
            <c:multiLvlStrRef>
              <c:f>SurveyOutputServlet!$A$4:$B$36</c:f>
              <c:multiLvlStrCache>
                <c:ptCount val="33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7">
                    <c:v>Aug</c:v>
                  </c:pt>
                  <c:pt idx="8">
                    <c:v>Sep</c:v>
                  </c:pt>
                  <c:pt idx="9">
                    <c:v>Oct</c:v>
                  </c:pt>
                  <c:pt idx="10">
                    <c:v>Nov</c:v>
                  </c:pt>
                  <c:pt idx="11">
                    <c:v>Dec</c:v>
                  </c:pt>
                  <c:pt idx="12">
                    <c:v>Jan</c:v>
                  </c:pt>
                  <c:pt idx="13">
                    <c:v>Feb</c:v>
                  </c:pt>
                  <c:pt idx="14">
                    <c:v>Mar</c:v>
                  </c:pt>
                  <c:pt idx="15">
                    <c:v>Apr</c:v>
                  </c:pt>
                  <c:pt idx="16">
                    <c:v>May</c:v>
                  </c:pt>
                  <c:pt idx="17">
                    <c:v>Jun</c:v>
                  </c:pt>
                  <c:pt idx="18">
                    <c:v>Jul</c:v>
                  </c:pt>
                  <c:pt idx="19">
                    <c:v>Aug</c:v>
                  </c:pt>
                  <c:pt idx="20">
                    <c:v>Sep</c:v>
                  </c:pt>
                  <c:pt idx="21">
                    <c:v>Oct</c:v>
                  </c:pt>
                  <c:pt idx="22">
                    <c:v>Nov</c:v>
                  </c:pt>
                  <c:pt idx="23">
                    <c:v>Dec</c:v>
                  </c:pt>
                  <c:pt idx="24">
                    <c:v>Jan</c:v>
                  </c:pt>
                  <c:pt idx="25">
                    <c:v>Feb</c:v>
                  </c:pt>
                  <c:pt idx="26">
                    <c:v>Mar</c:v>
                  </c:pt>
                  <c:pt idx="27">
                    <c:v>Apr</c:v>
                  </c:pt>
                  <c:pt idx="28">
                    <c:v>May</c:v>
                  </c:pt>
                  <c:pt idx="29">
                    <c:v>Jun</c:v>
                  </c:pt>
                  <c:pt idx="30">
                    <c:v>Jul</c:v>
                  </c:pt>
                  <c:pt idx="31">
                    <c:v>Aug</c:v>
                  </c:pt>
                  <c:pt idx="32">
                    <c:v>Sep</c:v>
                  </c:pt>
                </c:lvl>
                <c:lvl>
                  <c:pt idx="0">
                    <c:v>2007</c:v>
                  </c:pt>
                  <c:pt idx="12">
                    <c:v>2008</c:v>
                  </c:pt>
                  <c:pt idx="24">
                    <c:v>2009</c:v>
                  </c:pt>
                </c:lvl>
              </c:multiLvlStrCache>
            </c:multiLvlStrRef>
          </c:cat>
          <c:val>
            <c:numRef>
              <c:f>SurveyOutputServlet!$E$4:$E$36</c:f>
              <c:numCache>
                <c:formatCode>0.0%</c:formatCode>
                <c:ptCount val="33"/>
                <c:pt idx="0">
                  <c:v>2.1000000000000005E-2</c:v>
                </c:pt>
                <c:pt idx="1">
                  <c:v>2.4E-2</c:v>
                </c:pt>
                <c:pt idx="2">
                  <c:v>2.8000000000000001E-2</c:v>
                </c:pt>
                <c:pt idx="3">
                  <c:v>2.6000000000000002E-2</c:v>
                </c:pt>
                <c:pt idx="4">
                  <c:v>2.700000000000001E-2</c:v>
                </c:pt>
                <c:pt idx="5">
                  <c:v>2.700000000000001E-2</c:v>
                </c:pt>
                <c:pt idx="6">
                  <c:v>2.4E-2</c:v>
                </c:pt>
                <c:pt idx="7">
                  <c:v>2.0000000000000004E-2</c:v>
                </c:pt>
                <c:pt idx="8">
                  <c:v>2.8000000000000001E-2</c:v>
                </c:pt>
                <c:pt idx="9">
                  <c:v>3.500000000000001E-2</c:v>
                </c:pt>
                <c:pt idx="10">
                  <c:v>4.3000000000000003E-2</c:v>
                </c:pt>
                <c:pt idx="11">
                  <c:v>4.1000000000000002E-2</c:v>
                </c:pt>
                <c:pt idx="12">
                  <c:v>4.3000000000000003E-2</c:v>
                </c:pt>
                <c:pt idx="13">
                  <c:v>4.0000000000000008E-2</c:v>
                </c:pt>
                <c:pt idx="14">
                  <c:v>4.0000000000000008E-2</c:v>
                </c:pt>
                <c:pt idx="15">
                  <c:v>3.9000000000000007E-2</c:v>
                </c:pt>
                <c:pt idx="16">
                  <c:v>4.200000000000001E-2</c:v>
                </c:pt>
                <c:pt idx="17">
                  <c:v>0.05</c:v>
                </c:pt>
                <c:pt idx="18">
                  <c:v>5.5999999999999994E-2</c:v>
                </c:pt>
                <c:pt idx="19">
                  <c:v>5.400000000000002E-2</c:v>
                </c:pt>
                <c:pt idx="20">
                  <c:v>4.9000000000000009E-2</c:v>
                </c:pt>
                <c:pt idx="21">
                  <c:v>3.7000000000000012E-2</c:v>
                </c:pt>
                <c:pt idx="22">
                  <c:v>1.1000000000000003E-2</c:v>
                </c:pt>
                <c:pt idx="23">
                  <c:v>1.0000000000000002E-3</c:v>
                </c:pt>
                <c:pt idx="24">
                  <c:v>0</c:v>
                </c:pt>
                <c:pt idx="25">
                  <c:v>2.0000000000000005E-3</c:v>
                </c:pt>
                <c:pt idx="26">
                  <c:v>-4.000000000000001E-3</c:v>
                </c:pt>
                <c:pt idx="27">
                  <c:v>-7.0000000000000001E-3</c:v>
                </c:pt>
                <c:pt idx="28">
                  <c:v>-1.3000000000000001E-2</c:v>
                </c:pt>
                <c:pt idx="29">
                  <c:v>-1.3999999999999999E-2</c:v>
                </c:pt>
                <c:pt idx="30">
                  <c:v>-2.1000000000000005E-2</c:v>
                </c:pt>
                <c:pt idx="31">
                  <c:v>-1.4999999999999998E-2</c:v>
                </c:pt>
                <c:pt idx="32">
                  <c:v>-1.3000000000000001E-2</c:v>
                </c:pt>
              </c:numCache>
            </c:numRef>
          </c:val>
        </c:ser>
        <c:axId val="90284800"/>
        <c:axId val="90615808"/>
      </c:barChart>
      <c:catAx>
        <c:axId val="90284800"/>
        <c:scaling>
          <c:orientation val="minMax"/>
        </c:scaling>
        <c:axPos val="b"/>
        <c:majorTickMark val="none"/>
        <c:tickLblPos val="low"/>
        <c:crossAx val="90615808"/>
        <c:crosses val="autoZero"/>
        <c:auto val="1"/>
        <c:lblAlgn val="ctr"/>
        <c:lblOffset val="100"/>
      </c:catAx>
      <c:valAx>
        <c:axId val="9061580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.0%" sourceLinked="0"/>
        <c:tickLblPos val="nextTo"/>
        <c:spPr>
          <a:ln>
            <a:prstDash val="sysDot"/>
          </a:ln>
        </c:spPr>
        <c:crossAx val="9028480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'B78'!$A$5:$A$74</c:f>
              <c:strCache>
                <c:ptCount val="70"/>
                <c:pt idx="0">
                  <c:v>1940</c:v>
                </c:pt>
                <c:pt idx="1">
                  <c:v>1941</c:v>
                </c:pt>
                <c:pt idx="2">
                  <c:v>1942</c:v>
                </c:pt>
                <c:pt idx="3">
                  <c:v>1943</c:v>
                </c:pt>
                <c:pt idx="4">
                  <c:v>1944</c:v>
                </c:pt>
                <c:pt idx="5">
                  <c:v>1945</c:v>
                </c:pt>
                <c:pt idx="6">
                  <c:v>1946</c:v>
                </c:pt>
                <c:pt idx="7">
                  <c:v>1947</c:v>
                </c:pt>
                <c:pt idx="8">
                  <c:v>1948</c:v>
                </c:pt>
                <c:pt idx="9">
                  <c:v>1949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 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</c:strCache>
            </c:strRef>
          </c:cat>
          <c:val>
            <c:numRef>
              <c:f>'B78'!$D$5:$D$74</c:f>
              <c:numCache>
                <c:formatCode>#,##0.0</c:formatCode>
                <c:ptCount val="70"/>
                <c:pt idx="0">
                  <c:v>-2.9</c:v>
                </c:pt>
                <c:pt idx="1">
                  <c:v>-4.9000000000000004</c:v>
                </c:pt>
                <c:pt idx="2">
                  <c:v>-20.5</c:v>
                </c:pt>
                <c:pt idx="3">
                  <c:v>-54.6</c:v>
                </c:pt>
                <c:pt idx="4">
                  <c:v>-47.6</c:v>
                </c:pt>
                <c:pt idx="5">
                  <c:v>-47.6</c:v>
                </c:pt>
                <c:pt idx="6">
                  <c:v>-15.9</c:v>
                </c:pt>
                <c:pt idx="7">
                  <c:v>4</c:v>
                </c:pt>
                <c:pt idx="8">
                  <c:v>11.8</c:v>
                </c:pt>
                <c:pt idx="9" formatCode=".0">
                  <c:v>0.60000000000000031</c:v>
                </c:pt>
                <c:pt idx="10">
                  <c:v>-3.1</c:v>
                </c:pt>
                <c:pt idx="11">
                  <c:v>6.1</c:v>
                </c:pt>
                <c:pt idx="12">
                  <c:v>-1.5</c:v>
                </c:pt>
                <c:pt idx="13">
                  <c:v>-6.5</c:v>
                </c:pt>
                <c:pt idx="14">
                  <c:v>-1.2</c:v>
                </c:pt>
                <c:pt idx="15">
                  <c:v>-3</c:v>
                </c:pt>
                <c:pt idx="16">
                  <c:v>3.9</c:v>
                </c:pt>
                <c:pt idx="17">
                  <c:v>3.4</c:v>
                </c:pt>
                <c:pt idx="18">
                  <c:v>-2.8</c:v>
                </c:pt>
                <c:pt idx="19">
                  <c:v>-12.8</c:v>
                </c:pt>
                <c:pt idx="20" formatCode=".0">
                  <c:v>0.30000000000000016</c:v>
                </c:pt>
                <c:pt idx="21">
                  <c:v>-3.3</c:v>
                </c:pt>
                <c:pt idx="22">
                  <c:v>-7.1</c:v>
                </c:pt>
                <c:pt idx="23">
                  <c:v>-4.8</c:v>
                </c:pt>
                <c:pt idx="24">
                  <c:v>-5.9</c:v>
                </c:pt>
                <c:pt idx="25">
                  <c:v>-1.4</c:v>
                </c:pt>
                <c:pt idx="26">
                  <c:v>-3.7</c:v>
                </c:pt>
                <c:pt idx="27">
                  <c:v>-8.6</c:v>
                </c:pt>
                <c:pt idx="28">
                  <c:v>-25.2</c:v>
                </c:pt>
                <c:pt idx="29">
                  <c:v>3.2</c:v>
                </c:pt>
                <c:pt idx="30">
                  <c:v>-2.8</c:v>
                </c:pt>
                <c:pt idx="31">
                  <c:v>-23</c:v>
                </c:pt>
                <c:pt idx="32">
                  <c:v>-23.4</c:v>
                </c:pt>
                <c:pt idx="33">
                  <c:v>-14.9</c:v>
                </c:pt>
                <c:pt idx="34">
                  <c:v>-6.1</c:v>
                </c:pt>
                <c:pt idx="35">
                  <c:v>-53.2</c:v>
                </c:pt>
                <c:pt idx="36">
                  <c:v>-73.7</c:v>
                </c:pt>
                <c:pt idx="37">
                  <c:v>-53.7</c:v>
                </c:pt>
                <c:pt idx="38">
                  <c:v>-59.2</c:v>
                </c:pt>
                <c:pt idx="39">
                  <c:v>-40.700000000000003</c:v>
                </c:pt>
                <c:pt idx="40">
                  <c:v>-73.8</c:v>
                </c:pt>
                <c:pt idx="41">
                  <c:v>-79</c:v>
                </c:pt>
                <c:pt idx="42">
                  <c:v>-128</c:v>
                </c:pt>
                <c:pt idx="43">
                  <c:v>-207.8</c:v>
                </c:pt>
                <c:pt idx="44">
                  <c:v>-185.4</c:v>
                </c:pt>
                <c:pt idx="45">
                  <c:v>-212.3</c:v>
                </c:pt>
                <c:pt idx="46">
                  <c:v>-221.2</c:v>
                </c:pt>
                <c:pt idx="47">
                  <c:v>-149.69999999999999</c:v>
                </c:pt>
                <c:pt idx="48">
                  <c:v>-155.19999999999999</c:v>
                </c:pt>
                <c:pt idx="49">
                  <c:v>-152.6</c:v>
                </c:pt>
                <c:pt idx="50">
                  <c:v>-221</c:v>
                </c:pt>
                <c:pt idx="51">
                  <c:v>-269.2</c:v>
                </c:pt>
                <c:pt idx="52">
                  <c:v>-290.3</c:v>
                </c:pt>
                <c:pt idx="53">
                  <c:v>-255.1</c:v>
                </c:pt>
                <c:pt idx="54">
                  <c:v>-203.2</c:v>
                </c:pt>
                <c:pt idx="55">
                  <c:v>-164</c:v>
                </c:pt>
                <c:pt idx="56">
                  <c:v>-107.4</c:v>
                </c:pt>
                <c:pt idx="57">
                  <c:v>-21.9</c:v>
                </c:pt>
                <c:pt idx="58">
                  <c:v>69.3</c:v>
                </c:pt>
                <c:pt idx="59">
                  <c:v>125.6</c:v>
                </c:pt>
                <c:pt idx="60">
                  <c:v>236.2</c:v>
                </c:pt>
                <c:pt idx="61">
                  <c:v>128.19999999999999</c:v>
                </c:pt>
                <c:pt idx="62">
                  <c:v>-157.80000000000001</c:v>
                </c:pt>
                <c:pt idx="63">
                  <c:v>-377.6</c:v>
                </c:pt>
                <c:pt idx="64">
                  <c:v>-412.7</c:v>
                </c:pt>
                <c:pt idx="65">
                  <c:v>-318.3</c:v>
                </c:pt>
                <c:pt idx="66">
                  <c:v>-248.2</c:v>
                </c:pt>
                <c:pt idx="67">
                  <c:v>-162</c:v>
                </c:pt>
                <c:pt idx="68">
                  <c:v>-459</c:v>
                </c:pt>
                <c:pt idx="69">
                  <c:v>-1409</c:v>
                </c:pt>
              </c:numCache>
            </c:numRef>
          </c:val>
        </c:ser>
        <c:axId val="91143552"/>
        <c:axId val="80430208"/>
      </c:barChart>
      <c:catAx>
        <c:axId val="91143552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en-US"/>
          </a:p>
        </c:txPr>
        <c:crossAx val="80430208"/>
        <c:crosses val="autoZero"/>
        <c:auto val="1"/>
        <c:lblAlgn val="ctr"/>
        <c:lblOffset val="100"/>
      </c:catAx>
      <c:valAx>
        <c:axId val="8043020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9114355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Recent Surplus/Deficit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'B78'!$A$45:$A$74</c:f>
              <c:strCach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 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strCache>
            </c:strRef>
          </c:cat>
          <c:val>
            <c:numRef>
              <c:f>'B78'!$D$45:$D$74</c:f>
              <c:numCache>
                <c:formatCode>#,##0.0</c:formatCode>
                <c:ptCount val="30"/>
                <c:pt idx="0">
                  <c:v>-73.8</c:v>
                </c:pt>
                <c:pt idx="1">
                  <c:v>-79</c:v>
                </c:pt>
                <c:pt idx="2">
                  <c:v>-128</c:v>
                </c:pt>
                <c:pt idx="3">
                  <c:v>-207.8</c:v>
                </c:pt>
                <c:pt idx="4">
                  <c:v>-185.4</c:v>
                </c:pt>
                <c:pt idx="5">
                  <c:v>-212.3</c:v>
                </c:pt>
                <c:pt idx="6">
                  <c:v>-221.2</c:v>
                </c:pt>
                <c:pt idx="7">
                  <c:v>-149.69999999999999</c:v>
                </c:pt>
                <c:pt idx="8">
                  <c:v>-155.19999999999999</c:v>
                </c:pt>
                <c:pt idx="9">
                  <c:v>-152.6</c:v>
                </c:pt>
                <c:pt idx="10">
                  <c:v>-221</c:v>
                </c:pt>
                <c:pt idx="11">
                  <c:v>-269.2</c:v>
                </c:pt>
                <c:pt idx="12">
                  <c:v>-290.3</c:v>
                </c:pt>
                <c:pt idx="13">
                  <c:v>-255.1</c:v>
                </c:pt>
                <c:pt idx="14">
                  <c:v>-203.2</c:v>
                </c:pt>
                <c:pt idx="15">
                  <c:v>-164</c:v>
                </c:pt>
                <c:pt idx="16">
                  <c:v>-107.4</c:v>
                </c:pt>
                <c:pt idx="17">
                  <c:v>-21.9</c:v>
                </c:pt>
                <c:pt idx="18">
                  <c:v>69.3</c:v>
                </c:pt>
                <c:pt idx="19">
                  <c:v>125.6</c:v>
                </c:pt>
                <c:pt idx="20">
                  <c:v>236.2</c:v>
                </c:pt>
                <c:pt idx="21">
                  <c:v>128.19999999999999</c:v>
                </c:pt>
                <c:pt idx="22">
                  <c:v>-157.80000000000001</c:v>
                </c:pt>
                <c:pt idx="23">
                  <c:v>-377.6</c:v>
                </c:pt>
                <c:pt idx="24">
                  <c:v>-412.7</c:v>
                </c:pt>
                <c:pt idx="25">
                  <c:v>-318.3</c:v>
                </c:pt>
                <c:pt idx="26">
                  <c:v>-248.2</c:v>
                </c:pt>
                <c:pt idx="27">
                  <c:v>-162</c:v>
                </c:pt>
                <c:pt idx="28">
                  <c:v>-459</c:v>
                </c:pt>
                <c:pt idx="29">
                  <c:v>-1409</c:v>
                </c:pt>
              </c:numCache>
            </c:numRef>
          </c:val>
        </c:ser>
        <c:axId val="80455168"/>
        <c:axId val="80456704"/>
      </c:barChart>
      <c:catAx>
        <c:axId val="80455168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en-US"/>
          </a:p>
        </c:txPr>
        <c:crossAx val="80456704"/>
        <c:crosses val="autoZero"/>
        <c:auto val="1"/>
        <c:lblAlgn val="ctr"/>
        <c:lblOffset val="100"/>
      </c:catAx>
      <c:valAx>
        <c:axId val="8045670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045516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'B78'!$P$3</c:f>
              <c:strCache>
                <c:ptCount val="1"/>
                <c:pt idx="0">
                  <c:v>Deficit/GDP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'B78'!$P$6:$P$74</c:f>
              <c:numCache>
                <c:formatCode>0.0%</c:formatCode>
                <c:ptCount val="69"/>
                <c:pt idx="0">
                  <c:v>-4.3000000000000003E-2</c:v>
                </c:pt>
                <c:pt idx="1">
                  <c:v>-0.14200000000000004</c:v>
                </c:pt>
                <c:pt idx="2">
                  <c:v>-0.30300000000000021</c:v>
                </c:pt>
                <c:pt idx="3">
                  <c:v>-0.22800000000000001</c:v>
                </c:pt>
                <c:pt idx="4">
                  <c:v>-0.21500000000000008</c:v>
                </c:pt>
                <c:pt idx="5">
                  <c:v>-7.0999999999999994E-2</c:v>
                </c:pt>
                <c:pt idx="6">
                  <c:v>1.7000000000000001E-2</c:v>
                </c:pt>
                <c:pt idx="7">
                  <c:v>4.5999999999999999E-2</c:v>
                </c:pt>
                <c:pt idx="8">
                  <c:v>2.0000000000000013E-3</c:v>
                </c:pt>
                <c:pt idx="9">
                  <c:v>-1.0999999999999998E-2</c:v>
                </c:pt>
                <c:pt idx="10">
                  <c:v>1.900000000000001E-2</c:v>
                </c:pt>
                <c:pt idx="11">
                  <c:v>-4.0000000000000027E-3</c:v>
                </c:pt>
                <c:pt idx="12">
                  <c:v>-1.7000000000000001E-2</c:v>
                </c:pt>
                <c:pt idx="13">
                  <c:v>-3.0000000000000014E-3</c:v>
                </c:pt>
                <c:pt idx="14">
                  <c:v>-8.0000000000000071E-3</c:v>
                </c:pt>
                <c:pt idx="15">
                  <c:v>9.0000000000000028E-3</c:v>
                </c:pt>
                <c:pt idx="16">
                  <c:v>8.0000000000000071E-3</c:v>
                </c:pt>
                <c:pt idx="17">
                  <c:v>-6.0000000000000027E-3</c:v>
                </c:pt>
                <c:pt idx="18">
                  <c:v>-2.5999999999999999E-2</c:v>
                </c:pt>
                <c:pt idx="19">
                  <c:v>1.0000000000000007E-3</c:v>
                </c:pt>
                <c:pt idx="20">
                  <c:v>-6.0000000000000027E-3</c:v>
                </c:pt>
                <c:pt idx="21">
                  <c:v>-1.2999999999999998E-2</c:v>
                </c:pt>
                <c:pt idx="22">
                  <c:v>-8.0000000000000071E-3</c:v>
                </c:pt>
                <c:pt idx="23">
                  <c:v>-9.0000000000000028E-3</c:v>
                </c:pt>
                <c:pt idx="24">
                  <c:v>-2.0000000000000013E-3</c:v>
                </c:pt>
                <c:pt idx="25">
                  <c:v>-5.0000000000000027E-3</c:v>
                </c:pt>
                <c:pt idx="26">
                  <c:v>-1.0999999999999998E-2</c:v>
                </c:pt>
                <c:pt idx="27">
                  <c:v>-2.9000000000000001E-2</c:v>
                </c:pt>
                <c:pt idx="28">
                  <c:v>3.0000000000000014E-3</c:v>
                </c:pt>
                <c:pt idx="29">
                  <c:v>-3.0000000000000014E-3</c:v>
                </c:pt>
                <c:pt idx="30">
                  <c:v>-2.1000000000000012E-2</c:v>
                </c:pt>
                <c:pt idx="31">
                  <c:v>-2.0000000000000011E-2</c:v>
                </c:pt>
                <c:pt idx="32">
                  <c:v>-1.0999999999999998E-2</c:v>
                </c:pt>
                <c:pt idx="33">
                  <c:v>-4.0000000000000027E-3</c:v>
                </c:pt>
                <c:pt idx="34">
                  <c:v>-3.4000000000000002E-2</c:v>
                </c:pt>
                <c:pt idx="35">
                  <c:v>-4.2000000000000023E-2</c:v>
                </c:pt>
                <c:pt idx="36">
                  <c:v>-2.7000000000000014E-2</c:v>
                </c:pt>
                <c:pt idx="37">
                  <c:v>-2.7000000000000014E-2</c:v>
                </c:pt>
                <c:pt idx="38">
                  <c:v>-1.6000000000000011E-2</c:v>
                </c:pt>
                <c:pt idx="39">
                  <c:v>-2.7000000000000014E-2</c:v>
                </c:pt>
                <c:pt idx="40">
                  <c:v>-2.5999999999999999E-2</c:v>
                </c:pt>
                <c:pt idx="41">
                  <c:v>-4.0000000000000022E-2</c:v>
                </c:pt>
                <c:pt idx="42">
                  <c:v>-6.0000000000000026E-2</c:v>
                </c:pt>
                <c:pt idx="43">
                  <c:v>-4.8000000000000001E-2</c:v>
                </c:pt>
                <c:pt idx="44">
                  <c:v>-5.1000000000000004E-2</c:v>
                </c:pt>
                <c:pt idx="45">
                  <c:v>-0.05</c:v>
                </c:pt>
                <c:pt idx="46">
                  <c:v>-3.2000000000000021E-2</c:v>
                </c:pt>
                <c:pt idx="47">
                  <c:v>-3.1000000000000014E-2</c:v>
                </c:pt>
                <c:pt idx="48">
                  <c:v>-2.8000000000000001E-2</c:v>
                </c:pt>
                <c:pt idx="49">
                  <c:v>-3.9000000000000014E-2</c:v>
                </c:pt>
                <c:pt idx="50">
                  <c:v>-4.5000000000000012E-2</c:v>
                </c:pt>
                <c:pt idx="51">
                  <c:v>-4.7000000000000014E-2</c:v>
                </c:pt>
                <c:pt idx="52">
                  <c:v>-3.9000000000000014E-2</c:v>
                </c:pt>
                <c:pt idx="53">
                  <c:v>-2.9000000000000001E-2</c:v>
                </c:pt>
                <c:pt idx="54">
                  <c:v>-2.1999999999999999E-2</c:v>
                </c:pt>
                <c:pt idx="55">
                  <c:v>-1.4E-2</c:v>
                </c:pt>
                <c:pt idx="56">
                  <c:v>-3.0000000000000014E-3</c:v>
                </c:pt>
                <c:pt idx="57">
                  <c:v>8.0000000000000071E-3</c:v>
                </c:pt>
                <c:pt idx="58">
                  <c:v>1.4E-2</c:v>
                </c:pt>
                <c:pt idx="59">
                  <c:v>2.4E-2</c:v>
                </c:pt>
                <c:pt idx="60">
                  <c:v>1.2999999999999998E-2</c:v>
                </c:pt>
                <c:pt idx="61">
                  <c:v>-1.4999999999999998E-2</c:v>
                </c:pt>
                <c:pt idx="62">
                  <c:v>-3.500000000000001E-2</c:v>
                </c:pt>
                <c:pt idx="63">
                  <c:v>-3.5999999999999997E-2</c:v>
                </c:pt>
                <c:pt idx="64">
                  <c:v>-2.5999999999999999E-2</c:v>
                </c:pt>
                <c:pt idx="65">
                  <c:v>-1.900000000000001E-2</c:v>
                </c:pt>
                <c:pt idx="66">
                  <c:v>-1.2E-2</c:v>
                </c:pt>
                <c:pt idx="67">
                  <c:v>-3.2000000000000021E-2</c:v>
                </c:pt>
                <c:pt idx="68">
                  <c:v>-9.5000000000000043E-2</c:v>
                </c:pt>
              </c:numCache>
            </c:numRef>
          </c:val>
        </c:ser>
        <c:overlap val="100"/>
        <c:axId val="80480896"/>
        <c:axId val="80494976"/>
      </c:barChart>
      <c:catAx>
        <c:axId val="80480896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 baseline="0"/>
            </a:pPr>
            <a:endParaRPr lang="en-US"/>
          </a:p>
        </c:txPr>
        <c:crossAx val="80494976"/>
        <c:crosses val="autoZero"/>
        <c:auto val="1"/>
        <c:lblAlgn val="ctr"/>
        <c:lblOffset val="100"/>
      </c:catAx>
      <c:valAx>
        <c:axId val="8049497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0480896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cat>
            <c:strRef>
              <c:f>'B78'!$A$45:$A$74</c:f>
              <c:strCach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 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strCache>
            </c:strRef>
          </c:cat>
          <c:val>
            <c:numRef>
              <c:f>'B78'!$P$45:$P$74</c:f>
              <c:numCache>
                <c:formatCode>0.0%</c:formatCode>
                <c:ptCount val="30"/>
                <c:pt idx="0">
                  <c:v>-2.7000000000000014E-2</c:v>
                </c:pt>
                <c:pt idx="1">
                  <c:v>-2.5999999999999999E-2</c:v>
                </c:pt>
                <c:pt idx="2">
                  <c:v>-4.0000000000000022E-2</c:v>
                </c:pt>
                <c:pt idx="3">
                  <c:v>-6.0000000000000026E-2</c:v>
                </c:pt>
                <c:pt idx="4">
                  <c:v>-4.8000000000000001E-2</c:v>
                </c:pt>
                <c:pt idx="5">
                  <c:v>-5.1000000000000004E-2</c:v>
                </c:pt>
                <c:pt idx="6">
                  <c:v>-0.05</c:v>
                </c:pt>
                <c:pt idx="7">
                  <c:v>-3.2000000000000021E-2</c:v>
                </c:pt>
                <c:pt idx="8">
                  <c:v>-3.1000000000000014E-2</c:v>
                </c:pt>
                <c:pt idx="9">
                  <c:v>-2.8000000000000001E-2</c:v>
                </c:pt>
                <c:pt idx="10">
                  <c:v>-3.9000000000000014E-2</c:v>
                </c:pt>
                <c:pt idx="11">
                  <c:v>-4.5000000000000012E-2</c:v>
                </c:pt>
                <c:pt idx="12">
                  <c:v>-4.7000000000000014E-2</c:v>
                </c:pt>
                <c:pt idx="13">
                  <c:v>-3.9000000000000014E-2</c:v>
                </c:pt>
                <c:pt idx="14">
                  <c:v>-2.9000000000000001E-2</c:v>
                </c:pt>
                <c:pt idx="15">
                  <c:v>-2.1999999999999999E-2</c:v>
                </c:pt>
                <c:pt idx="16">
                  <c:v>-1.4E-2</c:v>
                </c:pt>
                <c:pt idx="17">
                  <c:v>-3.0000000000000014E-3</c:v>
                </c:pt>
                <c:pt idx="18">
                  <c:v>8.0000000000000071E-3</c:v>
                </c:pt>
                <c:pt idx="19">
                  <c:v>1.4E-2</c:v>
                </c:pt>
                <c:pt idx="20">
                  <c:v>2.4E-2</c:v>
                </c:pt>
                <c:pt idx="21">
                  <c:v>1.2999999999999998E-2</c:v>
                </c:pt>
                <c:pt idx="22">
                  <c:v>-1.4999999999999998E-2</c:v>
                </c:pt>
                <c:pt idx="23">
                  <c:v>-3.500000000000001E-2</c:v>
                </c:pt>
                <c:pt idx="24">
                  <c:v>-3.5999999999999997E-2</c:v>
                </c:pt>
                <c:pt idx="25">
                  <c:v>-2.5999999999999999E-2</c:v>
                </c:pt>
                <c:pt idx="26">
                  <c:v>-1.900000000000001E-2</c:v>
                </c:pt>
                <c:pt idx="27">
                  <c:v>-1.2E-2</c:v>
                </c:pt>
                <c:pt idx="28">
                  <c:v>-3.2000000000000021E-2</c:v>
                </c:pt>
                <c:pt idx="29">
                  <c:v>-9.5000000000000043E-2</c:v>
                </c:pt>
              </c:numCache>
            </c:numRef>
          </c:val>
        </c:ser>
        <c:overlap val="100"/>
        <c:axId val="80503168"/>
        <c:axId val="80504704"/>
      </c:barChart>
      <c:catAx>
        <c:axId val="80503168"/>
        <c:scaling>
          <c:orientation val="minMax"/>
        </c:scaling>
        <c:axPos val="b"/>
        <c:numFmt formatCode="General" sourceLinked="1"/>
        <c:tickLblPos val="low"/>
        <c:txPr>
          <a:bodyPr rot="-5400000" vert="horz"/>
          <a:lstStyle/>
          <a:p>
            <a:pPr>
              <a:defRPr sz="1400" baseline="0"/>
            </a:pPr>
            <a:endParaRPr lang="en-US"/>
          </a:p>
        </c:txPr>
        <c:crossAx val="80504704"/>
        <c:crosses val="autoZero"/>
        <c:auto val="1"/>
        <c:lblAlgn val="ctr"/>
        <c:lblOffset val="100"/>
        <c:tickLblSkip val="2"/>
        <c:tickMarkSkip val="1"/>
      </c:catAx>
      <c:valAx>
        <c:axId val="8050470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0"/>
        <c:tickLblPos val="nextTo"/>
        <c:crossAx val="80503168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Public Debt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'B78'!$A$5:$A$74</c:f>
              <c:strCache>
                <c:ptCount val="70"/>
                <c:pt idx="0">
                  <c:v>1940</c:v>
                </c:pt>
                <c:pt idx="1">
                  <c:v>1941</c:v>
                </c:pt>
                <c:pt idx="2">
                  <c:v>1942</c:v>
                </c:pt>
                <c:pt idx="3">
                  <c:v>1943</c:v>
                </c:pt>
                <c:pt idx="4">
                  <c:v>1944</c:v>
                </c:pt>
                <c:pt idx="5">
                  <c:v>1945</c:v>
                </c:pt>
                <c:pt idx="6">
                  <c:v>1946</c:v>
                </c:pt>
                <c:pt idx="7">
                  <c:v>1947</c:v>
                </c:pt>
                <c:pt idx="8">
                  <c:v>1948</c:v>
                </c:pt>
                <c:pt idx="9">
                  <c:v>1949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 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</c:strCache>
            </c:strRef>
          </c:cat>
          <c:val>
            <c:numRef>
              <c:f>'B78'!$L$5:$L$74</c:f>
              <c:numCache>
                <c:formatCode>#,##0.0</c:formatCode>
                <c:ptCount val="70"/>
                <c:pt idx="0">
                  <c:v>42.8</c:v>
                </c:pt>
                <c:pt idx="1">
                  <c:v>48.2</c:v>
                </c:pt>
                <c:pt idx="2">
                  <c:v>67.8</c:v>
                </c:pt>
                <c:pt idx="3">
                  <c:v>127.8</c:v>
                </c:pt>
                <c:pt idx="4">
                  <c:v>184.8</c:v>
                </c:pt>
                <c:pt idx="5">
                  <c:v>235.2</c:v>
                </c:pt>
                <c:pt idx="6">
                  <c:v>241.9</c:v>
                </c:pt>
                <c:pt idx="7">
                  <c:v>224.3</c:v>
                </c:pt>
                <c:pt idx="8">
                  <c:v>216.3</c:v>
                </c:pt>
                <c:pt idx="9">
                  <c:v>214.3</c:v>
                </c:pt>
                <c:pt idx="10">
                  <c:v>219</c:v>
                </c:pt>
                <c:pt idx="11">
                  <c:v>214.3</c:v>
                </c:pt>
                <c:pt idx="12">
                  <c:v>214.8</c:v>
                </c:pt>
                <c:pt idx="13">
                  <c:v>218.4</c:v>
                </c:pt>
                <c:pt idx="14">
                  <c:v>224.5</c:v>
                </c:pt>
                <c:pt idx="15">
                  <c:v>226.6</c:v>
                </c:pt>
                <c:pt idx="16">
                  <c:v>222.2</c:v>
                </c:pt>
                <c:pt idx="17">
                  <c:v>219.3</c:v>
                </c:pt>
                <c:pt idx="18">
                  <c:v>226.3</c:v>
                </c:pt>
                <c:pt idx="19">
                  <c:v>234.7</c:v>
                </c:pt>
                <c:pt idx="20">
                  <c:v>236.8</c:v>
                </c:pt>
                <c:pt idx="21">
                  <c:v>238.4</c:v>
                </c:pt>
                <c:pt idx="22">
                  <c:v>248</c:v>
                </c:pt>
                <c:pt idx="23">
                  <c:v>254</c:v>
                </c:pt>
                <c:pt idx="24">
                  <c:v>256.8</c:v>
                </c:pt>
                <c:pt idx="25">
                  <c:v>260.8</c:v>
                </c:pt>
                <c:pt idx="26">
                  <c:v>263.7</c:v>
                </c:pt>
                <c:pt idx="27">
                  <c:v>266.60000000000002</c:v>
                </c:pt>
                <c:pt idx="28">
                  <c:v>289.5</c:v>
                </c:pt>
                <c:pt idx="29">
                  <c:v>278.10000000000002</c:v>
                </c:pt>
                <c:pt idx="30">
                  <c:v>283.2</c:v>
                </c:pt>
                <c:pt idx="31">
                  <c:v>303</c:v>
                </c:pt>
                <c:pt idx="32">
                  <c:v>322.39999999999981</c:v>
                </c:pt>
                <c:pt idx="33">
                  <c:v>340.9</c:v>
                </c:pt>
                <c:pt idx="34">
                  <c:v>343.7</c:v>
                </c:pt>
                <c:pt idx="35">
                  <c:v>394.7</c:v>
                </c:pt>
                <c:pt idx="36">
                  <c:v>477.4</c:v>
                </c:pt>
                <c:pt idx="37">
                  <c:v>549.1</c:v>
                </c:pt>
                <c:pt idx="38">
                  <c:v>607.1</c:v>
                </c:pt>
                <c:pt idx="39">
                  <c:v>640.29999999999995</c:v>
                </c:pt>
                <c:pt idx="40">
                  <c:v>711.9</c:v>
                </c:pt>
                <c:pt idx="41">
                  <c:v>789.4</c:v>
                </c:pt>
                <c:pt idx="42">
                  <c:v>924.6</c:v>
                </c:pt>
                <c:pt idx="43">
                  <c:v>1137.3</c:v>
                </c:pt>
                <c:pt idx="44">
                  <c:v>1307</c:v>
                </c:pt>
                <c:pt idx="45">
                  <c:v>1507.3</c:v>
                </c:pt>
                <c:pt idx="46">
                  <c:v>1740.6</c:v>
                </c:pt>
                <c:pt idx="47">
                  <c:v>1889.8</c:v>
                </c:pt>
                <c:pt idx="48">
                  <c:v>2051.6</c:v>
                </c:pt>
                <c:pt idx="49">
                  <c:v>2190.6999999999998</c:v>
                </c:pt>
                <c:pt idx="50">
                  <c:v>2411.6</c:v>
                </c:pt>
                <c:pt idx="51">
                  <c:v>2689</c:v>
                </c:pt>
                <c:pt idx="52">
                  <c:v>2999.7</c:v>
                </c:pt>
                <c:pt idx="53">
                  <c:v>3248.4</c:v>
                </c:pt>
                <c:pt idx="54">
                  <c:v>3433.1</c:v>
                </c:pt>
                <c:pt idx="55">
                  <c:v>3604.4</c:v>
                </c:pt>
                <c:pt idx="56">
                  <c:v>3734.1</c:v>
                </c:pt>
                <c:pt idx="57">
                  <c:v>3772.3</c:v>
                </c:pt>
                <c:pt idx="58">
                  <c:v>3721.1</c:v>
                </c:pt>
                <c:pt idx="59">
                  <c:v>3632.4</c:v>
                </c:pt>
                <c:pt idx="60">
                  <c:v>3409.8</c:v>
                </c:pt>
                <c:pt idx="61">
                  <c:v>3319.6</c:v>
                </c:pt>
                <c:pt idx="62">
                  <c:v>3540.4</c:v>
                </c:pt>
                <c:pt idx="63">
                  <c:v>3913.4</c:v>
                </c:pt>
                <c:pt idx="64">
                  <c:v>4295.5</c:v>
                </c:pt>
                <c:pt idx="65">
                  <c:v>4592.2</c:v>
                </c:pt>
                <c:pt idx="66">
                  <c:v>4829</c:v>
                </c:pt>
                <c:pt idx="67">
                  <c:v>5035.1000000000004</c:v>
                </c:pt>
                <c:pt idx="68">
                  <c:v>5420.5</c:v>
                </c:pt>
                <c:pt idx="69">
                  <c:v>5958.2</c:v>
                </c:pt>
              </c:numCache>
            </c:numRef>
          </c:val>
        </c:ser>
        <c:axId val="80581760"/>
        <c:axId val="80583296"/>
      </c:barChart>
      <c:catAx>
        <c:axId val="80581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0583296"/>
        <c:crosses val="autoZero"/>
        <c:auto val="1"/>
        <c:lblAlgn val="ctr"/>
        <c:lblOffset val="100"/>
      </c:catAx>
      <c:valAx>
        <c:axId val="8058329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058176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56A89-C160-48C9-8638-3A1DB1D427E7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1954-0B03-4BAA-8DB9-D7C3B3840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67DD-4E38-4D01-B459-AE332FDA01B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C9299-95CC-45CE-9BF0-822477079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C9299-95CC-45CE-9BF0-82247707930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A7EE5560-D386-4A57-9F1D-2E5B4A0E923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ls.gov/news.release/cpi.nr0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81200" cy="487362"/>
          </a:xfrm>
        </p:spPr>
        <p:txBody>
          <a:bodyPr/>
          <a:lstStyle/>
          <a:p>
            <a:r>
              <a:rPr lang="en-US" sz="1600" dirty="0" smtClean="0"/>
              <a:t>Oct 16, 2009</a:t>
            </a: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Deficits and Debt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Problems with the debt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Social Security</a:t>
            </a:r>
          </a:p>
          <a:p>
            <a:pPr marL="971550" lvl="1" indent="-571500">
              <a:buClrTx/>
              <a:buSzPct val="10000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Deficit/Surplus as Share of GDP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762000" y="1600200"/>
          <a:ext cx="7239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History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14478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(not deficit)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948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228600" y="609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09600" y="304800"/>
          <a:ext cx="7239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381000"/>
          <a:ext cx="7086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60007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Mortgage Rates:  Why so low?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788694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Surplus/Deficit (G-T)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1752600"/>
          <a:ext cx="7239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Deficit/Surplus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447800"/>
          <a:ext cx="7467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988</TotalTime>
  <Words>79</Words>
  <Application>Microsoft Office PowerPoint</Application>
  <PresentationFormat>On-screen Show (4:3)</PresentationFormat>
  <Paragraphs>22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Oct 16, 2009</vt:lpstr>
      <vt:lpstr>Slide 2</vt:lpstr>
      <vt:lpstr>Slide 3</vt:lpstr>
      <vt:lpstr>Slide 4</vt:lpstr>
      <vt:lpstr>Slide 5</vt:lpstr>
      <vt:lpstr>Mortgage Rates:  Why so low?</vt:lpstr>
      <vt:lpstr>Slide 7</vt:lpstr>
      <vt:lpstr>Federal Surplus/Deficit (G-T)</vt:lpstr>
      <vt:lpstr>Recent Deficit/Surplus</vt:lpstr>
      <vt:lpstr>Deficit/Surplus as Share of GDP</vt:lpstr>
      <vt:lpstr>Recent History</vt:lpstr>
      <vt:lpstr>Debt (not deficit)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 30</dc:title>
  <dc:creator>Art Woolf</dc:creator>
  <cp:lastModifiedBy>Art Woolf</cp:lastModifiedBy>
  <cp:revision>35</cp:revision>
  <dcterms:created xsi:type="dcterms:W3CDTF">2009-09-28T14:21:54Z</dcterms:created>
  <dcterms:modified xsi:type="dcterms:W3CDTF">2009-10-19T12:04:52Z</dcterms:modified>
</cp:coreProperties>
</file>