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97" r:id="rId2"/>
    <p:sldId id="299" r:id="rId3"/>
    <p:sldId id="290" r:id="rId4"/>
    <p:sldId id="312" r:id="rId5"/>
    <p:sldId id="313" r:id="rId6"/>
    <p:sldId id="311" r:id="rId7"/>
    <p:sldId id="314" r:id="rId8"/>
    <p:sldId id="315" r:id="rId9"/>
    <p:sldId id="291" r:id="rId10"/>
    <p:sldId id="302" r:id="rId11"/>
    <p:sldId id="303" r:id="rId12"/>
    <p:sldId id="304" r:id="rId13"/>
    <p:sldId id="305" r:id="rId14"/>
    <p:sldId id="301" r:id="rId15"/>
    <p:sldId id="296" r:id="rId16"/>
    <p:sldId id="316" r:id="rId17"/>
    <p:sldId id="300" r:id="rId18"/>
    <p:sldId id="306" r:id="rId19"/>
    <p:sldId id="308" r:id="rId20"/>
    <p:sldId id="30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6" autoAdjust="0"/>
    <p:restoredTop sz="94660"/>
  </p:normalViewPr>
  <p:slideViewPr>
    <p:cSldViewPr>
      <p:cViewPr varScale="1">
        <p:scale>
          <a:sx n="69" d="100"/>
          <a:sy n="69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3126"/>
    </p:cViewPr>
  </p:sorterViewPr>
  <p:notesViewPr>
    <p:cSldViewPr>
      <p:cViewPr varScale="1">
        <p:scale>
          <a:sx n="56" d="100"/>
          <a:sy n="56" d="100"/>
        </p:scale>
        <p:origin x="-174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iles.campus.ad.uvm.edu\awoolf\MyDocs\CLASSES\fall%202009\debt%20and%20defici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Deficit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'B78'!$A$5:$A$74</c:f>
              <c:strCache>
                <c:ptCount val="70"/>
                <c:pt idx="0">
                  <c:v>1940</c:v>
                </c:pt>
                <c:pt idx="1">
                  <c:v>1941</c:v>
                </c:pt>
                <c:pt idx="2">
                  <c:v>1942</c:v>
                </c:pt>
                <c:pt idx="3">
                  <c:v>1943</c:v>
                </c:pt>
                <c:pt idx="4">
                  <c:v>1944</c:v>
                </c:pt>
                <c:pt idx="5">
                  <c:v>1945</c:v>
                </c:pt>
                <c:pt idx="6">
                  <c:v>1946</c:v>
                </c:pt>
                <c:pt idx="7">
                  <c:v>1947</c:v>
                </c:pt>
                <c:pt idx="8">
                  <c:v>1948</c:v>
                </c:pt>
                <c:pt idx="9">
                  <c:v>1949</c:v>
                </c:pt>
                <c:pt idx="10">
                  <c:v>1950</c:v>
                </c:pt>
                <c:pt idx="11">
                  <c:v>1951</c:v>
                </c:pt>
                <c:pt idx="12">
                  <c:v>1952</c:v>
                </c:pt>
                <c:pt idx="13">
                  <c:v>1953</c:v>
                </c:pt>
                <c:pt idx="14">
                  <c:v>1954</c:v>
                </c:pt>
                <c:pt idx="15">
                  <c:v>1955</c:v>
                </c:pt>
                <c:pt idx="16">
                  <c:v>1956</c:v>
                </c:pt>
                <c:pt idx="17">
                  <c:v>1957</c:v>
                </c:pt>
                <c:pt idx="18">
                  <c:v>1958</c:v>
                </c:pt>
                <c:pt idx="19">
                  <c:v>1959</c:v>
                </c:pt>
                <c:pt idx="20">
                  <c:v>1960</c:v>
                </c:pt>
                <c:pt idx="21">
                  <c:v>1961</c:v>
                </c:pt>
                <c:pt idx="22">
                  <c:v>1962</c:v>
                </c:pt>
                <c:pt idx="23">
                  <c:v>1963</c:v>
                </c:pt>
                <c:pt idx="24">
                  <c:v>1964</c:v>
                </c:pt>
                <c:pt idx="25">
                  <c:v>1965</c:v>
                </c:pt>
                <c:pt idx="26">
                  <c:v>1966</c:v>
                </c:pt>
                <c:pt idx="27">
                  <c:v>1967</c:v>
                </c:pt>
                <c:pt idx="28">
                  <c:v>1968</c:v>
                </c:pt>
                <c:pt idx="29">
                  <c:v>1969</c:v>
                </c:pt>
                <c:pt idx="30">
                  <c:v>1970</c:v>
                </c:pt>
                <c:pt idx="31">
                  <c:v>1971</c:v>
                </c:pt>
                <c:pt idx="32">
                  <c:v>1972</c:v>
                </c:pt>
                <c:pt idx="33">
                  <c:v>1973</c:v>
                </c:pt>
                <c:pt idx="34">
                  <c:v>1974</c:v>
                </c:pt>
                <c:pt idx="35">
                  <c:v>1975</c:v>
                </c:pt>
                <c:pt idx="36">
                  <c:v>1976</c:v>
                </c:pt>
                <c:pt idx="37">
                  <c:v>1977</c:v>
                </c:pt>
                <c:pt idx="38">
                  <c:v>1978</c:v>
                </c:pt>
                <c:pt idx="39">
                  <c:v>1979</c:v>
                </c:pt>
                <c:pt idx="40">
                  <c:v>1980</c:v>
                </c:pt>
                <c:pt idx="41">
                  <c:v>1981</c:v>
                </c:pt>
                <c:pt idx="42">
                  <c:v>1982</c:v>
                </c:pt>
                <c:pt idx="43">
                  <c:v>1983</c:v>
                </c:pt>
                <c:pt idx="44">
                  <c:v>1984</c:v>
                </c:pt>
                <c:pt idx="45">
                  <c:v>1985</c:v>
                </c:pt>
                <c:pt idx="46">
                  <c:v>1986</c:v>
                </c:pt>
                <c:pt idx="47">
                  <c:v>1987</c:v>
                </c:pt>
                <c:pt idx="48">
                  <c:v>1988</c:v>
                </c:pt>
                <c:pt idx="49">
                  <c:v>1989</c:v>
                </c:pt>
                <c:pt idx="50">
                  <c:v>1990</c:v>
                </c:pt>
                <c:pt idx="51">
                  <c:v>1991</c:v>
                </c:pt>
                <c:pt idx="52">
                  <c:v>1992 </c:v>
                </c:pt>
                <c:pt idx="53">
                  <c:v>1993</c:v>
                </c:pt>
                <c:pt idx="54">
                  <c:v>1994</c:v>
                </c:pt>
                <c:pt idx="55">
                  <c:v>1995</c:v>
                </c:pt>
                <c:pt idx="56">
                  <c:v>1996</c:v>
                </c:pt>
                <c:pt idx="57">
                  <c:v>1997</c:v>
                </c:pt>
                <c:pt idx="58">
                  <c:v>1998</c:v>
                </c:pt>
                <c:pt idx="59">
                  <c:v>1999</c:v>
                </c:pt>
                <c:pt idx="60">
                  <c:v>2000</c:v>
                </c:pt>
                <c:pt idx="61">
                  <c:v>2001</c:v>
                </c:pt>
                <c:pt idx="62">
                  <c:v>2002</c:v>
                </c:pt>
                <c:pt idx="63">
                  <c:v>2003</c:v>
                </c:pt>
                <c:pt idx="64">
                  <c:v>2004</c:v>
                </c:pt>
                <c:pt idx="65">
                  <c:v>2005</c:v>
                </c:pt>
                <c:pt idx="66">
                  <c:v>2006</c:v>
                </c:pt>
                <c:pt idx="67">
                  <c:v>2007</c:v>
                </c:pt>
                <c:pt idx="68">
                  <c:v>2008</c:v>
                </c:pt>
                <c:pt idx="69">
                  <c:v>2009</c:v>
                </c:pt>
              </c:strCache>
            </c:strRef>
          </c:cat>
          <c:val>
            <c:numRef>
              <c:f>'B78'!$D$5:$D$74</c:f>
              <c:numCache>
                <c:formatCode>#,##0.0</c:formatCode>
                <c:ptCount val="70"/>
                <c:pt idx="0">
                  <c:v>-2.9</c:v>
                </c:pt>
                <c:pt idx="1">
                  <c:v>-4.9000000000000004</c:v>
                </c:pt>
                <c:pt idx="2">
                  <c:v>-20.5</c:v>
                </c:pt>
                <c:pt idx="3">
                  <c:v>-54.6</c:v>
                </c:pt>
                <c:pt idx="4">
                  <c:v>-47.6</c:v>
                </c:pt>
                <c:pt idx="5">
                  <c:v>-47.6</c:v>
                </c:pt>
                <c:pt idx="6">
                  <c:v>-15.9</c:v>
                </c:pt>
                <c:pt idx="7">
                  <c:v>4</c:v>
                </c:pt>
                <c:pt idx="8">
                  <c:v>11.8</c:v>
                </c:pt>
                <c:pt idx="9" formatCode=".0">
                  <c:v>0.60000000000000009</c:v>
                </c:pt>
                <c:pt idx="10">
                  <c:v>-3.1</c:v>
                </c:pt>
                <c:pt idx="11">
                  <c:v>6.1</c:v>
                </c:pt>
                <c:pt idx="12">
                  <c:v>-1.5</c:v>
                </c:pt>
                <c:pt idx="13">
                  <c:v>-6.5</c:v>
                </c:pt>
                <c:pt idx="14">
                  <c:v>-1.2</c:v>
                </c:pt>
                <c:pt idx="15">
                  <c:v>-3</c:v>
                </c:pt>
                <c:pt idx="16">
                  <c:v>3.9</c:v>
                </c:pt>
                <c:pt idx="17">
                  <c:v>3.4</c:v>
                </c:pt>
                <c:pt idx="18">
                  <c:v>-2.8</c:v>
                </c:pt>
                <c:pt idx="19">
                  <c:v>-12.8</c:v>
                </c:pt>
                <c:pt idx="20" formatCode=".0">
                  <c:v>0.30000000000000004</c:v>
                </c:pt>
                <c:pt idx="21">
                  <c:v>-3.3</c:v>
                </c:pt>
                <c:pt idx="22">
                  <c:v>-7.1</c:v>
                </c:pt>
                <c:pt idx="23">
                  <c:v>-4.8</c:v>
                </c:pt>
                <c:pt idx="24">
                  <c:v>-5.9</c:v>
                </c:pt>
                <c:pt idx="25">
                  <c:v>-1.4</c:v>
                </c:pt>
                <c:pt idx="26">
                  <c:v>-3.7</c:v>
                </c:pt>
                <c:pt idx="27">
                  <c:v>-8.6</c:v>
                </c:pt>
                <c:pt idx="28">
                  <c:v>-25.2</c:v>
                </c:pt>
                <c:pt idx="29">
                  <c:v>3.2</c:v>
                </c:pt>
                <c:pt idx="30">
                  <c:v>-2.8</c:v>
                </c:pt>
                <c:pt idx="31">
                  <c:v>-23</c:v>
                </c:pt>
                <c:pt idx="32">
                  <c:v>-23.4</c:v>
                </c:pt>
                <c:pt idx="33">
                  <c:v>-14.9</c:v>
                </c:pt>
                <c:pt idx="34">
                  <c:v>-6.1</c:v>
                </c:pt>
                <c:pt idx="35">
                  <c:v>-53.2</c:v>
                </c:pt>
                <c:pt idx="36">
                  <c:v>-73.7</c:v>
                </c:pt>
                <c:pt idx="37">
                  <c:v>-53.7</c:v>
                </c:pt>
                <c:pt idx="38">
                  <c:v>-59.2</c:v>
                </c:pt>
                <c:pt idx="39">
                  <c:v>-40.700000000000003</c:v>
                </c:pt>
                <c:pt idx="40">
                  <c:v>-73.8</c:v>
                </c:pt>
                <c:pt idx="41">
                  <c:v>-79</c:v>
                </c:pt>
                <c:pt idx="42">
                  <c:v>-128</c:v>
                </c:pt>
                <c:pt idx="43">
                  <c:v>-207.8</c:v>
                </c:pt>
                <c:pt idx="44">
                  <c:v>-185.4</c:v>
                </c:pt>
                <c:pt idx="45">
                  <c:v>-212.3</c:v>
                </c:pt>
                <c:pt idx="46">
                  <c:v>-221.2</c:v>
                </c:pt>
                <c:pt idx="47">
                  <c:v>-149.69999999999999</c:v>
                </c:pt>
                <c:pt idx="48">
                  <c:v>-155.19999999999999</c:v>
                </c:pt>
                <c:pt idx="49">
                  <c:v>-152.6</c:v>
                </c:pt>
                <c:pt idx="50">
                  <c:v>-221</c:v>
                </c:pt>
                <c:pt idx="51">
                  <c:v>-269.2</c:v>
                </c:pt>
                <c:pt idx="52">
                  <c:v>-290.3</c:v>
                </c:pt>
                <c:pt idx="53">
                  <c:v>-255.1</c:v>
                </c:pt>
                <c:pt idx="54">
                  <c:v>-203.2</c:v>
                </c:pt>
                <c:pt idx="55">
                  <c:v>-164</c:v>
                </c:pt>
                <c:pt idx="56">
                  <c:v>-107.4</c:v>
                </c:pt>
                <c:pt idx="57">
                  <c:v>-21.9</c:v>
                </c:pt>
                <c:pt idx="58">
                  <c:v>69.3</c:v>
                </c:pt>
                <c:pt idx="59">
                  <c:v>125.6</c:v>
                </c:pt>
                <c:pt idx="60">
                  <c:v>236.2</c:v>
                </c:pt>
                <c:pt idx="61">
                  <c:v>128.19999999999999</c:v>
                </c:pt>
                <c:pt idx="62">
                  <c:v>-157.80000000000001</c:v>
                </c:pt>
                <c:pt idx="63">
                  <c:v>-377.6</c:v>
                </c:pt>
                <c:pt idx="64">
                  <c:v>-412.7</c:v>
                </c:pt>
                <c:pt idx="65">
                  <c:v>-318.3</c:v>
                </c:pt>
                <c:pt idx="66">
                  <c:v>-248.2</c:v>
                </c:pt>
                <c:pt idx="67">
                  <c:v>-162</c:v>
                </c:pt>
                <c:pt idx="68">
                  <c:v>-459</c:v>
                </c:pt>
                <c:pt idx="69">
                  <c:v>-1409</c:v>
                </c:pt>
              </c:numCache>
            </c:numRef>
          </c:val>
        </c:ser>
        <c:axId val="89502080"/>
        <c:axId val="89503616"/>
      </c:barChart>
      <c:catAx>
        <c:axId val="89502080"/>
        <c:scaling>
          <c:orientation val="minMax"/>
        </c:scaling>
        <c:axPos val="b"/>
        <c:tickLblPos val="low"/>
        <c:txPr>
          <a:bodyPr/>
          <a:lstStyle/>
          <a:p>
            <a:pPr>
              <a:defRPr sz="1400" baseline="0"/>
            </a:pPr>
            <a:endParaRPr lang="en-US"/>
          </a:p>
        </c:txPr>
        <c:crossAx val="89503616"/>
        <c:crosses val="autoZero"/>
        <c:auto val="1"/>
        <c:lblAlgn val="ctr"/>
        <c:lblOffset val="100"/>
      </c:catAx>
      <c:valAx>
        <c:axId val="89503616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 billions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950208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Recent Surplus/Deficit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'B78'!$A$45:$A$74</c:f>
              <c:strCach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 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strCache>
            </c:strRef>
          </c:cat>
          <c:val>
            <c:numRef>
              <c:f>'B78'!$D$45:$D$74</c:f>
              <c:numCache>
                <c:formatCode>#,##0.0</c:formatCode>
                <c:ptCount val="30"/>
                <c:pt idx="0">
                  <c:v>-73.8</c:v>
                </c:pt>
                <c:pt idx="1">
                  <c:v>-79</c:v>
                </c:pt>
                <c:pt idx="2">
                  <c:v>-128</c:v>
                </c:pt>
                <c:pt idx="3">
                  <c:v>-207.8</c:v>
                </c:pt>
                <c:pt idx="4">
                  <c:v>-185.4</c:v>
                </c:pt>
                <c:pt idx="5">
                  <c:v>-212.3</c:v>
                </c:pt>
                <c:pt idx="6">
                  <c:v>-221.2</c:v>
                </c:pt>
                <c:pt idx="7">
                  <c:v>-149.69999999999999</c:v>
                </c:pt>
                <c:pt idx="8">
                  <c:v>-155.19999999999999</c:v>
                </c:pt>
                <c:pt idx="9">
                  <c:v>-152.6</c:v>
                </c:pt>
                <c:pt idx="10">
                  <c:v>-221</c:v>
                </c:pt>
                <c:pt idx="11">
                  <c:v>-269.2</c:v>
                </c:pt>
                <c:pt idx="12">
                  <c:v>-290.3</c:v>
                </c:pt>
                <c:pt idx="13">
                  <c:v>-255.1</c:v>
                </c:pt>
                <c:pt idx="14">
                  <c:v>-203.2</c:v>
                </c:pt>
                <c:pt idx="15">
                  <c:v>-164</c:v>
                </c:pt>
                <c:pt idx="16">
                  <c:v>-107.4</c:v>
                </c:pt>
                <c:pt idx="17">
                  <c:v>-21.9</c:v>
                </c:pt>
                <c:pt idx="18">
                  <c:v>69.3</c:v>
                </c:pt>
                <c:pt idx="19">
                  <c:v>125.6</c:v>
                </c:pt>
                <c:pt idx="20">
                  <c:v>236.2</c:v>
                </c:pt>
                <c:pt idx="21">
                  <c:v>128.19999999999999</c:v>
                </c:pt>
                <c:pt idx="22">
                  <c:v>-157.80000000000001</c:v>
                </c:pt>
                <c:pt idx="23">
                  <c:v>-377.6</c:v>
                </c:pt>
                <c:pt idx="24">
                  <c:v>-412.7</c:v>
                </c:pt>
                <c:pt idx="25">
                  <c:v>-318.3</c:v>
                </c:pt>
                <c:pt idx="26">
                  <c:v>-248.2</c:v>
                </c:pt>
                <c:pt idx="27">
                  <c:v>-162</c:v>
                </c:pt>
                <c:pt idx="28">
                  <c:v>-459</c:v>
                </c:pt>
                <c:pt idx="29">
                  <c:v>-1409</c:v>
                </c:pt>
              </c:numCache>
            </c:numRef>
          </c:val>
        </c:ser>
        <c:axId val="89573632"/>
        <c:axId val="89579520"/>
      </c:barChart>
      <c:catAx>
        <c:axId val="89573632"/>
        <c:scaling>
          <c:orientation val="minMax"/>
        </c:scaling>
        <c:axPos val="b"/>
        <c:tickLblPos val="low"/>
        <c:txPr>
          <a:bodyPr/>
          <a:lstStyle/>
          <a:p>
            <a:pPr>
              <a:defRPr sz="1400" baseline="0"/>
            </a:pPr>
            <a:endParaRPr lang="en-US"/>
          </a:p>
        </c:txPr>
        <c:crossAx val="89579520"/>
        <c:crosses val="autoZero"/>
        <c:auto val="1"/>
        <c:lblAlgn val="ctr"/>
        <c:lblOffset val="100"/>
      </c:catAx>
      <c:valAx>
        <c:axId val="89579520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 billions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957363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Deficit</a:t>
            </a:r>
            <a:r>
              <a:rPr lang="en-US" baseline="0"/>
              <a:t> as Share of GDP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tx>
            <c:strRef>
              <c:f>'B78'!$P$3</c:f>
              <c:strCache>
                <c:ptCount val="1"/>
                <c:pt idx="0">
                  <c:v>Deficit/GDP</c:v>
                </c:pt>
              </c:strCache>
            </c:strRef>
          </c:tx>
          <c:cat>
            <c:strRef>
              <c:f>'B78'!$A$6:$A$74</c:f>
              <c:strCache>
                <c:ptCount val="69"/>
                <c:pt idx="0">
                  <c:v>1941</c:v>
                </c:pt>
                <c:pt idx="1">
                  <c:v>1942</c:v>
                </c:pt>
                <c:pt idx="2">
                  <c:v>1943</c:v>
                </c:pt>
                <c:pt idx="3">
                  <c:v>1944</c:v>
                </c:pt>
                <c:pt idx="4">
                  <c:v>1945</c:v>
                </c:pt>
                <c:pt idx="5">
                  <c:v>1946</c:v>
                </c:pt>
                <c:pt idx="6">
                  <c:v>1947</c:v>
                </c:pt>
                <c:pt idx="7">
                  <c:v>1948</c:v>
                </c:pt>
                <c:pt idx="8">
                  <c:v>1949</c:v>
                </c:pt>
                <c:pt idx="9">
                  <c:v>1950</c:v>
                </c:pt>
                <c:pt idx="10">
                  <c:v>1951</c:v>
                </c:pt>
                <c:pt idx="11">
                  <c:v>1952</c:v>
                </c:pt>
                <c:pt idx="12">
                  <c:v>1953</c:v>
                </c:pt>
                <c:pt idx="13">
                  <c:v>1954</c:v>
                </c:pt>
                <c:pt idx="14">
                  <c:v>1955</c:v>
                </c:pt>
                <c:pt idx="15">
                  <c:v>1956</c:v>
                </c:pt>
                <c:pt idx="16">
                  <c:v>1957</c:v>
                </c:pt>
                <c:pt idx="17">
                  <c:v>1958</c:v>
                </c:pt>
                <c:pt idx="18">
                  <c:v>1959</c:v>
                </c:pt>
                <c:pt idx="19">
                  <c:v>1960</c:v>
                </c:pt>
                <c:pt idx="20">
                  <c:v>1961</c:v>
                </c:pt>
                <c:pt idx="21">
                  <c:v>1962</c:v>
                </c:pt>
                <c:pt idx="22">
                  <c:v>1963</c:v>
                </c:pt>
                <c:pt idx="23">
                  <c:v>1964</c:v>
                </c:pt>
                <c:pt idx="24">
                  <c:v>1965</c:v>
                </c:pt>
                <c:pt idx="25">
                  <c:v>1966</c:v>
                </c:pt>
                <c:pt idx="26">
                  <c:v>1967</c:v>
                </c:pt>
                <c:pt idx="27">
                  <c:v>1968</c:v>
                </c:pt>
                <c:pt idx="28">
                  <c:v>1969</c:v>
                </c:pt>
                <c:pt idx="29">
                  <c:v>1970</c:v>
                </c:pt>
                <c:pt idx="30">
                  <c:v>1971</c:v>
                </c:pt>
                <c:pt idx="31">
                  <c:v>1972</c:v>
                </c:pt>
                <c:pt idx="32">
                  <c:v>1973</c:v>
                </c:pt>
                <c:pt idx="33">
                  <c:v>1974</c:v>
                </c:pt>
                <c:pt idx="34">
                  <c:v>1975</c:v>
                </c:pt>
                <c:pt idx="35">
                  <c:v>1976</c:v>
                </c:pt>
                <c:pt idx="36">
                  <c:v>1977</c:v>
                </c:pt>
                <c:pt idx="37">
                  <c:v>1978</c:v>
                </c:pt>
                <c:pt idx="38">
                  <c:v>1979</c:v>
                </c:pt>
                <c:pt idx="39">
                  <c:v>1980</c:v>
                </c:pt>
                <c:pt idx="40">
                  <c:v>1981</c:v>
                </c:pt>
                <c:pt idx="41">
                  <c:v>1982</c:v>
                </c:pt>
                <c:pt idx="42">
                  <c:v>1983</c:v>
                </c:pt>
                <c:pt idx="43">
                  <c:v>1984</c:v>
                </c:pt>
                <c:pt idx="44">
                  <c:v>1985</c:v>
                </c:pt>
                <c:pt idx="45">
                  <c:v>1986</c:v>
                </c:pt>
                <c:pt idx="46">
                  <c:v>1987</c:v>
                </c:pt>
                <c:pt idx="47">
                  <c:v>1988</c:v>
                </c:pt>
                <c:pt idx="48">
                  <c:v>1989</c:v>
                </c:pt>
                <c:pt idx="49">
                  <c:v>1990</c:v>
                </c:pt>
                <c:pt idx="50">
                  <c:v>1991</c:v>
                </c:pt>
                <c:pt idx="51">
                  <c:v>1992 </c:v>
                </c:pt>
                <c:pt idx="52">
                  <c:v>1993</c:v>
                </c:pt>
                <c:pt idx="53">
                  <c:v>1994</c:v>
                </c:pt>
                <c:pt idx="54">
                  <c:v>1995</c:v>
                </c:pt>
                <c:pt idx="55">
                  <c:v>1996</c:v>
                </c:pt>
                <c:pt idx="56">
                  <c:v>1997</c:v>
                </c:pt>
                <c:pt idx="57">
                  <c:v>1998</c:v>
                </c:pt>
                <c:pt idx="58">
                  <c:v>1999</c:v>
                </c:pt>
                <c:pt idx="59">
                  <c:v>2000</c:v>
                </c:pt>
                <c:pt idx="60">
                  <c:v>2001</c:v>
                </c:pt>
                <c:pt idx="61">
                  <c:v>2002</c:v>
                </c:pt>
                <c:pt idx="62">
                  <c:v>2003</c:v>
                </c:pt>
                <c:pt idx="63">
                  <c:v>2004</c:v>
                </c:pt>
                <c:pt idx="64">
                  <c:v>2005</c:v>
                </c:pt>
                <c:pt idx="65">
                  <c:v>2006</c:v>
                </c:pt>
                <c:pt idx="66">
                  <c:v>2007</c:v>
                </c:pt>
                <c:pt idx="67">
                  <c:v>2008</c:v>
                </c:pt>
                <c:pt idx="68">
                  <c:v>2009</c:v>
                </c:pt>
              </c:strCache>
            </c:strRef>
          </c:cat>
          <c:val>
            <c:numRef>
              <c:f>'B78'!$P$6:$P$74</c:f>
              <c:numCache>
                <c:formatCode>0.0%</c:formatCode>
                <c:ptCount val="69"/>
                <c:pt idx="0">
                  <c:v>-4.3000000000000003E-2</c:v>
                </c:pt>
                <c:pt idx="1">
                  <c:v>-0.14200000000000002</c:v>
                </c:pt>
                <c:pt idx="2">
                  <c:v>-0.3030000000000001</c:v>
                </c:pt>
                <c:pt idx="3">
                  <c:v>-0.22800000000000001</c:v>
                </c:pt>
                <c:pt idx="4">
                  <c:v>-0.21500000000000002</c:v>
                </c:pt>
                <c:pt idx="5">
                  <c:v>-7.0999999999999994E-2</c:v>
                </c:pt>
                <c:pt idx="6">
                  <c:v>1.7000000000000001E-2</c:v>
                </c:pt>
                <c:pt idx="7">
                  <c:v>4.5999999999999999E-2</c:v>
                </c:pt>
                <c:pt idx="8">
                  <c:v>2.0000000000000005E-3</c:v>
                </c:pt>
                <c:pt idx="9">
                  <c:v>-1.0999999999999998E-2</c:v>
                </c:pt>
                <c:pt idx="10">
                  <c:v>1.9000000000000003E-2</c:v>
                </c:pt>
                <c:pt idx="11">
                  <c:v>-4.000000000000001E-3</c:v>
                </c:pt>
                <c:pt idx="12">
                  <c:v>-1.7000000000000001E-2</c:v>
                </c:pt>
                <c:pt idx="13">
                  <c:v>-3.0000000000000005E-3</c:v>
                </c:pt>
                <c:pt idx="14">
                  <c:v>-8.0000000000000019E-3</c:v>
                </c:pt>
                <c:pt idx="15">
                  <c:v>9.0000000000000028E-3</c:v>
                </c:pt>
                <c:pt idx="16">
                  <c:v>8.0000000000000019E-3</c:v>
                </c:pt>
                <c:pt idx="17">
                  <c:v>-6.000000000000001E-3</c:v>
                </c:pt>
                <c:pt idx="18">
                  <c:v>-2.5999999999999999E-2</c:v>
                </c:pt>
                <c:pt idx="19">
                  <c:v>1.0000000000000002E-3</c:v>
                </c:pt>
                <c:pt idx="20">
                  <c:v>-6.000000000000001E-3</c:v>
                </c:pt>
                <c:pt idx="21">
                  <c:v>-1.2999999999999998E-2</c:v>
                </c:pt>
                <c:pt idx="22">
                  <c:v>-8.0000000000000019E-3</c:v>
                </c:pt>
                <c:pt idx="23">
                  <c:v>-9.0000000000000028E-3</c:v>
                </c:pt>
                <c:pt idx="24">
                  <c:v>-2.0000000000000005E-3</c:v>
                </c:pt>
                <c:pt idx="25">
                  <c:v>-5.000000000000001E-3</c:v>
                </c:pt>
                <c:pt idx="26">
                  <c:v>-1.0999999999999998E-2</c:v>
                </c:pt>
                <c:pt idx="27">
                  <c:v>-2.9000000000000001E-2</c:v>
                </c:pt>
                <c:pt idx="28">
                  <c:v>3.0000000000000005E-3</c:v>
                </c:pt>
                <c:pt idx="29">
                  <c:v>-3.0000000000000005E-3</c:v>
                </c:pt>
                <c:pt idx="30">
                  <c:v>-2.1000000000000005E-2</c:v>
                </c:pt>
                <c:pt idx="31">
                  <c:v>-2.0000000000000004E-2</c:v>
                </c:pt>
                <c:pt idx="32">
                  <c:v>-1.0999999999999998E-2</c:v>
                </c:pt>
                <c:pt idx="33">
                  <c:v>-4.000000000000001E-3</c:v>
                </c:pt>
                <c:pt idx="34">
                  <c:v>-3.4000000000000002E-2</c:v>
                </c:pt>
                <c:pt idx="35">
                  <c:v>-4.200000000000001E-2</c:v>
                </c:pt>
                <c:pt idx="36">
                  <c:v>-2.7000000000000003E-2</c:v>
                </c:pt>
                <c:pt idx="37">
                  <c:v>-2.7000000000000003E-2</c:v>
                </c:pt>
                <c:pt idx="38">
                  <c:v>-1.6000000000000004E-2</c:v>
                </c:pt>
                <c:pt idx="39">
                  <c:v>-2.7000000000000003E-2</c:v>
                </c:pt>
                <c:pt idx="40">
                  <c:v>-2.5999999999999999E-2</c:v>
                </c:pt>
                <c:pt idx="41">
                  <c:v>-4.0000000000000008E-2</c:v>
                </c:pt>
                <c:pt idx="42">
                  <c:v>-6.0000000000000005E-2</c:v>
                </c:pt>
                <c:pt idx="43">
                  <c:v>-4.8000000000000001E-2</c:v>
                </c:pt>
                <c:pt idx="44">
                  <c:v>-5.1000000000000004E-2</c:v>
                </c:pt>
                <c:pt idx="45">
                  <c:v>-0.05</c:v>
                </c:pt>
                <c:pt idx="46">
                  <c:v>-3.2000000000000008E-2</c:v>
                </c:pt>
                <c:pt idx="47">
                  <c:v>-3.1000000000000003E-2</c:v>
                </c:pt>
                <c:pt idx="48">
                  <c:v>-2.8000000000000001E-2</c:v>
                </c:pt>
                <c:pt idx="49">
                  <c:v>-3.9000000000000007E-2</c:v>
                </c:pt>
                <c:pt idx="50">
                  <c:v>-4.5000000000000005E-2</c:v>
                </c:pt>
                <c:pt idx="51">
                  <c:v>-4.7000000000000007E-2</c:v>
                </c:pt>
                <c:pt idx="52">
                  <c:v>-3.9000000000000007E-2</c:v>
                </c:pt>
                <c:pt idx="53">
                  <c:v>-2.9000000000000001E-2</c:v>
                </c:pt>
                <c:pt idx="54">
                  <c:v>-2.1999999999999999E-2</c:v>
                </c:pt>
                <c:pt idx="55">
                  <c:v>-1.4E-2</c:v>
                </c:pt>
                <c:pt idx="56">
                  <c:v>-3.0000000000000005E-3</c:v>
                </c:pt>
                <c:pt idx="57">
                  <c:v>8.0000000000000019E-3</c:v>
                </c:pt>
                <c:pt idx="58">
                  <c:v>1.4E-2</c:v>
                </c:pt>
                <c:pt idx="59">
                  <c:v>2.4E-2</c:v>
                </c:pt>
                <c:pt idx="60">
                  <c:v>1.2999999999999998E-2</c:v>
                </c:pt>
                <c:pt idx="61">
                  <c:v>-1.4999999999999998E-2</c:v>
                </c:pt>
                <c:pt idx="62">
                  <c:v>-3.500000000000001E-2</c:v>
                </c:pt>
                <c:pt idx="63">
                  <c:v>-3.5999999999999997E-2</c:v>
                </c:pt>
                <c:pt idx="64">
                  <c:v>-2.5999999999999999E-2</c:v>
                </c:pt>
                <c:pt idx="65">
                  <c:v>-1.9000000000000003E-2</c:v>
                </c:pt>
                <c:pt idx="66">
                  <c:v>-1.2E-2</c:v>
                </c:pt>
                <c:pt idx="67">
                  <c:v>-3.2000000000000008E-2</c:v>
                </c:pt>
                <c:pt idx="68">
                  <c:v>-9.5000000000000015E-2</c:v>
                </c:pt>
              </c:numCache>
            </c:numRef>
          </c:val>
        </c:ser>
        <c:overlap val="100"/>
        <c:axId val="96341376"/>
        <c:axId val="96355456"/>
      </c:barChart>
      <c:catAx>
        <c:axId val="96341376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sz="1200" baseline="0"/>
            </a:pPr>
            <a:endParaRPr lang="en-US"/>
          </a:p>
        </c:txPr>
        <c:crossAx val="96355456"/>
        <c:crosses val="autoZero"/>
        <c:auto val="1"/>
        <c:lblAlgn val="ctr"/>
        <c:lblOffset val="100"/>
      </c:catAx>
      <c:valAx>
        <c:axId val="96355456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96341376"/>
        <c:crosses val="autoZero"/>
        <c:crossBetween val="between"/>
      </c:valAx>
    </c:plotArea>
    <c:plotVisOnly val="1"/>
    <c:dispBlanksAs val="gap"/>
  </c:chart>
  <c:spPr>
    <a:ln>
      <a:solidFill>
        <a:srgbClr val="4F81BD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Deficit</a:t>
            </a:r>
            <a:r>
              <a:rPr lang="en-US" baseline="0"/>
              <a:t> as Share of GDP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cat>
            <c:strRef>
              <c:f>'B78'!$A$45:$A$74</c:f>
              <c:strCach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 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strCache>
            </c:strRef>
          </c:cat>
          <c:val>
            <c:numRef>
              <c:f>'B78'!$P$45:$P$74</c:f>
              <c:numCache>
                <c:formatCode>0.0%</c:formatCode>
                <c:ptCount val="30"/>
                <c:pt idx="0">
                  <c:v>-2.7000000000000003E-2</c:v>
                </c:pt>
                <c:pt idx="1">
                  <c:v>-2.5999999999999999E-2</c:v>
                </c:pt>
                <c:pt idx="2">
                  <c:v>-4.0000000000000008E-2</c:v>
                </c:pt>
                <c:pt idx="3">
                  <c:v>-6.0000000000000005E-2</c:v>
                </c:pt>
                <c:pt idx="4">
                  <c:v>-4.8000000000000001E-2</c:v>
                </c:pt>
                <c:pt idx="5">
                  <c:v>-5.1000000000000004E-2</c:v>
                </c:pt>
                <c:pt idx="6">
                  <c:v>-0.05</c:v>
                </c:pt>
                <c:pt idx="7">
                  <c:v>-3.2000000000000008E-2</c:v>
                </c:pt>
                <c:pt idx="8">
                  <c:v>-3.1000000000000003E-2</c:v>
                </c:pt>
                <c:pt idx="9">
                  <c:v>-2.8000000000000001E-2</c:v>
                </c:pt>
                <c:pt idx="10">
                  <c:v>-3.9000000000000007E-2</c:v>
                </c:pt>
                <c:pt idx="11">
                  <c:v>-4.5000000000000005E-2</c:v>
                </c:pt>
                <c:pt idx="12">
                  <c:v>-4.7000000000000007E-2</c:v>
                </c:pt>
                <c:pt idx="13">
                  <c:v>-3.9000000000000007E-2</c:v>
                </c:pt>
                <c:pt idx="14">
                  <c:v>-2.9000000000000001E-2</c:v>
                </c:pt>
                <c:pt idx="15">
                  <c:v>-2.1999999999999999E-2</c:v>
                </c:pt>
                <c:pt idx="16">
                  <c:v>-1.4E-2</c:v>
                </c:pt>
                <c:pt idx="17">
                  <c:v>-3.0000000000000005E-3</c:v>
                </c:pt>
                <c:pt idx="18">
                  <c:v>8.0000000000000019E-3</c:v>
                </c:pt>
                <c:pt idx="19">
                  <c:v>1.4E-2</c:v>
                </c:pt>
                <c:pt idx="20">
                  <c:v>2.4E-2</c:v>
                </c:pt>
                <c:pt idx="21">
                  <c:v>1.2999999999999998E-2</c:v>
                </c:pt>
                <c:pt idx="22">
                  <c:v>-1.4999999999999998E-2</c:v>
                </c:pt>
                <c:pt idx="23">
                  <c:v>-3.500000000000001E-2</c:v>
                </c:pt>
                <c:pt idx="24">
                  <c:v>-3.5999999999999997E-2</c:v>
                </c:pt>
                <c:pt idx="25">
                  <c:v>-2.5999999999999999E-2</c:v>
                </c:pt>
                <c:pt idx="26">
                  <c:v>-1.9000000000000003E-2</c:v>
                </c:pt>
                <c:pt idx="27">
                  <c:v>-1.2E-2</c:v>
                </c:pt>
                <c:pt idx="28">
                  <c:v>-3.2000000000000008E-2</c:v>
                </c:pt>
                <c:pt idx="29">
                  <c:v>-9.5000000000000015E-2</c:v>
                </c:pt>
              </c:numCache>
            </c:numRef>
          </c:val>
        </c:ser>
        <c:overlap val="100"/>
        <c:axId val="96384128"/>
        <c:axId val="96385664"/>
      </c:barChart>
      <c:catAx>
        <c:axId val="96384128"/>
        <c:scaling>
          <c:orientation val="minMax"/>
        </c:scaling>
        <c:axPos val="b"/>
        <c:numFmt formatCode="General" sourceLinked="1"/>
        <c:tickLblPos val="low"/>
        <c:txPr>
          <a:bodyPr rot="-5400000" vert="horz"/>
          <a:lstStyle/>
          <a:p>
            <a:pPr>
              <a:defRPr sz="1400" baseline="0"/>
            </a:pPr>
            <a:endParaRPr lang="en-US"/>
          </a:p>
        </c:txPr>
        <c:crossAx val="96385664"/>
        <c:crosses val="autoZero"/>
        <c:auto val="1"/>
        <c:lblAlgn val="ctr"/>
        <c:lblOffset val="100"/>
        <c:tickLblSkip val="2"/>
        <c:tickMarkSkip val="1"/>
      </c:catAx>
      <c:valAx>
        <c:axId val="96385664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%" sourceLinked="0"/>
        <c:tickLblPos val="nextTo"/>
        <c:crossAx val="96384128"/>
        <c:crosses val="autoZero"/>
        <c:crossBetween val="between"/>
      </c:valAx>
    </c:plotArea>
    <c:plotVisOnly val="1"/>
    <c:dispBlanksAs val="gap"/>
  </c:chart>
  <c:spPr>
    <a:ln>
      <a:solidFill>
        <a:srgbClr val="4F81BD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Public Debt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'B78'!$A$5:$A$74</c:f>
              <c:strCache>
                <c:ptCount val="70"/>
                <c:pt idx="0">
                  <c:v>1940</c:v>
                </c:pt>
                <c:pt idx="1">
                  <c:v>1941</c:v>
                </c:pt>
                <c:pt idx="2">
                  <c:v>1942</c:v>
                </c:pt>
                <c:pt idx="3">
                  <c:v>1943</c:v>
                </c:pt>
                <c:pt idx="4">
                  <c:v>1944</c:v>
                </c:pt>
                <c:pt idx="5">
                  <c:v>1945</c:v>
                </c:pt>
                <c:pt idx="6">
                  <c:v>1946</c:v>
                </c:pt>
                <c:pt idx="7">
                  <c:v>1947</c:v>
                </c:pt>
                <c:pt idx="8">
                  <c:v>1948</c:v>
                </c:pt>
                <c:pt idx="9">
                  <c:v>1949</c:v>
                </c:pt>
                <c:pt idx="10">
                  <c:v>1950</c:v>
                </c:pt>
                <c:pt idx="11">
                  <c:v>1951</c:v>
                </c:pt>
                <c:pt idx="12">
                  <c:v>1952</c:v>
                </c:pt>
                <c:pt idx="13">
                  <c:v>1953</c:v>
                </c:pt>
                <c:pt idx="14">
                  <c:v>1954</c:v>
                </c:pt>
                <c:pt idx="15">
                  <c:v>1955</c:v>
                </c:pt>
                <c:pt idx="16">
                  <c:v>1956</c:v>
                </c:pt>
                <c:pt idx="17">
                  <c:v>1957</c:v>
                </c:pt>
                <c:pt idx="18">
                  <c:v>1958</c:v>
                </c:pt>
                <c:pt idx="19">
                  <c:v>1959</c:v>
                </c:pt>
                <c:pt idx="20">
                  <c:v>1960</c:v>
                </c:pt>
                <c:pt idx="21">
                  <c:v>1961</c:v>
                </c:pt>
                <c:pt idx="22">
                  <c:v>1962</c:v>
                </c:pt>
                <c:pt idx="23">
                  <c:v>1963</c:v>
                </c:pt>
                <c:pt idx="24">
                  <c:v>1964</c:v>
                </c:pt>
                <c:pt idx="25">
                  <c:v>1965</c:v>
                </c:pt>
                <c:pt idx="26">
                  <c:v>1966</c:v>
                </c:pt>
                <c:pt idx="27">
                  <c:v>1967</c:v>
                </c:pt>
                <c:pt idx="28">
                  <c:v>1968</c:v>
                </c:pt>
                <c:pt idx="29">
                  <c:v>1969</c:v>
                </c:pt>
                <c:pt idx="30">
                  <c:v>1970</c:v>
                </c:pt>
                <c:pt idx="31">
                  <c:v>1971</c:v>
                </c:pt>
                <c:pt idx="32">
                  <c:v>1972</c:v>
                </c:pt>
                <c:pt idx="33">
                  <c:v>1973</c:v>
                </c:pt>
                <c:pt idx="34">
                  <c:v>1974</c:v>
                </c:pt>
                <c:pt idx="35">
                  <c:v>1975</c:v>
                </c:pt>
                <c:pt idx="36">
                  <c:v>1976</c:v>
                </c:pt>
                <c:pt idx="37">
                  <c:v>1977</c:v>
                </c:pt>
                <c:pt idx="38">
                  <c:v>1978</c:v>
                </c:pt>
                <c:pt idx="39">
                  <c:v>1979</c:v>
                </c:pt>
                <c:pt idx="40">
                  <c:v>1980</c:v>
                </c:pt>
                <c:pt idx="41">
                  <c:v>1981</c:v>
                </c:pt>
                <c:pt idx="42">
                  <c:v>1982</c:v>
                </c:pt>
                <c:pt idx="43">
                  <c:v>1983</c:v>
                </c:pt>
                <c:pt idx="44">
                  <c:v>1984</c:v>
                </c:pt>
                <c:pt idx="45">
                  <c:v>1985</c:v>
                </c:pt>
                <c:pt idx="46">
                  <c:v>1986</c:v>
                </c:pt>
                <c:pt idx="47">
                  <c:v>1987</c:v>
                </c:pt>
                <c:pt idx="48">
                  <c:v>1988</c:v>
                </c:pt>
                <c:pt idx="49">
                  <c:v>1989</c:v>
                </c:pt>
                <c:pt idx="50">
                  <c:v>1990</c:v>
                </c:pt>
                <c:pt idx="51">
                  <c:v>1991</c:v>
                </c:pt>
                <c:pt idx="52">
                  <c:v>1992 </c:v>
                </c:pt>
                <c:pt idx="53">
                  <c:v>1993</c:v>
                </c:pt>
                <c:pt idx="54">
                  <c:v>1994</c:v>
                </c:pt>
                <c:pt idx="55">
                  <c:v>1995</c:v>
                </c:pt>
                <c:pt idx="56">
                  <c:v>1996</c:v>
                </c:pt>
                <c:pt idx="57">
                  <c:v>1997</c:v>
                </c:pt>
                <c:pt idx="58">
                  <c:v>1998</c:v>
                </c:pt>
                <c:pt idx="59">
                  <c:v>1999</c:v>
                </c:pt>
                <c:pt idx="60">
                  <c:v>2000</c:v>
                </c:pt>
                <c:pt idx="61">
                  <c:v>2001</c:v>
                </c:pt>
                <c:pt idx="62">
                  <c:v>2002</c:v>
                </c:pt>
                <c:pt idx="63">
                  <c:v>2003</c:v>
                </c:pt>
                <c:pt idx="64">
                  <c:v>2004</c:v>
                </c:pt>
                <c:pt idx="65">
                  <c:v>2005</c:v>
                </c:pt>
                <c:pt idx="66">
                  <c:v>2006</c:v>
                </c:pt>
                <c:pt idx="67">
                  <c:v>2007</c:v>
                </c:pt>
                <c:pt idx="68">
                  <c:v>2008</c:v>
                </c:pt>
                <c:pt idx="69">
                  <c:v>2009</c:v>
                </c:pt>
              </c:strCache>
            </c:strRef>
          </c:cat>
          <c:val>
            <c:numRef>
              <c:f>'B78'!$L$5:$L$74</c:f>
              <c:numCache>
                <c:formatCode>#,##0.0</c:formatCode>
                <c:ptCount val="70"/>
                <c:pt idx="0">
                  <c:v>42.8</c:v>
                </c:pt>
                <c:pt idx="1">
                  <c:v>48.2</c:v>
                </c:pt>
                <c:pt idx="2">
                  <c:v>67.8</c:v>
                </c:pt>
                <c:pt idx="3">
                  <c:v>127.8</c:v>
                </c:pt>
                <c:pt idx="4">
                  <c:v>184.8</c:v>
                </c:pt>
                <c:pt idx="5">
                  <c:v>235.2</c:v>
                </c:pt>
                <c:pt idx="6">
                  <c:v>241.9</c:v>
                </c:pt>
                <c:pt idx="7">
                  <c:v>224.3</c:v>
                </c:pt>
                <c:pt idx="8">
                  <c:v>216.3</c:v>
                </c:pt>
                <c:pt idx="9">
                  <c:v>214.3</c:v>
                </c:pt>
                <c:pt idx="10">
                  <c:v>219</c:v>
                </c:pt>
                <c:pt idx="11">
                  <c:v>214.3</c:v>
                </c:pt>
                <c:pt idx="12">
                  <c:v>214.8</c:v>
                </c:pt>
                <c:pt idx="13">
                  <c:v>218.4</c:v>
                </c:pt>
                <c:pt idx="14">
                  <c:v>224.5</c:v>
                </c:pt>
                <c:pt idx="15">
                  <c:v>226.6</c:v>
                </c:pt>
                <c:pt idx="16">
                  <c:v>222.2</c:v>
                </c:pt>
                <c:pt idx="17">
                  <c:v>219.3</c:v>
                </c:pt>
                <c:pt idx="18">
                  <c:v>226.3</c:v>
                </c:pt>
                <c:pt idx="19">
                  <c:v>234.7</c:v>
                </c:pt>
                <c:pt idx="20">
                  <c:v>236.8</c:v>
                </c:pt>
                <c:pt idx="21">
                  <c:v>238.4</c:v>
                </c:pt>
                <c:pt idx="22">
                  <c:v>248</c:v>
                </c:pt>
                <c:pt idx="23">
                  <c:v>254</c:v>
                </c:pt>
                <c:pt idx="24">
                  <c:v>256.8</c:v>
                </c:pt>
                <c:pt idx="25">
                  <c:v>260.8</c:v>
                </c:pt>
                <c:pt idx="26">
                  <c:v>263.7</c:v>
                </c:pt>
                <c:pt idx="27">
                  <c:v>266.60000000000002</c:v>
                </c:pt>
                <c:pt idx="28">
                  <c:v>289.5</c:v>
                </c:pt>
                <c:pt idx="29">
                  <c:v>278.10000000000002</c:v>
                </c:pt>
                <c:pt idx="30">
                  <c:v>283.2</c:v>
                </c:pt>
                <c:pt idx="31">
                  <c:v>303</c:v>
                </c:pt>
                <c:pt idx="32">
                  <c:v>322.39999999999992</c:v>
                </c:pt>
                <c:pt idx="33">
                  <c:v>340.9</c:v>
                </c:pt>
                <c:pt idx="34">
                  <c:v>343.7</c:v>
                </c:pt>
                <c:pt idx="35">
                  <c:v>394.7</c:v>
                </c:pt>
                <c:pt idx="36">
                  <c:v>477.4</c:v>
                </c:pt>
                <c:pt idx="37">
                  <c:v>549.1</c:v>
                </c:pt>
                <c:pt idx="38">
                  <c:v>607.1</c:v>
                </c:pt>
                <c:pt idx="39">
                  <c:v>640.29999999999995</c:v>
                </c:pt>
                <c:pt idx="40">
                  <c:v>711.9</c:v>
                </c:pt>
                <c:pt idx="41">
                  <c:v>789.4</c:v>
                </c:pt>
                <c:pt idx="42">
                  <c:v>924.6</c:v>
                </c:pt>
                <c:pt idx="43">
                  <c:v>1137.3</c:v>
                </c:pt>
                <c:pt idx="44">
                  <c:v>1307</c:v>
                </c:pt>
                <c:pt idx="45">
                  <c:v>1507.3</c:v>
                </c:pt>
                <c:pt idx="46">
                  <c:v>1740.6</c:v>
                </c:pt>
                <c:pt idx="47">
                  <c:v>1889.8</c:v>
                </c:pt>
                <c:pt idx="48">
                  <c:v>2051.6</c:v>
                </c:pt>
                <c:pt idx="49">
                  <c:v>2190.6999999999998</c:v>
                </c:pt>
                <c:pt idx="50">
                  <c:v>2411.6</c:v>
                </c:pt>
                <c:pt idx="51">
                  <c:v>2689</c:v>
                </c:pt>
                <c:pt idx="52">
                  <c:v>2999.7</c:v>
                </c:pt>
                <c:pt idx="53">
                  <c:v>3248.4</c:v>
                </c:pt>
                <c:pt idx="54">
                  <c:v>3433.1</c:v>
                </c:pt>
                <c:pt idx="55">
                  <c:v>3604.4</c:v>
                </c:pt>
                <c:pt idx="56">
                  <c:v>3734.1</c:v>
                </c:pt>
                <c:pt idx="57">
                  <c:v>3772.3</c:v>
                </c:pt>
                <c:pt idx="58">
                  <c:v>3721.1</c:v>
                </c:pt>
                <c:pt idx="59">
                  <c:v>3632.4</c:v>
                </c:pt>
                <c:pt idx="60">
                  <c:v>3409.8</c:v>
                </c:pt>
                <c:pt idx="61">
                  <c:v>3319.6</c:v>
                </c:pt>
                <c:pt idx="62">
                  <c:v>3540.4</c:v>
                </c:pt>
                <c:pt idx="63">
                  <c:v>3913.4</c:v>
                </c:pt>
                <c:pt idx="64">
                  <c:v>4295.5</c:v>
                </c:pt>
                <c:pt idx="65">
                  <c:v>4592.2</c:v>
                </c:pt>
                <c:pt idx="66">
                  <c:v>4829</c:v>
                </c:pt>
                <c:pt idx="67">
                  <c:v>5035.1000000000004</c:v>
                </c:pt>
                <c:pt idx="68">
                  <c:v>5420.5</c:v>
                </c:pt>
                <c:pt idx="69">
                  <c:v>5958.2</c:v>
                </c:pt>
              </c:numCache>
            </c:numRef>
          </c:val>
        </c:ser>
        <c:axId val="96479104"/>
        <c:axId val="96480640"/>
      </c:barChart>
      <c:catAx>
        <c:axId val="9647910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96480640"/>
        <c:crosses val="autoZero"/>
        <c:auto val="1"/>
        <c:lblAlgn val="ctr"/>
        <c:lblOffset val="100"/>
      </c:catAx>
      <c:valAx>
        <c:axId val="96480640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 billions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96479104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 Debt</a:t>
            </a:r>
            <a:r>
              <a:rPr lang="en-US" baseline="0"/>
              <a:t> as Share of GDP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tx>
            <c:strRef>
              <c:f>'B78'!$O$3</c:f>
              <c:strCache>
                <c:ptCount val="1"/>
                <c:pt idx="0">
                  <c:v>Net Debt/GDP</c:v>
                </c:pt>
              </c:strCache>
            </c:strRef>
          </c:tx>
          <c:cat>
            <c:strRef>
              <c:f>'B78'!$A$6:$A$74</c:f>
              <c:strCache>
                <c:ptCount val="69"/>
                <c:pt idx="0">
                  <c:v>1941</c:v>
                </c:pt>
                <c:pt idx="1">
                  <c:v>1942</c:v>
                </c:pt>
                <c:pt idx="2">
                  <c:v>1943</c:v>
                </c:pt>
                <c:pt idx="3">
                  <c:v>1944</c:v>
                </c:pt>
                <c:pt idx="4">
                  <c:v>1945</c:v>
                </c:pt>
                <c:pt idx="5">
                  <c:v>1946</c:v>
                </c:pt>
                <c:pt idx="6">
                  <c:v>1947</c:v>
                </c:pt>
                <c:pt idx="7">
                  <c:v>1948</c:v>
                </c:pt>
                <c:pt idx="8">
                  <c:v>1949</c:v>
                </c:pt>
                <c:pt idx="9">
                  <c:v>1950</c:v>
                </c:pt>
                <c:pt idx="10">
                  <c:v>1951</c:v>
                </c:pt>
                <c:pt idx="11">
                  <c:v>1952</c:v>
                </c:pt>
                <c:pt idx="12">
                  <c:v>1953</c:v>
                </c:pt>
                <c:pt idx="13">
                  <c:v>1954</c:v>
                </c:pt>
                <c:pt idx="14">
                  <c:v>1955</c:v>
                </c:pt>
                <c:pt idx="15">
                  <c:v>1956</c:v>
                </c:pt>
                <c:pt idx="16">
                  <c:v>1957</c:v>
                </c:pt>
                <c:pt idx="17">
                  <c:v>1958</c:v>
                </c:pt>
                <c:pt idx="18">
                  <c:v>1959</c:v>
                </c:pt>
                <c:pt idx="19">
                  <c:v>1960</c:v>
                </c:pt>
                <c:pt idx="20">
                  <c:v>1961</c:v>
                </c:pt>
                <c:pt idx="21">
                  <c:v>1962</c:v>
                </c:pt>
                <c:pt idx="22">
                  <c:v>1963</c:v>
                </c:pt>
                <c:pt idx="23">
                  <c:v>1964</c:v>
                </c:pt>
                <c:pt idx="24">
                  <c:v>1965</c:v>
                </c:pt>
                <c:pt idx="25">
                  <c:v>1966</c:v>
                </c:pt>
                <c:pt idx="26">
                  <c:v>1967</c:v>
                </c:pt>
                <c:pt idx="27">
                  <c:v>1968</c:v>
                </c:pt>
                <c:pt idx="28">
                  <c:v>1969</c:v>
                </c:pt>
                <c:pt idx="29">
                  <c:v>1970</c:v>
                </c:pt>
                <c:pt idx="30">
                  <c:v>1971</c:v>
                </c:pt>
                <c:pt idx="31">
                  <c:v>1972</c:v>
                </c:pt>
                <c:pt idx="32">
                  <c:v>1973</c:v>
                </c:pt>
                <c:pt idx="33">
                  <c:v>1974</c:v>
                </c:pt>
                <c:pt idx="34">
                  <c:v>1975</c:v>
                </c:pt>
                <c:pt idx="35">
                  <c:v>1976</c:v>
                </c:pt>
                <c:pt idx="36">
                  <c:v>1977</c:v>
                </c:pt>
                <c:pt idx="37">
                  <c:v>1978</c:v>
                </c:pt>
                <c:pt idx="38">
                  <c:v>1979</c:v>
                </c:pt>
                <c:pt idx="39">
                  <c:v>1980</c:v>
                </c:pt>
                <c:pt idx="40">
                  <c:v>1981</c:v>
                </c:pt>
                <c:pt idx="41">
                  <c:v>1982</c:v>
                </c:pt>
                <c:pt idx="42">
                  <c:v>1983</c:v>
                </c:pt>
                <c:pt idx="43">
                  <c:v>1984</c:v>
                </c:pt>
                <c:pt idx="44">
                  <c:v>1985</c:v>
                </c:pt>
                <c:pt idx="45">
                  <c:v>1986</c:v>
                </c:pt>
                <c:pt idx="46">
                  <c:v>1987</c:v>
                </c:pt>
                <c:pt idx="47">
                  <c:v>1988</c:v>
                </c:pt>
                <c:pt idx="48">
                  <c:v>1989</c:v>
                </c:pt>
                <c:pt idx="49">
                  <c:v>1990</c:v>
                </c:pt>
                <c:pt idx="50">
                  <c:v>1991</c:v>
                </c:pt>
                <c:pt idx="51">
                  <c:v>1992 </c:v>
                </c:pt>
                <c:pt idx="52">
                  <c:v>1993</c:v>
                </c:pt>
                <c:pt idx="53">
                  <c:v>1994</c:v>
                </c:pt>
                <c:pt idx="54">
                  <c:v>1995</c:v>
                </c:pt>
                <c:pt idx="55">
                  <c:v>1996</c:v>
                </c:pt>
                <c:pt idx="56">
                  <c:v>1997</c:v>
                </c:pt>
                <c:pt idx="57">
                  <c:v>1998</c:v>
                </c:pt>
                <c:pt idx="58">
                  <c:v>1999</c:v>
                </c:pt>
                <c:pt idx="59">
                  <c:v>2000</c:v>
                </c:pt>
                <c:pt idx="60">
                  <c:v>2001</c:v>
                </c:pt>
                <c:pt idx="61">
                  <c:v>2002</c:v>
                </c:pt>
                <c:pt idx="62">
                  <c:v>2003</c:v>
                </c:pt>
                <c:pt idx="63">
                  <c:v>2004</c:v>
                </c:pt>
                <c:pt idx="64">
                  <c:v>2005</c:v>
                </c:pt>
                <c:pt idx="65">
                  <c:v>2006</c:v>
                </c:pt>
                <c:pt idx="66">
                  <c:v>2007</c:v>
                </c:pt>
                <c:pt idx="67">
                  <c:v>2008</c:v>
                </c:pt>
                <c:pt idx="68">
                  <c:v>2009</c:v>
                </c:pt>
              </c:strCache>
            </c:strRef>
          </c:cat>
          <c:val>
            <c:numRef>
              <c:f>'B78'!$O$6:$O$74</c:f>
              <c:numCache>
                <c:formatCode>0%</c:formatCode>
                <c:ptCount val="69"/>
                <c:pt idx="0">
                  <c:v>0.42000000000000004</c:v>
                </c:pt>
                <c:pt idx="1">
                  <c:v>0.47000000000000003</c:v>
                </c:pt>
                <c:pt idx="2">
                  <c:v>0.71000000000000008</c:v>
                </c:pt>
                <c:pt idx="3">
                  <c:v>0.88</c:v>
                </c:pt>
                <c:pt idx="4">
                  <c:v>1.06</c:v>
                </c:pt>
                <c:pt idx="5">
                  <c:v>1.0900000000000001</c:v>
                </c:pt>
                <c:pt idx="6">
                  <c:v>0.96000000000000008</c:v>
                </c:pt>
                <c:pt idx="7">
                  <c:v>0.84000000000000008</c:v>
                </c:pt>
                <c:pt idx="8">
                  <c:v>0.79</c:v>
                </c:pt>
                <c:pt idx="9">
                  <c:v>0.8</c:v>
                </c:pt>
                <c:pt idx="10">
                  <c:v>0.67000000000000015</c:v>
                </c:pt>
                <c:pt idx="11">
                  <c:v>0.62000000000000011</c:v>
                </c:pt>
                <c:pt idx="12">
                  <c:v>0.59</c:v>
                </c:pt>
                <c:pt idx="13">
                  <c:v>0.60000000000000009</c:v>
                </c:pt>
                <c:pt idx="14">
                  <c:v>0.56999999999999995</c:v>
                </c:pt>
                <c:pt idx="15">
                  <c:v>0.52</c:v>
                </c:pt>
                <c:pt idx="16">
                  <c:v>0.49000000000000005</c:v>
                </c:pt>
                <c:pt idx="17">
                  <c:v>0.49000000000000005</c:v>
                </c:pt>
                <c:pt idx="18">
                  <c:v>0.48000000000000004</c:v>
                </c:pt>
                <c:pt idx="19">
                  <c:v>0.46</c:v>
                </c:pt>
                <c:pt idx="20">
                  <c:v>0.45</c:v>
                </c:pt>
                <c:pt idx="21">
                  <c:v>0.44</c:v>
                </c:pt>
                <c:pt idx="22">
                  <c:v>0.42000000000000004</c:v>
                </c:pt>
                <c:pt idx="23">
                  <c:v>0.4</c:v>
                </c:pt>
                <c:pt idx="24">
                  <c:v>0.38000000000000006</c:v>
                </c:pt>
                <c:pt idx="25">
                  <c:v>0.35000000000000003</c:v>
                </c:pt>
                <c:pt idx="26">
                  <c:v>0.33000000000000007</c:v>
                </c:pt>
                <c:pt idx="27">
                  <c:v>0.33000000000000007</c:v>
                </c:pt>
                <c:pt idx="28">
                  <c:v>0.29000000000000004</c:v>
                </c:pt>
                <c:pt idx="29">
                  <c:v>0.28000000000000008</c:v>
                </c:pt>
                <c:pt idx="30">
                  <c:v>0.28000000000000008</c:v>
                </c:pt>
                <c:pt idx="31">
                  <c:v>0.27</c:v>
                </c:pt>
                <c:pt idx="32">
                  <c:v>0.26</c:v>
                </c:pt>
                <c:pt idx="33">
                  <c:v>0.24000000000000002</c:v>
                </c:pt>
                <c:pt idx="34">
                  <c:v>0.25</c:v>
                </c:pt>
                <c:pt idx="35">
                  <c:v>0.27</c:v>
                </c:pt>
                <c:pt idx="36">
                  <c:v>0.28000000000000008</c:v>
                </c:pt>
                <c:pt idx="37">
                  <c:v>0.27</c:v>
                </c:pt>
                <c:pt idx="38">
                  <c:v>0.26</c:v>
                </c:pt>
                <c:pt idx="39">
                  <c:v>0.26</c:v>
                </c:pt>
                <c:pt idx="40">
                  <c:v>0.26</c:v>
                </c:pt>
                <c:pt idx="41">
                  <c:v>0.29000000000000004</c:v>
                </c:pt>
                <c:pt idx="42">
                  <c:v>0.33000000000000007</c:v>
                </c:pt>
                <c:pt idx="43">
                  <c:v>0.34</c:v>
                </c:pt>
                <c:pt idx="44">
                  <c:v>0.36000000000000004</c:v>
                </c:pt>
                <c:pt idx="45">
                  <c:v>0.39000000000000007</c:v>
                </c:pt>
                <c:pt idx="46">
                  <c:v>0.41000000000000003</c:v>
                </c:pt>
                <c:pt idx="47">
                  <c:v>0.41000000000000003</c:v>
                </c:pt>
                <c:pt idx="48">
                  <c:v>0.41000000000000003</c:v>
                </c:pt>
                <c:pt idx="49">
                  <c:v>0.42000000000000004</c:v>
                </c:pt>
                <c:pt idx="50">
                  <c:v>0.45</c:v>
                </c:pt>
                <c:pt idx="51">
                  <c:v>0.48000000000000004</c:v>
                </c:pt>
                <c:pt idx="52">
                  <c:v>0.49000000000000005</c:v>
                </c:pt>
                <c:pt idx="53">
                  <c:v>0.49000000000000005</c:v>
                </c:pt>
                <c:pt idx="54">
                  <c:v>0.49000000000000005</c:v>
                </c:pt>
                <c:pt idx="55">
                  <c:v>0.49000000000000005</c:v>
                </c:pt>
                <c:pt idx="56">
                  <c:v>0.46</c:v>
                </c:pt>
                <c:pt idx="57">
                  <c:v>0.43000000000000005</c:v>
                </c:pt>
                <c:pt idx="58">
                  <c:v>0.4</c:v>
                </c:pt>
                <c:pt idx="59">
                  <c:v>0.35000000000000003</c:v>
                </c:pt>
                <c:pt idx="60">
                  <c:v>0.33000000000000007</c:v>
                </c:pt>
                <c:pt idx="61">
                  <c:v>0.34</c:v>
                </c:pt>
                <c:pt idx="62">
                  <c:v>0.36000000000000004</c:v>
                </c:pt>
                <c:pt idx="63">
                  <c:v>0.37000000000000005</c:v>
                </c:pt>
                <c:pt idx="64">
                  <c:v>0.38000000000000006</c:v>
                </c:pt>
                <c:pt idx="65">
                  <c:v>0.37000000000000005</c:v>
                </c:pt>
                <c:pt idx="66">
                  <c:v>0.37000000000000005</c:v>
                </c:pt>
                <c:pt idx="67">
                  <c:v>0.41000000000000003</c:v>
                </c:pt>
                <c:pt idx="68">
                  <c:v>0.54</c:v>
                </c:pt>
              </c:numCache>
            </c:numRef>
          </c:val>
        </c:ser>
        <c:overlap val="100"/>
        <c:axId val="96503680"/>
        <c:axId val="96516736"/>
      </c:barChart>
      <c:catAx>
        <c:axId val="96503680"/>
        <c:scaling>
          <c:orientation val="minMax"/>
        </c:scaling>
        <c:axPos val="b"/>
        <c:numFmt formatCode="General" sourceLinked="1"/>
        <c:tickLblPos val="nextTo"/>
        <c:crossAx val="96516736"/>
        <c:crosses val="autoZero"/>
        <c:auto val="1"/>
        <c:lblAlgn val="ctr"/>
        <c:lblOffset val="100"/>
      </c:catAx>
      <c:valAx>
        <c:axId val="96516736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%" sourceLinked="1"/>
        <c:tickLblPos val="nextTo"/>
        <c:crossAx val="96503680"/>
        <c:crosses val="autoZero"/>
        <c:crossBetween val="between"/>
      </c:valAx>
    </c:plotArea>
    <c:plotVisOnly val="1"/>
    <c:dispBlanksAs val="gap"/>
  </c:chart>
  <c:spPr>
    <a:ln>
      <a:solidFill>
        <a:srgbClr val="4F81BD"/>
      </a:solidFill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2200" baseline="0" dirty="0"/>
              <a:t>Revenues, Spending, Deficit % of GDP</a:t>
            </a:r>
          </a:p>
        </c:rich>
      </c:tx>
      <c:layout/>
    </c:title>
    <c:plotArea>
      <c:layout/>
      <c:lineChart>
        <c:grouping val="standard"/>
        <c:ser>
          <c:idx val="1"/>
          <c:order val="0"/>
          <c:marker>
            <c:symbol val="none"/>
          </c:marker>
          <c:cat>
            <c:strRef>
              <c:f>'B78'!$A$45:$A$74</c:f>
              <c:strCach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 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strCache>
            </c:strRef>
          </c:cat>
          <c:val>
            <c:numRef>
              <c:f>'B78'!$P$45:$P$74</c:f>
              <c:numCache>
                <c:formatCode>0.0%</c:formatCode>
                <c:ptCount val="30"/>
                <c:pt idx="0">
                  <c:v>-2.7E-2</c:v>
                </c:pt>
                <c:pt idx="1">
                  <c:v>-2.5999999999999999E-2</c:v>
                </c:pt>
                <c:pt idx="2">
                  <c:v>-0.04</c:v>
                </c:pt>
                <c:pt idx="3">
                  <c:v>-0.06</c:v>
                </c:pt>
                <c:pt idx="4">
                  <c:v>-4.8000000000000001E-2</c:v>
                </c:pt>
                <c:pt idx="5">
                  <c:v>-5.0999999999999997E-2</c:v>
                </c:pt>
                <c:pt idx="6">
                  <c:v>-0.05</c:v>
                </c:pt>
                <c:pt idx="7">
                  <c:v>-3.2000000000000001E-2</c:v>
                </c:pt>
                <c:pt idx="8">
                  <c:v>-3.1E-2</c:v>
                </c:pt>
                <c:pt idx="9">
                  <c:v>-2.8000000000000001E-2</c:v>
                </c:pt>
                <c:pt idx="10">
                  <c:v>-3.9E-2</c:v>
                </c:pt>
                <c:pt idx="11">
                  <c:v>-4.4999999999999998E-2</c:v>
                </c:pt>
                <c:pt idx="12">
                  <c:v>-4.7E-2</c:v>
                </c:pt>
                <c:pt idx="13">
                  <c:v>-3.9E-2</c:v>
                </c:pt>
                <c:pt idx="14">
                  <c:v>-2.9000000000000001E-2</c:v>
                </c:pt>
                <c:pt idx="15">
                  <c:v>-2.1999999999999999E-2</c:v>
                </c:pt>
                <c:pt idx="16">
                  <c:v>-1.4E-2</c:v>
                </c:pt>
                <c:pt idx="17">
                  <c:v>-3.0000000000000001E-3</c:v>
                </c:pt>
                <c:pt idx="18">
                  <c:v>8.0000000000000002E-3</c:v>
                </c:pt>
                <c:pt idx="19">
                  <c:v>1.4E-2</c:v>
                </c:pt>
                <c:pt idx="20">
                  <c:v>2.4E-2</c:v>
                </c:pt>
                <c:pt idx="21">
                  <c:v>1.2999999999999999E-2</c:v>
                </c:pt>
                <c:pt idx="22">
                  <c:v>-1.4999999999999999E-2</c:v>
                </c:pt>
                <c:pt idx="23">
                  <c:v>-3.5000000000000003E-2</c:v>
                </c:pt>
                <c:pt idx="24">
                  <c:v>-3.5999999999999997E-2</c:v>
                </c:pt>
                <c:pt idx="25">
                  <c:v>-2.5999999999999999E-2</c:v>
                </c:pt>
                <c:pt idx="26">
                  <c:v>-1.9E-2</c:v>
                </c:pt>
                <c:pt idx="27">
                  <c:v>-1.2E-2</c:v>
                </c:pt>
                <c:pt idx="28">
                  <c:v>-3.2000000000000001E-2</c:v>
                </c:pt>
                <c:pt idx="29">
                  <c:v>-9.5000000000000001E-2</c:v>
                </c:pt>
              </c:numCache>
            </c:numRef>
          </c:val>
        </c:ser>
        <c:ser>
          <c:idx val="0"/>
          <c:order val="1"/>
          <c:tx>
            <c:strRef>
              <c:f>'B78'!$Q$3</c:f>
              <c:strCache>
                <c:ptCount val="1"/>
                <c:pt idx="0">
                  <c:v>Revenues/GDP</c:v>
                </c:pt>
              </c:strCache>
            </c:strRef>
          </c:tx>
          <c:marker>
            <c:symbol val="none"/>
          </c:marker>
          <c:val>
            <c:numRef>
              <c:f>'B78'!$Q$45:$Q$74</c:f>
              <c:numCache>
                <c:formatCode>0.0%</c:formatCode>
                <c:ptCount val="30"/>
                <c:pt idx="0">
                  <c:v>0.19</c:v>
                </c:pt>
                <c:pt idx="1">
                  <c:v>0.19600000000000001</c:v>
                </c:pt>
                <c:pt idx="2">
                  <c:v>0.191</c:v>
                </c:pt>
                <c:pt idx="3">
                  <c:v>0.17499999999999999</c:v>
                </c:pt>
                <c:pt idx="4">
                  <c:v>0.17399999999999999</c:v>
                </c:pt>
                <c:pt idx="5">
                  <c:v>0.17699999999999999</c:v>
                </c:pt>
                <c:pt idx="6">
                  <c:v>0.17399999999999999</c:v>
                </c:pt>
                <c:pt idx="7">
                  <c:v>0.184</c:v>
                </c:pt>
                <c:pt idx="8">
                  <c:v>0.182</c:v>
                </c:pt>
                <c:pt idx="9">
                  <c:v>0.184</c:v>
                </c:pt>
                <c:pt idx="10">
                  <c:v>0.18</c:v>
                </c:pt>
                <c:pt idx="11">
                  <c:v>0.17799999999999999</c:v>
                </c:pt>
                <c:pt idx="12">
                  <c:v>0.17499999999999999</c:v>
                </c:pt>
                <c:pt idx="13">
                  <c:v>0.17599999999999999</c:v>
                </c:pt>
                <c:pt idx="14">
                  <c:v>0.18099999999999999</c:v>
                </c:pt>
                <c:pt idx="15">
                  <c:v>0.185</c:v>
                </c:pt>
                <c:pt idx="16">
                  <c:v>0.189</c:v>
                </c:pt>
                <c:pt idx="17">
                  <c:v>0.193</c:v>
                </c:pt>
                <c:pt idx="18">
                  <c:v>0.2</c:v>
                </c:pt>
                <c:pt idx="19">
                  <c:v>0.2</c:v>
                </c:pt>
                <c:pt idx="20">
                  <c:v>0.20899999999999999</c:v>
                </c:pt>
                <c:pt idx="21">
                  <c:v>0.19800000000000001</c:v>
                </c:pt>
                <c:pt idx="22">
                  <c:v>0.17899999999999999</c:v>
                </c:pt>
                <c:pt idx="23">
                  <c:v>0.16500000000000001</c:v>
                </c:pt>
                <c:pt idx="24">
                  <c:v>0.16400000000000001</c:v>
                </c:pt>
                <c:pt idx="25">
                  <c:v>0.17599999999999999</c:v>
                </c:pt>
                <c:pt idx="26">
                  <c:v>0.185</c:v>
                </c:pt>
                <c:pt idx="27">
                  <c:v>0.188</c:v>
                </c:pt>
                <c:pt idx="28">
                  <c:v>0.17699999999999999</c:v>
                </c:pt>
                <c:pt idx="29">
                  <c:v>0.14199999999999999</c:v>
                </c:pt>
              </c:numCache>
            </c:numRef>
          </c:val>
        </c:ser>
        <c:ser>
          <c:idx val="2"/>
          <c:order val="2"/>
          <c:tx>
            <c:strRef>
              <c:f>'B78'!$R$3</c:f>
              <c:strCache>
                <c:ptCount val="1"/>
                <c:pt idx="0">
                  <c:v>Spending/GDP</c:v>
                </c:pt>
              </c:strCache>
            </c:strRef>
          </c:tx>
          <c:marker>
            <c:symbol val="none"/>
          </c:marker>
          <c:val>
            <c:numRef>
              <c:f>'B78'!$R$45:$R$74</c:f>
              <c:numCache>
                <c:formatCode>0.0%</c:formatCode>
                <c:ptCount val="30"/>
                <c:pt idx="0">
                  <c:v>0.217</c:v>
                </c:pt>
                <c:pt idx="1">
                  <c:v>0.222</c:v>
                </c:pt>
                <c:pt idx="2">
                  <c:v>0.23100000000000001</c:v>
                </c:pt>
                <c:pt idx="3">
                  <c:v>0.23499999999999999</c:v>
                </c:pt>
                <c:pt idx="4">
                  <c:v>0.222</c:v>
                </c:pt>
                <c:pt idx="5">
                  <c:v>0.22900000000000001</c:v>
                </c:pt>
                <c:pt idx="6">
                  <c:v>0.224</c:v>
                </c:pt>
                <c:pt idx="7">
                  <c:v>0.216</c:v>
                </c:pt>
                <c:pt idx="8">
                  <c:v>0.21299999999999999</c:v>
                </c:pt>
                <c:pt idx="9">
                  <c:v>0.21199999999999999</c:v>
                </c:pt>
                <c:pt idx="10">
                  <c:v>0.218</c:v>
                </c:pt>
                <c:pt idx="11">
                  <c:v>0.223</c:v>
                </c:pt>
                <c:pt idx="12">
                  <c:v>0.221</c:v>
                </c:pt>
                <c:pt idx="13">
                  <c:v>0.214</c:v>
                </c:pt>
                <c:pt idx="14">
                  <c:v>0.21</c:v>
                </c:pt>
                <c:pt idx="15">
                  <c:v>0.20699999999999999</c:v>
                </c:pt>
                <c:pt idx="16">
                  <c:v>0.20300000000000001</c:v>
                </c:pt>
                <c:pt idx="17">
                  <c:v>0.19600000000000001</c:v>
                </c:pt>
                <c:pt idx="18">
                  <c:v>0.192</c:v>
                </c:pt>
                <c:pt idx="19">
                  <c:v>0.187</c:v>
                </c:pt>
                <c:pt idx="20">
                  <c:v>0.184</c:v>
                </c:pt>
                <c:pt idx="21">
                  <c:v>0.185</c:v>
                </c:pt>
                <c:pt idx="22">
                  <c:v>0.19400000000000001</c:v>
                </c:pt>
                <c:pt idx="23">
                  <c:v>0.2</c:v>
                </c:pt>
                <c:pt idx="24">
                  <c:v>0.19900000000000001</c:v>
                </c:pt>
                <c:pt idx="25">
                  <c:v>0.20200000000000001</c:v>
                </c:pt>
                <c:pt idx="26">
                  <c:v>0.20399999999999999</c:v>
                </c:pt>
                <c:pt idx="27">
                  <c:v>0.2</c:v>
                </c:pt>
                <c:pt idx="28">
                  <c:v>0.20899999999999999</c:v>
                </c:pt>
                <c:pt idx="29">
                  <c:v>0.23699999999999999</c:v>
                </c:pt>
              </c:numCache>
            </c:numRef>
          </c:val>
        </c:ser>
        <c:marker val="1"/>
        <c:axId val="111115648"/>
        <c:axId val="111231744"/>
      </c:lineChart>
      <c:catAx>
        <c:axId val="111115648"/>
        <c:scaling>
          <c:orientation val="minMax"/>
        </c:scaling>
        <c:axPos val="b"/>
        <c:numFmt formatCode="General" sourceLinked="1"/>
        <c:tickLblPos val="low"/>
        <c:txPr>
          <a:bodyPr rot="2700000" vert="horz"/>
          <a:lstStyle/>
          <a:p>
            <a:pPr>
              <a:defRPr sz="1600" baseline="0"/>
            </a:pPr>
            <a:endParaRPr lang="en-US"/>
          </a:p>
        </c:txPr>
        <c:crossAx val="111231744"/>
        <c:crosses val="autoZero"/>
        <c:auto val="1"/>
        <c:lblAlgn val="ctr"/>
        <c:lblOffset val="100"/>
        <c:tickLblSkip val="2"/>
        <c:tickMarkSkip val="1"/>
      </c:catAx>
      <c:valAx>
        <c:axId val="111231744"/>
        <c:scaling>
          <c:orientation val="minMax"/>
          <c:max val="0.25"/>
          <c:min val="-0.1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ot"/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1115648"/>
        <c:crosses val="autoZero"/>
        <c:crossBetween val="between"/>
      </c:valAx>
    </c:plotArea>
    <c:plotVisOnly val="1"/>
    <c:dispBlanksAs val="gap"/>
  </c:chart>
  <c:spPr>
    <a:ln>
      <a:solidFill>
        <a:srgbClr val="4F81BD"/>
      </a:solidFill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</cdr:x>
      <cdr:y>0.18403</cdr:y>
    </cdr:from>
    <cdr:to>
      <cdr:x>0.58958</cdr:x>
      <cdr:y>0.29167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00200" y="504825"/>
          <a:ext cx="109537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</cdr:x>
      <cdr:y>0.10811</cdr:y>
    </cdr:from>
    <cdr:to>
      <cdr:x>0.7</cdr:x>
      <cdr:y>0.19144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86200" y="609600"/>
          <a:ext cx="1554480" cy="4698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>
              <a:solidFill>
                <a:schemeClr val="accent3"/>
              </a:solidFill>
            </a:rPr>
            <a:t>Spending</a:t>
          </a:r>
        </a:p>
      </cdr:txBody>
    </cdr:sp>
  </cdr:relSizeAnchor>
  <cdr:relSizeAnchor xmlns:cdr="http://schemas.openxmlformats.org/drawingml/2006/chartDrawing">
    <cdr:from>
      <cdr:x>0.31373</cdr:x>
      <cdr:y>0.24324</cdr:y>
    </cdr:from>
    <cdr:to>
      <cdr:x>0.51373</cdr:x>
      <cdr:y>0.33352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38400" y="1371600"/>
          <a:ext cx="1554480" cy="5090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>
              <a:solidFill>
                <a:srgbClr val="0070C0"/>
              </a:solidFill>
            </a:rPr>
            <a:t>Revenues</a:t>
          </a:r>
        </a:p>
      </cdr:txBody>
    </cdr:sp>
  </cdr:relSizeAnchor>
  <cdr:relSizeAnchor xmlns:cdr="http://schemas.openxmlformats.org/drawingml/2006/chartDrawing">
    <cdr:from>
      <cdr:x>0.56863</cdr:x>
      <cdr:y>0.67568</cdr:y>
    </cdr:from>
    <cdr:to>
      <cdr:x>0.76863</cdr:x>
      <cdr:y>0.77985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19600" y="3810000"/>
          <a:ext cx="1554480" cy="5873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>
              <a:solidFill>
                <a:schemeClr val="accent6"/>
              </a:solidFill>
            </a:rPr>
            <a:t>Deficit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56A89-C160-48C9-8638-3A1DB1D427E7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31954-0B03-4BAA-8DB9-D7C3B3840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167DD-4E38-4D01-B459-AE332FDA01B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C9299-95CC-45CE-9BF0-8224770793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C9299-95CC-45CE-9BF0-82247707930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A7EE5560-D386-4A57-9F1D-2E5B4A0E9238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ensus.gov/retail/marts/www/retail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81200" cy="487362"/>
          </a:xfrm>
        </p:spPr>
        <p:txBody>
          <a:bodyPr/>
          <a:lstStyle/>
          <a:p>
            <a:r>
              <a:rPr lang="en-US" sz="1600" dirty="0" smtClean="0"/>
              <a:t>Oct 14, 2009</a:t>
            </a:r>
            <a:endParaRPr lang="en-US" sz="1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/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Savings and Investment</a:t>
            </a:r>
          </a:p>
          <a:p>
            <a:pPr marL="971550" lvl="1" indent="-571500">
              <a:buClrTx/>
              <a:buSzPct val="100000"/>
              <a:buFont typeface="+mj-lt"/>
              <a:buAutoNum type="alphaUcPeriod"/>
            </a:pPr>
            <a:r>
              <a:rPr lang="en-US" dirty="0" smtClean="0"/>
              <a:t>The Savings and Investment Identity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Deficits and Debt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 Problems with the debt</a:t>
            </a:r>
          </a:p>
          <a:p>
            <a:pPr marL="971550" lvl="1" indent="-571500">
              <a:buClrTx/>
              <a:buSzPct val="100000"/>
              <a:buFont typeface="+mj-lt"/>
              <a:buAutoNum type="alphaUcPeriod"/>
            </a:pPr>
            <a:endParaRPr lang="en-US" dirty="0" smtClean="0"/>
          </a:p>
          <a:p>
            <a:pPr marL="971550" lvl="1" indent="-571500">
              <a:buClrTx/>
              <a:buSzPct val="100000"/>
              <a:buFont typeface="+mj-lt"/>
              <a:buAutoNum type="alphaU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Surplus/Deficit (G-T)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09600" y="1752600"/>
          <a:ext cx="7239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Deficit/Surplus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33400" y="1447800"/>
          <a:ext cx="7467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Deficit/Surplus as Share of GDP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762000" y="1600200"/>
          <a:ext cx="7239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History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" y="1447800"/>
          <a:ext cx="7467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(not deficit)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" y="609600"/>
          <a:ext cx="7848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57200" y="838200"/>
          <a:ext cx="7772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8302394" cy="5029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3" name="Freeform 2"/>
          <p:cNvSpPr/>
          <p:nvPr/>
        </p:nvSpPr>
        <p:spPr bwMode="auto">
          <a:xfrm>
            <a:off x="3570691" y="4569691"/>
            <a:ext cx="447950" cy="653473"/>
          </a:xfrm>
          <a:custGeom>
            <a:avLst/>
            <a:gdLst>
              <a:gd name="connsiteX0" fmla="*/ 350145 w 447950"/>
              <a:gd name="connsiteY0" fmla="*/ 2309 h 653473"/>
              <a:gd name="connsiteX1" fmla="*/ 183891 w 447950"/>
              <a:gd name="connsiteY1" fmla="*/ 43873 h 653473"/>
              <a:gd name="connsiteX2" fmla="*/ 114618 w 447950"/>
              <a:gd name="connsiteY2" fmla="*/ 113145 h 653473"/>
              <a:gd name="connsiteX3" fmla="*/ 73054 w 447950"/>
              <a:gd name="connsiteY3" fmla="*/ 154709 h 653473"/>
              <a:gd name="connsiteX4" fmla="*/ 59200 w 447950"/>
              <a:gd name="connsiteY4" fmla="*/ 196273 h 653473"/>
              <a:gd name="connsiteX5" fmla="*/ 31491 w 447950"/>
              <a:gd name="connsiteY5" fmla="*/ 237836 h 653473"/>
              <a:gd name="connsiteX6" fmla="*/ 3782 w 447950"/>
              <a:gd name="connsiteY6" fmla="*/ 320964 h 653473"/>
              <a:gd name="connsiteX7" fmla="*/ 31491 w 447950"/>
              <a:gd name="connsiteY7" fmla="*/ 556491 h 653473"/>
              <a:gd name="connsiteX8" fmla="*/ 59200 w 447950"/>
              <a:gd name="connsiteY8" fmla="*/ 598054 h 653473"/>
              <a:gd name="connsiteX9" fmla="*/ 86909 w 447950"/>
              <a:gd name="connsiteY9" fmla="*/ 625764 h 653473"/>
              <a:gd name="connsiteX10" fmla="*/ 128473 w 447950"/>
              <a:gd name="connsiteY10" fmla="*/ 653473 h 653473"/>
              <a:gd name="connsiteX11" fmla="*/ 308582 w 447950"/>
              <a:gd name="connsiteY11" fmla="*/ 639618 h 653473"/>
              <a:gd name="connsiteX12" fmla="*/ 350145 w 447950"/>
              <a:gd name="connsiteY12" fmla="*/ 625764 h 653473"/>
              <a:gd name="connsiteX13" fmla="*/ 377854 w 447950"/>
              <a:gd name="connsiteY13" fmla="*/ 598054 h 653473"/>
              <a:gd name="connsiteX14" fmla="*/ 419418 w 447950"/>
              <a:gd name="connsiteY14" fmla="*/ 473364 h 653473"/>
              <a:gd name="connsiteX15" fmla="*/ 433273 w 447950"/>
              <a:gd name="connsiteY15" fmla="*/ 417945 h 653473"/>
              <a:gd name="connsiteX16" fmla="*/ 447127 w 447950"/>
              <a:gd name="connsiteY16" fmla="*/ 376382 h 653473"/>
              <a:gd name="connsiteX17" fmla="*/ 405564 w 447950"/>
              <a:gd name="connsiteY17" fmla="*/ 154709 h 653473"/>
              <a:gd name="connsiteX18" fmla="*/ 391709 w 447950"/>
              <a:gd name="connsiteY18" fmla="*/ 113145 h 653473"/>
              <a:gd name="connsiteX19" fmla="*/ 350145 w 447950"/>
              <a:gd name="connsiteY19" fmla="*/ 30018 h 653473"/>
              <a:gd name="connsiteX20" fmla="*/ 350145 w 447950"/>
              <a:gd name="connsiteY20" fmla="*/ 2309 h 653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47950" h="653473">
                <a:moveTo>
                  <a:pt x="350145" y="2309"/>
                </a:moveTo>
                <a:cubicBezTo>
                  <a:pt x="322436" y="4618"/>
                  <a:pt x="238083" y="25809"/>
                  <a:pt x="183891" y="43873"/>
                </a:cubicBezTo>
                <a:cubicBezTo>
                  <a:pt x="136998" y="59504"/>
                  <a:pt x="143038" y="79041"/>
                  <a:pt x="114618" y="113145"/>
                </a:cubicBezTo>
                <a:cubicBezTo>
                  <a:pt x="102075" y="128197"/>
                  <a:pt x="86909" y="140854"/>
                  <a:pt x="73054" y="154709"/>
                </a:cubicBezTo>
                <a:cubicBezTo>
                  <a:pt x="68436" y="168564"/>
                  <a:pt x="65731" y="183211"/>
                  <a:pt x="59200" y="196273"/>
                </a:cubicBezTo>
                <a:cubicBezTo>
                  <a:pt x="51754" y="211166"/>
                  <a:pt x="38254" y="222620"/>
                  <a:pt x="31491" y="237836"/>
                </a:cubicBezTo>
                <a:cubicBezTo>
                  <a:pt x="19628" y="264527"/>
                  <a:pt x="3782" y="320964"/>
                  <a:pt x="3782" y="320964"/>
                </a:cubicBezTo>
                <a:cubicBezTo>
                  <a:pt x="5972" y="351619"/>
                  <a:pt x="0" y="493511"/>
                  <a:pt x="31491" y="556491"/>
                </a:cubicBezTo>
                <a:cubicBezTo>
                  <a:pt x="38938" y="571384"/>
                  <a:pt x="48798" y="585052"/>
                  <a:pt x="59200" y="598054"/>
                </a:cubicBezTo>
                <a:cubicBezTo>
                  <a:pt x="67360" y="608254"/>
                  <a:pt x="76709" y="617604"/>
                  <a:pt x="86909" y="625764"/>
                </a:cubicBezTo>
                <a:cubicBezTo>
                  <a:pt x="99911" y="636166"/>
                  <a:pt x="114618" y="644237"/>
                  <a:pt x="128473" y="653473"/>
                </a:cubicBezTo>
                <a:cubicBezTo>
                  <a:pt x="188509" y="648855"/>
                  <a:pt x="248833" y="647087"/>
                  <a:pt x="308582" y="639618"/>
                </a:cubicBezTo>
                <a:cubicBezTo>
                  <a:pt x="323073" y="637807"/>
                  <a:pt x="337622" y="633278"/>
                  <a:pt x="350145" y="625764"/>
                </a:cubicBezTo>
                <a:cubicBezTo>
                  <a:pt x="361346" y="619043"/>
                  <a:pt x="368618" y="607291"/>
                  <a:pt x="377854" y="598054"/>
                </a:cubicBezTo>
                <a:lnTo>
                  <a:pt x="419418" y="473364"/>
                </a:lnTo>
                <a:cubicBezTo>
                  <a:pt x="425439" y="455300"/>
                  <a:pt x="428042" y="436254"/>
                  <a:pt x="433273" y="417945"/>
                </a:cubicBezTo>
                <a:cubicBezTo>
                  <a:pt x="437285" y="403903"/>
                  <a:pt x="442509" y="390236"/>
                  <a:pt x="447127" y="376382"/>
                </a:cubicBezTo>
                <a:cubicBezTo>
                  <a:pt x="430367" y="208775"/>
                  <a:pt x="447950" y="281865"/>
                  <a:pt x="405564" y="154709"/>
                </a:cubicBezTo>
                <a:cubicBezTo>
                  <a:pt x="400946" y="140854"/>
                  <a:pt x="399810" y="125296"/>
                  <a:pt x="391709" y="113145"/>
                </a:cubicBezTo>
                <a:cubicBezTo>
                  <a:pt x="364619" y="72510"/>
                  <a:pt x="361618" y="75906"/>
                  <a:pt x="350145" y="30018"/>
                </a:cubicBezTo>
                <a:cubicBezTo>
                  <a:pt x="349025" y="25538"/>
                  <a:pt x="377854" y="0"/>
                  <a:pt x="350145" y="2309"/>
                </a:cubicBezTo>
                <a:close/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International Comparisons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6019800" cy="628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News</a:t>
            </a:r>
            <a:endParaRPr lang="en-US" dirty="0"/>
          </a:p>
        </p:txBody>
      </p:sp>
      <p:pic>
        <p:nvPicPr>
          <p:cNvPr id="1034" name="Picture 10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165861"/>
            <a:ext cx="7315200" cy="5692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43846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eform 2"/>
          <p:cNvSpPr/>
          <p:nvPr/>
        </p:nvSpPr>
        <p:spPr bwMode="auto">
          <a:xfrm>
            <a:off x="651164" y="756358"/>
            <a:ext cx="8298872" cy="4175860"/>
          </a:xfrm>
          <a:custGeom>
            <a:avLst/>
            <a:gdLst>
              <a:gd name="connsiteX0" fmla="*/ 27709 w 8298872"/>
              <a:gd name="connsiteY0" fmla="*/ 3178333 h 4175860"/>
              <a:gd name="connsiteX1" fmla="*/ 0 w 8298872"/>
              <a:gd name="connsiteY1" fmla="*/ 3303024 h 4175860"/>
              <a:gd name="connsiteX2" fmla="*/ 13854 w 8298872"/>
              <a:gd name="connsiteY2" fmla="*/ 3510842 h 4175860"/>
              <a:gd name="connsiteX3" fmla="*/ 83127 w 8298872"/>
              <a:gd name="connsiteY3" fmla="*/ 3580115 h 4175860"/>
              <a:gd name="connsiteX4" fmla="*/ 124691 w 8298872"/>
              <a:gd name="connsiteY4" fmla="*/ 3635533 h 4175860"/>
              <a:gd name="connsiteX5" fmla="*/ 207818 w 8298872"/>
              <a:gd name="connsiteY5" fmla="*/ 3718660 h 4175860"/>
              <a:gd name="connsiteX6" fmla="*/ 277091 w 8298872"/>
              <a:gd name="connsiteY6" fmla="*/ 3760224 h 4175860"/>
              <a:gd name="connsiteX7" fmla="*/ 401781 w 8298872"/>
              <a:gd name="connsiteY7" fmla="*/ 3857206 h 4175860"/>
              <a:gd name="connsiteX8" fmla="*/ 526472 w 8298872"/>
              <a:gd name="connsiteY8" fmla="*/ 3884915 h 4175860"/>
              <a:gd name="connsiteX9" fmla="*/ 568036 w 8298872"/>
              <a:gd name="connsiteY9" fmla="*/ 3912624 h 4175860"/>
              <a:gd name="connsiteX10" fmla="*/ 692727 w 8298872"/>
              <a:gd name="connsiteY10" fmla="*/ 3954187 h 4175860"/>
              <a:gd name="connsiteX11" fmla="*/ 775854 w 8298872"/>
              <a:gd name="connsiteY11" fmla="*/ 3981897 h 4175860"/>
              <a:gd name="connsiteX12" fmla="*/ 955963 w 8298872"/>
              <a:gd name="connsiteY12" fmla="*/ 3995751 h 4175860"/>
              <a:gd name="connsiteX13" fmla="*/ 1108363 w 8298872"/>
              <a:gd name="connsiteY13" fmla="*/ 4023460 h 4175860"/>
              <a:gd name="connsiteX14" fmla="*/ 1219200 w 8298872"/>
              <a:gd name="connsiteY14" fmla="*/ 4051169 h 4175860"/>
              <a:gd name="connsiteX15" fmla="*/ 1288472 w 8298872"/>
              <a:gd name="connsiteY15" fmla="*/ 4065024 h 4175860"/>
              <a:gd name="connsiteX16" fmla="*/ 1343891 w 8298872"/>
              <a:gd name="connsiteY16" fmla="*/ 4078878 h 4175860"/>
              <a:gd name="connsiteX17" fmla="*/ 1496291 w 8298872"/>
              <a:gd name="connsiteY17" fmla="*/ 4092733 h 4175860"/>
              <a:gd name="connsiteX18" fmla="*/ 1593272 w 8298872"/>
              <a:gd name="connsiteY18" fmla="*/ 4106587 h 4175860"/>
              <a:gd name="connsiteX19" fmla="*/ 1842654 w 8298872"/>
              <a:gd name="connsiteY19" fmla="*/ 4148151 h 4175860"/>
              <a:gd name="connsiteX20" fmla="*/ 1884218 w 8298872"/>
              <a:gd name="connsiteY20" fmla="*/ 4162006 h 4175860"/>
              <a:gd name="connsiteX21" fmla="*/ 2008909 w 8298872"/>
              <a:gd name="connsiteY21" fmla="*/ 4175860 h 4175860"/>
              <a:gd name="connsiteX22" fmla="*/ 2604654 w 8298872"/>
              <a:gd name="connsiteY22" fmla="*/ 4162006 h 4175860"/>
              <a:gd name="connsiteX23" fmla="*/ 3713018 w 8298872"/>
              <a:gd name="connsiteY23" fmla="*/ 4148151 h 4175860"/>
              <a:gd name="connsiteX24" fmla="*/ 3768436 w 8298872"/>
              <a:gd name="connsiteY24" fmla="*/ 4134297 h 4175860"/>
              <a:gd name="connsiteX25" fmla="*/ 3851563 w 8298872"/>
              <a:gd name="connsiteY25" fmla="*/ 4120442 h 4175860"/>
              <a:gd name="connsiteX26" fmla="*/ 4031672 w 8298872"/>
              <a:gd name="connsiteY26" fmla="*/ 4092733 h 4175860"/>
              <a:gd name="connsiteX27" fmla="*/ 4087091 w 8298872"/>
              <a:gd name="connsiteY27" fmla="*/ 4078878 h 4175860"/>
              <a:gd name="connsiteX28" fmla="*/ 4294909 w 8298872"/>
              <a:gd name="connsiteY28" fmla="*/ 4051169 h 4175860"/>
              <a:gd name="connsiteX29" fmla="*/ 4433454 w 8298872"/>
              <a:gd name="connsiteY29" fmla="*/ 4023460 h 4175860"/>
              <a:gd name="connsiteX30" fmla="*/ 4502727 w 8298872"/>
              <a:gd name="connsiteY30" fmla="*/ 4009606 h 4175860"/>
              <a:gd name="connsiteX31" fmla="*/ 4558145 w 8298872"/>
              <a:gd name="connsiteY31" fmla="*/ 3995751 h 4175860"/>
              <a:gd name="connsiteX32" fmla="*/ 4641272 w 8298872"/>
              <a:gd name="connsiteY32" fmla="*/ 3981897 h 4175860"/>
              <a:gd name="connsiteX33" fmla="*/ 4682836 w 8298872"/>
              <a:gd name="connsiteY33" fmla="*/ 3968042 h 4175860"/>
              <a:gd name="connsiteX34" fmla="*/ 4890654 w 8298872"/>
              <a:gd name="connsiteY34" fmla="*/ 3940333 h 4175860"/>
              <a:gd name="connsiteX35" fmla="*/ 5430981 w 8298872"/>
              <a:gd name="connsiteY35" fmla="*/ 3926478 h 4175860"/>
              <a:gd name="connsiteX36" fmla="*/ 5541818 w 8298872"/>
              <a:gd name="connsiteY36" fmla="*/ 3898769 h 4175860"/>
              <a:gd name="connsiteX37" fmla="*/ 5597236 w 8298872"/>
              <a:gd name="connsiteY37" fmla="*/ 3884915 h 4175860"/>
              <a:gd name="connsiteX38" fmla="*/ 5638800 w 8298872"/>
              <a:gd name="connsiteY38" fmla="*/ 3871060 h 4175860"/>
              <a:gd name="connsiteX39" fmla="*/ 5805054 w 8298872"/>
              <a:gd name="connsiteY39" fmla="*/ 3857206 h 4175860"/>
              <a:gd name="connsiteX40" fmla="*/ 5874327 w 8298872"/>
              <a:gd name="connsiteY40" fmla="*/ 3843351 h 4175860"/>
              <a:gd name="connsiteX41" fmla="*/ 5929745 w 8298872"/>
              <a:gd name="connsiteY41" fmla="*/ 3829497 h 4175860"/>
              <a:gd name="connsiteX42" fmla="*/ 6026727 w 8298872"/>
              <a:gd name="connsiteY42" fmla="*/ 3815642 h 4175860"/>
              <a:gd name="connsiteX43" fmla="*/ 6317672 w 8298872"/>
              <a:gd name="connsiteY43" fmla="*/ 3829497 h 4175860"/>
              <a:gd name="connsiteX44" fmla="*/ 6400800 w 8298872"/>
              <a:gd name="connsiteY44" fmla="*/ 3843351 h 4175860"/>
              <a:gd name="connsiteX45" fmla="*/ 6497781 w 8298872"/>
              <a:gd name="connsiteY45" fmla="*/ 3857206 h 4175860"/>
              <a:gd name="connsiteX46" fmla="*/ 6858000 w 8298872"/>
              <a:gd name="connsiteY46" fmla="*/ 3843351 h 4175860"/>
              <a:gd name="connsiteX47" fmla="*/ 6913418 w 8298872"/>
              <a:gd name="connsiteY47" fmla="*/ 3829497 h 4175860"/>
              <a:gd name="connsiteX48" fmla="*/ 6982691 w 8298872"/>
              <a:gd name="connsiteY48" fmla="*/ 3815642 h 4175860"/>
              <a:gd name="connsiteX49" fmla="*/ 7024254 w 8298872"/>
              <a:gd name="connsiteY49" fmla="*/ 3801787 h 4175860"/>
              <a:gd name="connsiteX50" fmla="*/ 7910945 w 8298872"/>
              <a:gd name="connsiteY50" fmla="*/ 3787933 h 4175860"/>
              <a:gd name="connsiteX51" fmla="*/ 7994072 w 8298872"/>
              <a:gd name="connsiteY51" fmla="*/ 3746369 h 4175860"/>
              <a:gd name="connsiteX52" fmla="*/ 8035636 w 8298872"/>
              <a:gd name="connsiteY52" fmla="*/ 3732515 h 4175860"/>
              <a:gd name="connsiteX53" fmla="*/ 8049491 w 8298872"/>
              <a:gd name="connsiteY53" fmla="*/ 3690951 h 4175860"/>
              <a:gd name="connsiteX54" fmla="*/ 8132618 w 8298872"/>
              <a:gd name="connsiteY54" fmla="*/ 3621678 h 4175860"/>
              <a:gd name="connsiteX55" fmla="*/ 8146472 w 8298872"/>
              <a:gd name="connsiteY55" fmla="*/ 3566260 h 4175860"/>
              <a:gd name="connsiteX56" fmla="*/ 8188036 w 8298872"/>
              <a:gd name="connsiteY56" fmla="*/ 3510842 h 4175860"/>
              <a:gd name="connsiteX57" fmla="*/ 8215745 w 8298872"/>
              <a:gd name="connsiteY57" fmla="*/ 3455424 h 4175860"/>
              <a:gd name="connsiteX58" fmla="*/ 8243454 w 8298872"/>
              <a:gd name="connsiteY58" fmla="*/ 3330733 h 4175860"/>
              <a:gd name="connsiteX59" fmla="*/ 8271163 w 8298872"/>
              <a:gd name="connsiteY59" fmla="*/ 3289169 h 4175860"/>
              <a:gd name="connsiteX60" fmla="*/ 8285018 w 8298872"/>
              <a:gd name="connsiteY60" fmla="*/ 3178333 h 4175860"/>
              <a:gd name="connsiteX61" fmla="*/ 8298872 w 8298872"/>
              <a:gd name="connsiteY61" fmla="*/ 3095206 h 4175860"/>
              <a:gd name="connsiteX62" fmla="*/ 8285018 w 8298872"/>
              <a:gd name="connsiteY62" fmla="*/ 2679569 h 4175860"/>
              <a:gd name="connsiteX63" fmla="*/ 8257309 w 8298872"/>
              <a:gd name="connsiteY63" fmla="*/ 2596442 h 4175860"/>
              <a:gd name="connsiteX64" fmla="*/ 8243454 w 8298872"/>
              <a:gd name="connsiteY64" fmla="*/ 2527169 h 4175860"/>
              <a:gd name="connsiteX65" fmla="*/ 8229600 w 8298872"/>
              <a:gd name="connsiteY65" fmla="*/ 2416333 h 4175860"/>
              <a:gd name="connsiteX66" fmla="*/ 8201891 w 8298872"/>
              <a:gd name="connsiteY66" fmla="*/ 2277787 h 4175860"/>
              <a:gd name="connsiteX67" fmla="*/ 8188036 w 8298872"/>
              <a:gd name="connsiteY67" fmla="*/ 2166951 h 4175860"/>
              <a:gd name="connsiteX68" fmla="*/ 8174181 w 8298872"/>
              <a:gd name="connsiteY68" fmla="*/ 2069969 h 4175860"/>
              <a:gd name="connsiteX69" fmla="*/ 8188036 w 8298872"/>
              <a:gd name="connsiteY69" fmla="*/ 1792878 h 4175860"/>
              <a:gd name="connsiteX70" fmla="*/ 8201891 w 8298872"/>
              <a:gd name="connsiteY70" fmla="*/ 1723606 h 4175860"/>
              <a:gd name="connsiteX71" fmla="*/ 8188036 w 8298872"/>
              <a:gd name="connsiteY71" fmla="*/ 1432660 h 4175860"/>
              <a:gd name="connsiteX72" fmla="*/ 8160327 w 8298872"/>
              <a:gd name="connsiteY72" fmla="*/ 1321824 h 4175860"/>
              <a:gd name="connsiteX73" fmla="*/ 8146472 w 8298872"/>
              <a:gd name="connsiteY73" fmla="*/ 1210987 h 4175860"/>
              <a:gd name="connsiteX74" fmla="*/ 8132618 w 8298872"/>
              <a:gd name="connsiteY74" fmla="*/ 1044733 h 4175860"/>
              <a:gd name="connsiteX75" fmla="*/ 8063345 w 8298872"/>
              <a:gd name="connsiteY75" fmla="*/ 712224 h 4175860"/>
              <a:gd name="connsiteX76" fmla="*/ 8049491 w 8298872"/>
              <a:gd name="connsiteY76" fmla="*/ 601387 h 4175860"/>
              <a:gd name="connsiteX77" fmla="*/ 8035636 w 8298872"/>
              <a:gd name="connsiteY77" fmla="*/ 532115 h 4175860"/>
              <a:gd name="connsiteX78" fmla="*/ 8021781 w 8298872"/>
              <a:gd name="connsiteY78" fmla="*/ 435133 h 4175860"/>
              <a:gd name="connsiteX79" fmla="*/ 7980218 w 8298872"/>
              <a:gd name="connsiteY79" fmla="*/ 352006 h 4175860"/>
              <a:gd name="connsiteX80" fmla="*/ 7966363 w 8298872"/>
              <a:gd name="connsiteY80" fmla="*/ 310442 h 4175860"/>
              <a:gd name="connsiteX81" fmla="*/ 7938654 w 8298872"/>
              <a:gd name="connsiteY81" fmla="*/ 144187 h 4175860"/>
              <a:gd name="connsiteX82" fmla="*/ 7924800 w 8298872"/>
              <a:gd name="connsiteY82" fmla="*/ 33351 h 4175860"/>
              <a:gd name="connsiteX83" fmla="*/ 7841672 w 8298872"/>
              <a:gd name="connsiteY83" fmla="*/ 61060 h 4175860"/>
              <a:gd name="connsiteX84" fmla="*/ 7800109 w 8298872"/>
              <a:gd name="connsiteY84" fmla="*/ 74915 h 4175860"/>
              <a:gd name="connsiteX85" fmla="*/ 7495309 w 8298872"/>
              <a:gd name="connsiteY85" fmla="*/ 61060 h 4175860"/>
              <a:gd name="connsiteX86" fmla="*/ 7453745 w 8298872"/>
              <a:gd name="connsiteY86" fmla="*/ 47206 h 4175860"/>
              <a:gd name="connsiteX87" fmla="*/ 7135091 w 8298872"/>
              <a:gd name="connsiteY87" fmla="*/ 61060 h 4175860"/>
              <a:gd name="connsiteX88" fmla="*/ 6719454 w 8298872"/>
              <a:gd name="connsiteY88" fmla="*/ 61060 h 4175860"/>
              <a:gd name="connsiteX89" fmla="*/ 6289963 w 8298872"/>
              <a:gd name="connsiteY89" fmla="*/ 47206 h 4175860"/>
              <a:gd name="connsiteX90" fmla="*/ 5846618 w 8298872"/>
              <a:gd name="connsiteY90" fmla="*/ 19497 h 4175860"/>
              <a:gd name="connsiteX91" fmla="*/ 5777345 w 8298872"/>
              <a:gd name="connsiteY91" fmla="*/ 5642 h 4175860"/>
              <a:gd name="connsiteX92" fmla="*/ 3976254 w 8298872"/>
              <a:gd name="connsiteY92" fmla="*/ 19497 h 4175860"/>
              <a:gd name="connsiteX93" fmla="*/ 3920836 w 8298872"/>
              <a:gd name="connsiteY93" fmla="*/ 102624 h 4175860"/>
              <a:gd name="connsiteX94" fmla="*/ 3906981 w 8298872"/>
              <a:gd name="connsiteY94" fmla="*/ 144187 h 4175860"/>
              <a:gd name="connsiteX95" fmla="*/ 3906981 w 8298872"/>
              <a:gd name="connsiteY95" fmla="*/ 642951 h 4175860"/>
              <a:gd name="connsiteX96" fmla="*/ 3920836 w 8298872"/>
              <a:gd name="connsiteY96" fmla="*/ 684515 h 4175860"/>
              <a:gd name="connsiteX97" fmla="*/ 3948545 w 8298872"/>
              <a:gd name="connsiteY97" fmla="*/ 892333 h 4175860"/>
              <a:gd name="connsiteX98" fmla="*/ 3962400 w 8298872"/>
              <a:gd name="connsiteY98" fmla="*/ 989315 h 4175860"/>
              <a:gd name="connsiteX99" fmla="*/ 3990109 w 8298872"/>
              <a:gd name="connsiteY99" fmla="*/ 1100151 h 4175860"/>
              <a:gd name="connsiteX100" fmla="*/ 4003963 w 8298872"/>
              <a:gd name="connsiteY100" fmla="*/ 1210987 h 4175860"/>
              <a:gd name="connsiteX101" fmla="*/ 4017818 w 8298872"/>
              <a:gd name="connsiteY101" fmla="*/ 1252551 h 4175860"/>
              <a:gd name="connsiteX102" fmla="*/ 4003963 w 8298872"/>
              <a:gd name="connsiteY102" fmla="*/ 1557351 h 4175860"/>
              <a:gd name="connsiteX103" fmla="*/ 3990109 w 8298872"/>
              <a:gd name="connsiteY103" fmla="*/ 1598915 h 4175860"/>
              <a:gd name="connsiteX104" fmla="*/ 3976254 w 8298872"/>
              <a:gd name="connsiteY104" fmla="*/ 1654333 h 4175860"/>
              <a:gd name="connsiteX105" fmla="*/ 3962400 w 8298872"/>
              <a:gd name="connsiteY105" fmla="*/ 1751315 h 4175860"/>
              <a:gd name="connsiteX106" fmla="*/ 3948545 w 8298872"/>
              <a:gd name="connsiteY106" fmla="*/ 1834442 h 4175860"/>
              <a:gd name="connsiteX107" fmla="*/ 3920836 w 8298872"/>
              <a:gd name="connsiteY107" fmla="*/ 2028406 h 4175860"/>
              <a:gd name="connsiteX108" fmla="*/ 3906981 w 8298872"/>
              <a:gd name="connsiteY108" fmla="*/ 2125387 h 4175860"/>
              <a:gd name="connsiteX109" fmla="*/ 3893127 w 8298872"/>
              <a:gd name="connsiteY109" fmla="*/ 2180806 h 4175860"/>
              <a:gd name="connsiteX110" fmla="*/ 3865418 w 8298872"/>
              <a:gd name="connsiteY110" fmla="*/ 2402478 h 4175860"/>
              <a:gd name="connsiteX111" fmla="*/ 3865418 w 8298872"/>
              <a:gd name="connsiteY111" fmla="*/ 2776551 h 4175860"/>
              <a:gd name="connsiteX112" fmla="*/ 3837709 w 8298872"/>
              <a:gd name="connsiteY112" fmla="*/ 2818115 h 4175860"/>
              <a:gd name="connsiteX113" fmla="*/ 3740727 w 8298872"/>
              <a:gd name="connsiteY113" fmla="*/ 2859678 h 4175860"/>
              <a:gd name="connsiteX114" fmla="*/ 3699163 w 8298872"/>
              <a:gd name="connsiteY114" fmla="*/ 2873533 h 4175860"/>
              <a:gd name="connsiteX115" fmla="*/ 3532909 w 8298872"/>
              <a:gd name="connsiteY115" fmla="*/ 2859678 h 4175860"/>
              <a:gd name="connsiteX116" fmla="*/ 3449781 w 8298872"/>
              <a:gd name="connsiteY116" fmla="*/ 2845824 h 4175860"/>
              <a:gd name="connsiteX117" fmla="*/ 3394363 w 8298872"/>
              <a:gd name="connsiteY117" fmla="*/ 2831969 h 4175860"/>
              <a:gd name="connsiteX118" fmla="*/ 3200400 w 8298872"/>
              <a:gd name="connsiteY118" fmla="*/ 2818115 h 4175860"/>
              <a:gd name="connsiteX119" fmla="*/ 3144981 w 8298872"/>
              <a:gd name="connsiteY119" fmla="*/ 2804260 h 4175860"/>
              <a:gd name="connsiteX120" fmla="*/ 3034145 w 8298872"/>
              <a:gd name="connsiteY120" fmla="*/ 2776551 h 4175860"/>
              <a:gd name="connsiteX121" fmla="*/ 2978727 w 8298872"/>
              <a:gd name="connsiteY121" fmla="*/ 2748842 h 4175860"/>
              <a:gd name="connsiteX122" fmla="*/ 2840181 w 8298872"/>
              <a:gd name="connsiteY122" fmla="*/ 2707278 h 4175860"/>
              <a:gd name="connsiteX123" fmla="*/ 2646218 w 8298872"/>
              <a:gd name="connsiteY123" fmla="*/ 2679569 h 4175860"/>
              <a:gd name="connsiteX124" fmla="*/ 2466109 w 8298872"/>
              <a:gd name="connsiteY124" fmla="*/ 2651860 h 4175860"/>
              <a:gd name="connsiteX125" fmla="*/ 2424545 w 8298872"/>
              <a:gd name="connsiteY125" fmla="*/ 2638006 h 4175860"/>
              <a:gd name="connsiteX126" fmla="*/ 1870363 w 8298872"/>
              <a:gd name="connsiteY126" fmla="*/ 2665715 h 4175860"/>
              <a:gd name="connsiteX127" fmla="*/ 1828800 w 8298872"/>
              <a:gd name="connsiteY127" fmla="*/ 2679569 h 4175860"/>
              <a:gd name="connsiteX128" fmla="*/ 1787236 w 8298872"/>
              <a:gd name="connsiteY128" fmla="*/ 2707278 h 4175860"/>
              <a:gd name="connsiteX129" fmla="*/ 1745672 w 8298872"/>
              <a:gd name="connsiteY129" fmla="*/ 2748842 h 4175860"/>
              <a:gd name="connsiteX130" fmla="*/ 1704109 w 8298872"/>
              <a:gd name="connsiteY130" fmla="*/ 2762697 h 4175860"/>
              <a:gd name="connsiteX131" fmla="*/ 1662545 w 8298872"/>
              <a:gd name="connsiteY131" fmla="*/ 2790406 h 4175860"/>
              <a:gd name="connsiteX132" fmla="*/ 1607127 w 8298872"/>
              <a:gd name="connsiteY132" fmla="*/ 2804260 h 4175860"/>
              <a:gd name="connsiteX133" fmla="*/ 997527 w 8298872"/>
              <a:gd name="connsiteY133" fmla="*/ 2818115 h 4175860"/>
              <a:gd name="connsiteX134" fmla="*/ 845127 w 8298872"/>
              <a:gd name="connsiteY134" fmla="*/ 2859678 h 4175860"/>
              <a:gd name="connsiteX135" fmla="*/ 609600 w 8298872"/>
              <a:gd name="connsiteY135" fmla="*/ 2873533 h 4175860"/>
              <a:gd name="connsiteX136" fmla="*/ 443345 w 8298872"/>
              <a:gd name="connsiteY136" fmla="*/ 2901242 h 4175860"/>
              <a:gd name="connsiteX137" fmla="*/ 360218 w 8298872"/>
              <a:gd name="connsiteY137" fmla="*/ 2928951 h 4175860"/>
              <a:gd name="connsiteX138" fmla="*/ 318654 w 8298872"/>
              <a:gd name="connsiteY138" fmla="*/ 2942806 h 4175860"/>
              <a:gd name="connsiteX139" fmla="*/ 277091 w 8298872"/>
              <a:gd name="connsiteY139" fmla="*/ 2956660 h 4175860"/>
              <a:gd name="connsiteX140" fmla="*/ 249381 w 8298872"/>
              <a:gd name="connsiteY140" fmla="*/ 2984369 h 4175860"/>
              <a:gd name="connsiteX141" fmla="*/ 207818 w 8298872"/>
              <a:gd name="connsiteY141" fmla="*/ 2998224 h 4175860"/>
              <a:gd name="connsiteX142" fmla="*/ 180109 w 8298872"/>
              <a:gd name="connsiteY142" fmla="*/ 3081351 h 4175860"/>
              <a:gd name="connsiteX143" fmla="*/ 138545 w 8298872"/>
              <a:gd name="connsiteY143" fmla="*/ 3109060 h 4175860"/>
              <a:gd name="connsiteX144" fmla="*/ 55418 w 8298872"/>
              <a:gd name="connsiteY144" fmla="*/ 3136769 h 4175860"/>
              <a:gd name="connsiteX145" fmla="*/ 27709 w 8298872"/>
              <a:gd name="connsiteY145" fmla="*/ 3178333 h 4175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8298872" h="4175860">
                <a:moveTo>
                  <a:pt x="27709" y="3178333"/>
                </a:moveTo>
                <a:cubicBezTo>
                  <a:pt x="18473" y="3206042"/>
                  <a:pt x="0" y="3285430"/>
                  <a:pt x="0" y="3303024"/>
                </a:cubicBezTo>
                <a:cubicBezTo>
                  <a:pt x="0" y="3372450"/>
                  <a:pt x="2441" y="3442360"/>
                  <a:pt x="13854" y="3510842"/>
                </a:cubicBezTo>
                <a:cubicBezTo>
                  <a:pt x="21243" y="3555177"/>
                  <a:pt x="57265" y="3554253"/>
                  <a:pt x="83127" y="3580115"/>
                </a:cubicBezTo>
                <a:cubicBezTo>
                  <a:pt x="99455" y="3596443"/>
                  <a:pt x="109244" y="3618370"/>
                  <a:pt x="124691" y="3635533"/>
                </a:cubicBezTo>
                <a:cubicBezTo>
                  <a:pt x="150905" y="3664660"/>
                  <a:pt x="180109" y="3690951"/>
                  <a:pt x="207818" y="3718660"/>
                </a:cubicBezTo>
                <a:cubicBezTo>
                  <a:pt x="226859" y="3737701"/>
                  <a:pt x="255178" y="3744572"/>
                  <a:pt x="277091" y="3760224"/>
                </a:cubicBezTo>
                <a:cubicBezTo>
                  <a:pt x="319938" y="3790829"/>
                  <a:pt x="360218" y="3824879"/>
                  <a:pt x="401781" y="3857206"/>
                </a:cubicBezTo>
                <a:cubicBezTo>
                  <a:pt x="435390" y="3883346"/>
                  <a:pt x="484908" y="3875679"/>
                  <a:pt x="526472" y="3884915"/>
                </a:cubicBezTo>
                <a:cubicBezTo>
                  <a:pt x="540327" y="3894151"/>
                  <a:pt x="553143" y="3905177"/>
                  <a:pt x="568036" y="3912624"/>
                </a:cubicBezTo>
                <a:cubicBezTo>
                  <a:pt x="637492" y="3947352"/>
                  <a:pt x="626577" y="3934342"/>
                  <a:pt x="692727" y="3954187"/>
                </a:cubicBezTo>
                <a:cubicBezTo>
                  <a:pt x="720703" y="3962580"/>
                  <a:pt x="747003" y="3977342"/>
                  <a:pt x="775854" y="3981897"/>
                </a:cubicBezTo>
                <a:cubicBezTo>
                  <a:pt x="835331" y="3991288"/>
                  <a:pt x="895927" y="3991133"/>
                  <a:pt x="955963" y="3995751"/>
                </a:cubicBezTo>
                <a:cubicBezTo>
                  <a:pt x="1120234" y="4036820"/>
                  <a:pt x="860181" y="3973825"/>
                  <a:pt x="1108363" y="4023460"/>
                </a:cubicBezTo>
                <a:cubicBezTo>
                  <a:pt x="1145706" y="4030928"/>
                  <a:pt x="1181857" y="4043700"/>
                  <a:pt x="1219200" y="4051169"/>
                </a:cubicBezTo>
                <a:cubicBezTo>
                  <a:pt x="1242291" y="4055787"/>
                  <a:pt x="1265485" y="4059916"/>
                  <a:pt x="1288472" y="4065024"/>
                </a:cubicBezTo>
                <a:cubicBezTo>
                  <a:pt x="1307060" y="4069155"/>
                  <a:pt x="1325017" y="4076361"/>
                  <a:pt x="1343891" y="4078878"/>
                </a:cubicBezTo>
                <a:cubicBezTo>
                  <a:pt x="1394453" y="4085620"/>
                  <a:pt x="1445593" y="4087100"/>
                  <a:pt x="1496291" y="4092733"/>
                </a:cubicBezTo>
                <a:cubicBezTo>
                  <a:pt x="1528746" y="4096339"/>
                  <a:pt x="1560945" y="4101969"/>
                  <a:pt x="1593272" y="4106587"/>
                </a:cubicBezTo>
                <a:cubicBezTo>
                  <a:pt x="1754809" y="4160434"/>
                  <a:pt x="1598452" y="4115591"/>
                  <a:pt x="1842654" y="4148151"/>
                </a:cubicBezTo>
                <a:cubicBezTo>
                  <a:pt x="1857130" y="4150081"/>
                  <a:pt x="1869813" y="4159605"/>
                  <a:pt x="1884218" y="4162006"/>
                </a:cubicBezTo>
                <a:cubicBezTo>
                  <a:pt x="1925468" y="4168881"/>
                  <a:pt x="1967345" y="4171242"/>
                  <a:pt x="2008909" y="4175860"/>
                </a:cubicBezTo>
                <a:lnTo>
                  <a:pt x="2604654" y="4162006"/>
                </a:lnTo>
                <a:lnTo>
                  <a:pt x="3713018" y="4148151"/>
                </a:lnTo>
                <a:cubicBezTo>
                  <a:pt x="3732054" y="4147698"/>
                  <a:pt x="3749765" y="4138031"/>
                  <a:pt x="3768436" y="4134297"/>
                </a:cubicBezTo>
                <a:cubicBezTo>
                  <a:pt x="3795982" y="4128788"/>
                  <a:pt x="3823798" y="4124714"/>
                  <a:pt x="3851563" y="4120442"/>
                </a:cubicBezTo>
                <a:cubicBezTo>
                  <a:pt x="3909210" y="4111573"/>
                  <a:pt x="3974092" y="4104249"/>
                  <a:pt x="4031672" y="4092733"/>
                </a:cubicBezTo>
                <a:cubicBezTo>
                  <a:pt x="4050344" y="4088999"/>
                  <a:pt x="4068419" y="4082612"/>
                  <a:pt x="4087091" y="4078878"/>
                </a:cubicBezTo>
                <a:cubicBezTo>
                  <a:pt x="4226888" y="4050919"/>
                  <a:pt x="4119343" y="4078890"/>
                  <a:pt x="4294909" y="4051169"/>
                </a:cubicBezTo>
                <a:cubicBezTo>
                  <a:pt x="4341429" y="4043824"/>
                  <a:pt x="4387272" y="4032696"/>
                  <a:pt x="4433454" y="4023460"/>
                </a:cubicBezTo>
                <a:lnTo>
                  <a:pt x="4502727" y="4009606"/>
                </a:lnTo>
                <a:cubicBezTo>
                  <a:pt x="4521398" y="4005872"/>
                  <a:pt x="4539474" y="3999485"/>
                  <a:pt x="4558145" y="3995751"/>
                </a:cubicBezTo>
                <a:cubicBezTo>
                  <a:pt x="4585691" y="3990242"/>
                  <a:pt x="4613563" y="3986515"/>
                  <a:pt x="4641272" y="3981897"/>
                </a:cubicBezTo>
                <a:cubicBezTo>
                  <a:pt x="4655127" y="3977279"/>
                  <a:pt x="4668668" y="3971584"/>
                  <a:pt x="4682836" y="3968042"/>
                </a:cubicBezTo>
                <a:cubicBezTo>
                  <a:pt x="4746934" y="3952017"/>
                  <a:pt x="4828575" y="3942867"/>
                  <a:pt x="4890654" y="3940333"/>
                </a:cubicBezTo>
                <a:cubicBezTo>
                  <a:pt x="5070672" y="3932985"/>
                  <a:pt x="5250872" y="3931096"/>
                  <a:pt x="5430981" y="3926478"/>
                </a:cubicBezTo>
                <a:cubicBezTo>
                  <a:pt x="5505252" y="3901722"/>
                  <a:pt x="5441509" y="3921060"/>
                  <a:pt x="5541818" y="3898769"/>
                </a:cubicBezTo>
                <a:cubicBezTo>
                  <a:pt x="5560406" y="3894638"/>
                  <a:pt x="5578927" y="3890146"/>
                  <a:pt x="5597236" y="3884915"/>
                </a:cubicBezTo>
                <a:cubicBezTo>
                  <a:pt x="5611278" y="3880903"/>
                  <a:pt x="5624324" y="3872990"/>
                  <a:pt x="5638800" y="3871060"/>
                </a:cubicBezTo>
                <a:cubicBezTo>
                  <a:pt x="5693922" y="3863710"/>
                  <a:pt x="5749636" y="3861824"/>
                  <a:pt x="5805054" y="3857206"/>
                </a:cubicBezTo>
                <a:cubicBezTo>
                  <a:pt x="5828145" y="3852588"/>
                  <a:pt x="5851339" y="3848459"/>
                  <a:pt x="5874327" y="3843351"/>
                </a:cubicBezTo>
                <a:cubicBezTo>
                  <a:pt x="5892915" y="3839220"/>
                  <a:pt x="5911011" y="3832903"/>
                  <a:pt x="5929745" y="3829497"/>
                </a:cubicBezTo>
                <a:cubicBezTo>
                  <a:pt x="5961874" y="3823655"/>
                  <a:pt x="5994400" y="3820260"/>
                  <a:pt x="6026727" y="3815642"/>
                </a:cubicBezTo>
                <a:cubicBezTo>
                  <a:pt x="6123709" y="3820260"/>
                  <a:pt x="6220846" y="3822325"/>
                  <a:pt x="6317672" y="3829497"/>
                </a:cubicBezTo>
                <a:cubicBezTo>
                  <a:pt x="6345687" y="3831572"/>
                  <a:pt x="6373035" y="3839079"/>
                  <a:pt x="6400800" y="3843351"/>
                </a:cubicBezTo>
                <a:cubicBezTo>
                  <a:pt x="6433076" y="3848316"/>
                  <a:pt x="6465454" y="3852588"/>
                  <a:pt x="6497781" y="3857206"/>
                </a:cubicBezTo>
                <a:cubicBezTo>
                  <a:pt x="6617854" y="3852588"/>
                  <a:pt x="6738104" y="3851344"/>
                  <a:pt x="6858000" y="3843351"/>
                </a:cubicBezTo>
                <a:cubicBezTo>
                  <a:pt x="6876999" y="3842084"/>
                  <a:pt x="6894830" y="3833628"/>
                  <a:pt x="6913418" y="3829497"/>
                </a:cubicBezTo>
                <a:cubicBezTo>
                  <a:pt x="6936406" y="3824389"/>
                  <a:pt x="6959846" y="3821354"/>
                  <a:pt x="6982691" y="3815642"/>
                </a:cubicBezTo>
                <a:cubicBezTo>
                  <a:pt x="6996859" y="3812100"/>
                  <a:pt x="7009657" y="3802223"/>
                  <a:pt x="7024254" y="3801787"/>
                </a:cubicBezTo>
                <a:cubicBezTo>
                  <a:pt x="7319722" y="3792967"/>
                  <a:pt x="7615381" y="3792551"/>
                  <a:pt x="7910945" y="3787933"/>
                </a:cubicBezTo>
                <a:cubicBezTo>
                  <a:pt x="8015425" y="3753106"/>
                  <a:pt x="7886634" y="3800087"/>
                  <a:pt x="7994072" y="3746369"/>
                </a:cubicBezTo>
                <a:cubicBezTo>
                  <a:pt x="8007134" y="3739838"/>
                  <a:pt x="8021781" y="3737133"/>
                  <a:pt x="8035636" y="3732515"/>
                </a:cubicBezTo>
                <a:cubicBezTo>
                  <a:pt x="8040254" y="3718660"/>
                  <a:pt x="8041390" y="3703102"/>
                  <a:pt x="8049491" y="3690951"/>
                </a:cubicBezTo>
                <a:cubicBezTo>
                  <a:pt x="8070827" y="3658946"/>
                  <a:pt x="8101947" y="3642125"/>
                  <a:pt x="8132618" y="3621678"/>
                </a:cubicBezTo>
                <a:cubicBezTo>
                  <a:pt x="8137236" y="3603205"/>
                  <a:pt x="8137957" y="3583291"/>
                  <a:pt x="8146472" y="3566260"/>
                </a:cubicBezTo>
                <a:cubicBezTo>
                  <a:pt x="8156799" y="3545607"/>
                  <a:pt x="8175798" y="3530423"/>
                  <a:pt x="8188036" y="3510842"/>
                </a:cubicBezTo>
                <a:cubicBezTo>
                  <a:pt x="8198982" y="3493328"/>
                  <a:pt x="8206509" y="3473897"/>
                  <a:pt x="8215745" y="3455424"/>
                </a:cubicBezTo>
                <a:cubicBezTo>
                  <a:pt x="8221065" y="3423502"/>
                  <a:pt x="8226402" y="3364837"/>
                  <a:pt x="8243454" y="3330733"/>
                </a:cubicBezTo>
                <a:cubicBezTo>
                  <a:pt x="8250900" y="3315840"/>
                  <a:pt x="8261927" y="3303024"/>
                  <a:pt x="8271163" y="3289169"/>
                </a:cubicBezTo>
                <a:cubicBezTo>
                  <a:pt x="8275781" y="3252224"/>
                  <a:pt x="8279752" y="3215192"/>
                  <a:pt x="8285018" y="3178333"/>
                </a:cubicBezTo>
                <a:cubicBezTo>
                  <a:pt x="8288991" y="3150524"/>
                  <a:pt x="8298872" y="3123297"/>
                  <a:pt x="8298872" y="3095206"/>
                </a:cubicBezTo>
                <a:cubicBezTo>
                  <a:pt x="8298872" y="2956583"/>
                  <a:pt x="8296530" y="2817713"/>
                  <a:pt x="8285018" y="2679569"/>
                </a:cubicBezTo>
                <a:cubicBezTo>
                  <a:pt x="8282592" y="2650462"/>
                  <a:pt x="8263037" y="2625083"/>
                  <a:pt x="8257309" y="2596442"/>
                </a:cubicBezTo>
                <a:cubicBezTo>
                  <a:pt x="8252691" y="2573351"/>
                  <a:pt x="8247035" y="2550443"/>
                  <a:pt x="8243454" y="2527169"/>
                </a:cubicBezTo>
                <a:cubicBezTo>
                  <a:pt x="8237792" y="2490369"/>
                  <a:pt x="8235721" y="2453059"/>
                  <a:pt x="8229600" y="2416333"/>
                </a:cubicBezTo>
                <a:cubicBezTo>
                  <a:pt x="8221857" y="2369877"/>
                  <a:pt x="8211127" y="2323969"/>
                  <a:pt x="8201891" y="2277787"/>
                </a:cubicBezTo>
                <a:cubicBezTo>
                  <a:pt x="8194589" y="2241277"/>
                  <a:pt x="8192957" y="2203857"/>
                  <a:pt x="8188036" y="2166951"/>
                </a:cubicBezTo>
                <a:cubicBezTo>
                  <a:pt x="8183720" y="2134582"/>
                  <a:pt x="8178799" y="2102296"/>
                  <a:pt x="8174181" y="2069969"/>
                </a:cubicBezTo>
                <a:cubicBezTo>
                  <a:pt x="8178799" y="1977605"/>
                  <a:pt x="8180661" y="1885063"/>
                  <a:pt x="8188036" y="1792878"/>
                </a:cubicBezTo>
                <a:cubicBezTo>
                  <a:pt x="8189914" y="1769405"/>
                  <a:pt x="8201891" y="1747154"/>
                  <a:pt x="8201891" y="1723606"/>
                </a:cubicBezTo>
                <a:cubicBezTo>
                  <a:pt x="8201891" y="1626514"/>
                  <a:pt x="8198027" y="1529237"/>
                  <a:pt x="8188036" y="1432660"/>
                </a:cubicBezTo>
                <a:cubicBezTo>
                  <a:pt x="8184117" y="1394780"/>
                  <a:pt x="8165051" y="1359612"/>
                  <a:pt x="8160327" y="1321824"/>
                </a:cubicBezTo>
                <a:cubicBezTo>
                  <a:pt x="8155709" y="1284878"/>
                  <a:pt x="8150177" y="1248035"/>
                  <a:pt x="8146472" y="1210987"/>
                </a:cubicBezTo>
                <a:cubicBezTo>
                  <a:pt x="8140939" y="1155653"/>
                  <a:pt x="8141760" y="1099586"/>
                  <a:pt x="8132618" y="1044733"/>
                </a:cubicBezTo>
                <a:cubicBezTo>
                  <a:pt x="8114005" y="933057"/>
                  <a:pt x="8084209" y="823501"/>
                  <a:pt x="8063345" y="712224"/>
                </a:cubicBezTo>
                <a:cubicBezTo>
                  <a:pt x="8056483" y="675629"/>
                  <a:pt x="8055153" y="638187"/>
                  <a:pt x="8049491" y="601387"/>
                </a:cubicBezTo>
                <a:cubicBezTo>
                  <a:pt x="8045910" y="578113"/>
                  <a:pt x="8039507" y="555343"/>
                  <a:pt x="8035636" y="532115"/>
                </a:cubicBezTo>
                <a:cubicBezTo>
                  <a:pt x="8030267" y="499904"/>
                  <a:pt x="8028185" y="467154"/>
                  <a:pt x="8021781" y="435133"/>
                </a:cubicBezTo>
                <a:cubicBezTo>
                  <a:pt x="8010172" y="377090"/>
                  <a:pt x="8007464" y="406498"/>
                  <a:pt x="7980218" y="352006"/>
                </a:cubicBezTo>
                <a:cubicBezTo>
                  <a:pt x="7973687" y="338944"/>
                  <a:pt x="7969905" y="324610"/>
                  <a:pt x="7966363" y="310442"/>
                </a:cubicBezTo>
                <a:cubicBezTo>
                  <a:pt x="7953665" y="259651"/>
                  <a:pt x="7945355" y="194445"/>
                  <a:pt x="7938654" y="144187"/>
                </a:cubicBezTo>
                <a:cubicBezTo>
                  <a:pt x="7933733" y="107281"/>
                  <a:pt x="7929418" y="70296"/>
                  <a:pt x="7924800" y="33351"/>
                </a:cubicBezTo>
                <a:lnTo>
                  <a:pt x="7841672" y="61060"/>
                </a:lnTo>
                <a:lnTo>
                  <a:pt x="7800109" y="74915"/>
                </a:lnTo>
                <a:cubicBezTo>
                  <a:pt x="7698509" y="70297"/>
                  <a:pt x="7596690" y="69170"/>
                  <a:pt x="7495309" y="61060"/>
                </a:cubicBezTo>
                <a:cubicBezTo>
                  <a:pt x="7480751" y="59895"/>
                  <a:pt x="7468349" y="47206"/>
                  <a:pt x="7453745" y="47206"/>
                </a:cubicBezTo>
                <a:cubicBezTo>
                  <a:pt x="7347427" y="47206"/>
                  <a:pt x="7241309" y="56442"/>
                  <a:pt x="7135091" y="61060"/>
                </a:cubicBezTo>
                <a:cubicBezTo>
                  <a:pt x="6928995" y="90503"/>
                  <a:pt x="7083314" y="74536"/>
                  <a:pt x="6719454" y="61060"/>
                </a:cubicBezTo>
                <a:lnTo>
                  <a:pt x="6289963" y="47206"/>
                </a:lnTo>
                <a:cubicBezTo>
                  <a:pt x="6101146" y="0"/>
                  <a:pt x="6307060" y="47402"/>
                  <a:pt x="5846618" y="19497"/>
                </a:cubicBezTo>
                <a:cubicBezTo>
                  <a:pt x="5823113" y="18072"/>
                  <a:pt x="5800436" y="10260"/>
                  <a:pt x="5777345" y="5642"/>
                </a:cubicBezTo>
                <a:lnTo>
                  <a:pt x="3976254" y="19497"/>
                </a:lnTo>
                <a:cubicBezTo>
                  <a:pt x="3942997" y="21234"/>
                  <a:pt x="3931367" y="71031"/>
                  <a:pt x="3920836" y="102624"/>
                </a:cubicBezTo>
                <a:lnTo>
                  <a:pt x="3906981" y="144187"/>
                </a:lnTo>
                <a:cubicBezTo>
                  <a:pt x="3888561" y="383660"/>
                  <a:pt x="3884177" y="346496"/>
                  <a:pt x="3906981" y="642951"/>
                </a:cubicBezTo>
                <a:cubicBezTo>
                  <a:pt x="3908101" y="657512"/>
                  <a:pt x="3916218" y="670660"/>
                  <a:pt x="3920836" y="684515"/>
                </a:cubicBezTo>
                <a:cubicBezTo>
                  <a:pt x="3948344" y="959589"/>
                  <a:pt x="3919851" y="720167"/>
                  <a:pt x="3948545" y="892333"/>
                </a:cubicBezTo>
                <a:cubicBezTo>
                  <a:pt x="3953914" y="924544"/>
                  <a:pt x="3955996" y="957294"/>
                  <a:pt x="3962400" y="989315"/>
                </a:cubicBezTo>
                <a:cubicBezTo>
                  <a:pt x="3969869" y="1026658"/>
                  <a:pt x="3990109" y="1100151"/>
                  <a:pt x="3990109" y="1100151"/>
                </a:cubicBezTo>
                <a:cubicBezTo>
                  <a:pt x="3994727" y="1137096"/>
                  <a:pt x="3997303" y="1174355"/>
                  <a:pt x="4003963" y="1210987"/>
                </a:cubicBezTo>
                <a:cubicBezTo>
                  <a:pt x="4006575" y="1225356"/>
                  <a:pt x="4017818" y="1237947"/>
                  <a:pt x="4017818" y="1252551"/>
                </a:cubicBezTo>
                <a:cubicBezTo>
                  <a:pt x="4017818" y="1354256"/>
                  <a:pt x="4012073" y="1455970"/>
                  <a:pt x="4003963" y="1557351"/>
                </a:cubicBezTo>
                <a:cubicBezTo>
                  <a:pt x="4002798" y="1571909"/>
                  <a:pt x="3994121" y="1584873"/>
                  <a:pt x="3990109" y="1598915"/>
                </a:cubicBezTo>
                <a:cubicBezTo>
                  <a:pt x="3984878" y="1617224"/>
                  <a:pt x="3979660" y="1635599"/>
                  <a:pt x="3976254" y="1654333"/>
                </a:cubicBezTo>
                <a:cubicBezTo>
                  <a:pt x="3970412" y="1686462"/>
                  <a:pt x="3967365" y="1719039"/>
                  <a:pt x="3962400" y="1751315"/>
                </a:cubicBezTo>
                <a:cubicBezTo>
                  <a:pt x="3958129" y="1779080"/>
                  <a:pt x="3951827" y="1806543"/>
                  <a:pt x="3948545" y="1834442"/>
                </a:cubicBezTo>
                <a:cubicBezTo>
                  <a:pt x="3926470" y="2022084"/>
                  <a:pt x="3952797" y="1932525"/>
                  <a:pt x="3920836" y="2028406"/>
                </a:cubicBezTo>
                <a:cubicBezTo>
                  <a:pt x="3916218" y="2060733"/>
                  <a:pt x="3912823" y="2093259"/>
                  <a:pt x="3906981" y="2125387"/>
                </a:cubicBezTo>
                <a:cubicBezTo>
                  <a:pt x="3903575" y="2144121"/>
                  <a:pt x="3895952" y="2161975"/>
                  <a:pt x="3893127" y="2180806"/>
                </a:cubicBezTo>
                <a:cubicBezTo>
                  <a:pt x="3882081" y="2254448"/>
                  <a:pt x="3865418" y="2402478"/>
                  <a:pt x="3865418" y="2402478"/>
                </a:cubicBezTo>
                <a:cubicBezTo>
                  <a:pt x="3874398" y="2537183"/>
                  <a:pt x="3891904" y="2644118"/>
                  <a:pt x="3865418" y="2776551"/>
                </a:cubicBezTo>
                <a:cubicBezTo>
                  <a:pt x="3862152" y="2792879"/>
                  <a:pt x="3849483" y="2806341"/>
                  <a:pt x="3837709" y="2818115"/>
                </a:cubicBezTo>
                <a:cubicBezTo>
                  <a:pt x="3803962" y="2851862"/>
                  <a:pt x="3785242" y="2846959"/>
                  <a:pt x="3740727" y="2859678"/>
                </a:cubicBezTo>
                <a:cubicBezTo>
                  <a:pt x="3726685" y="2863690"/>
                  <a:pt x="3713018" y="2868915"/>
                  <a:pt x="3699163" y="2873533"/>
                </a:cubicBezTo>
                <a:cubicBezTo>
                  <a:pt x="3643745" y="2868915"/>
                  <a:pt x="3588179" y="2865819"/>
                  <a:pt x="3532909" y="2859678"/>
                </a:cubicBezTo>
                <a:cubicBezTo>
                  <a:pt x="3504989" y="2856576"/>
                  <a:pt x="3477327" y="2851333"/>
                  <a:pt x="3449781" y="2845824"/>
                </a:cubicBezTo>
                <a:cubicBezTo>
                  <a:pt x="3431110" y="2842090"/>
                  <a:pt x="3413288" y="2834072"/>
                  <a:pt x="3394363" y="2831969"/>
                </a:cubicBezTo>
                <a:cubicBezTo>
                  <a:pt x="3329940" y="2824811"/>
                  <a:pt x="3265054" y="2822733"/>
                  <a:pt x="3200400" y="2818115"/>
                </a:cubicBezTo>
                <a:cubicBezTo>
                  <a:pt x="3181927" y="2813497"/>
                  <a:pt x="3163569" y="2808391"/>
                  <a:pt x="3144981" y="2804260"/>
                </a:cubicBezTo>
                <a:cubicBezTo>
                  <a:pt x="3099937" y="2794250"/>
                  <a:pt x="3074141" y="2793692"/>
                  <a:pt x="3034145" y="2776551"/>
                </a:cubicBezTo>
                <a:cubicBezTo>
                  <a:pt x="3015162" y="2768415"/>
                  <a:pt x="2997903" y="2756512"/>
                  <a:pt x="2978727" y="2748842"/>
                </a:cubicBezTo>
                <a:cubicBezTo>
                  <a:pt x="2952332" y="2738284"/>
                  <a:pt x="2875173" y="2713110"/>
                  <a:pt x="2840181" y="2707278"/>
                </a:cubicBezTo>
                <a:cubicBezTo>
                  <a:pt x="2775759" y="2696541"/>
                  <a:pt x="2646218" y="2679569"/>
                  <a:pt x="2646218" y="2679569"/>
                </a:cubicBezTo>
                <a:cubicBezTo>
                  <a:pt x="2546173" y="2646222"/>
                  <a:pt x="2665109" y="2682475"/>
                  <a:pt x="2466109" y="2651860"/>
                </a:cubicBezTo>
                <a:cubicBezTo>
                  <a:pt x="2451675" y="2649639"/>
                  <a:pt x="2438400" y="2642624"/>
                  <a:pt x="2424545" y="2638006"/>
                </a:cubicBezTo>
                <a:cubicBezTo>
                  <a:pt x="2168855" y="2645108"/>
                  <a:pt x="2057126" y="2612354"/>
                  <a:pt x="1870363" y="2665715"/>
                </a:cubicBezTo>
                <a:cubicBezTo>
                  <a:pt x="1856321" y="2669727"/>
                  <a:pt x="1842654" y="2674951"/>
                  <a:pt x="1828800" y="2679569"/>
                </a:cubicBezTo>
                <a:cubicBezTo>
                  <a:pt x="1814945" y="2688805"/>
                  <a:pt x="1800028" y="2696618"/>
                  <a:pt x="1787236" y="2707278"/>
                </a:cubicBezTo>
                <a:cubicBezTo>
                  <a:pt x="1772184" y="2719821"/>
                  <a:pt x="1761975" y="2737973"/>
                  <a:pt x="1745672" y="2748842"/>
                </a:cubicBezTo>
                <a:cubicBezTo>
                  <a:pt x="1733521" y="2756943"/>
                  <a:pt x="1717171" y="2756166"/>
                  <a:pt x="1704109" y="2762697"/>
                </a:cubicBezTo>
                <a:cubicBezTo>
                  <a:pt x="1689216" y="2770144"/>
                  <a:pt x="1677850" y="2783847"/>
                  <a:pt x="1662545" y="2790406"/>
                </a:cubicBezTo>
                <a:cubicBezTo>
                  <a:pt x="1645043" y="2797907"/>
                  <a:pt x="1626152" y="2803467"/>
                  <a:pt x="1607127" y="2804260"/>
                </a:cubicBezTo>
                <a:cubicBezTo>
                  <a:pt x="1404051" y="2812721"/>
                  <a:pt x="1200727" y="2813497"/>
                  <a:pt x="997527" y="2818115"/>
                </a:cubicBezTo>
                <a:cubicBezTo>
                  <a:pt x="946707" y="2835055"/>
                  <a:pt x="898983" y="2854782"/>
                  <a:pt x="845127" y="2859678"/>
                </a:cubicBezTo>
                <a:cubicBezTo>
                  <a:pt x="766805" y="2866798"/>
                  <a:pt x="688109" y="2868915"/>
                  <a:pt x="609600" y="2873533"/>
                </a:cubicBezTo>
                <a:cubicBezTo>
                  <a:pt x="495950" y="2911415"/>
                  <a:pt x="675365" y="2854837"/>
                  <a:pt x="443345" y="2901242"/>
                </a:cubicBezTo>
                <a:cubicBezTo>
                  <a:pt x="414704" y="2906970"/>
                  <a:pt x="387927" y="2919715"/>
                  <a:pt x="360218" y="2928951"/>
                </a:cubicBezTo>
                <a:lnTo>
                  <a:pt x="318654" y="2942806"/>
                </a:lnTo>
                <a:lnTo>
                  <a:pt x="277091" y="2956660"/>
                </a:lnTo>
                <a:cubicBezTo>
                  <a:pt x="267854" y="2965896"/>
                  <a:pt x="260582" y="2977648"/>
                  <a:pt x="249381" y="2984369"/>
                </a:cubicBezTo>
                <a:cubicBezTo>
                  <a:pt x="236858" y="2991883"/>
                  <a:pt x="216306" y="2986340"/>
                  <a:pt x="207818" y="2998224"/>
                </a:cubicBezTo>
                <a:cubicBezTo>
                  <a:pt x="190841" y="3021992"/>
                  <a:pt x="204411" y="3065150"/>
                  <a:pt x="180109" y="3081351"/>
                </a:cubicBezTo>
                <a:cubicBezTo>
                  <a:pt x="166254" y="3090587"/>
                  <a:pt x="153761" y="3102297"/>
                  <a:pt x="138545" y="3109060"/>
                </a:cubicBezTo>
                <a:cubicBezTo>
                  <a:pt x="111855" y="3120922"/>
                  <a:pt x="55418" y="3136769"/>
                  <a:pt x="55418" y="3136769"/>
                </a:cubicBezTo>
                <a:cubicBezTo>
                  <a:pt x="25147" y="3182175"/>
                  <a:pt x="36945" y="3150624"/>
                  <a:pt x="27709" y="3178333"/>
                </a:cubicBezTo>
                <a:close/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/>
          <a:lstStyle/>
          <a:p>
            <a:r>
              <a:rPr lang="en-US" sz="3600" dirty="0" smtClean="0"/>
              <a:t>The Algebra of Savings and Investment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GDP = C+I+G+NX     expenditures = output= income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Ignore ROW, so Y = C+I+G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 – C – G = 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 – C – G = 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 = Y (– T + T) – C – 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 = (Y – T – C) + (T – 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Total Savings = Private Savings + Public Savings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Where does the </a:t>
            </a:r>
            <a:r>
              <a:rPr lang="en-US" sz="4000" u="sng" smtClean="0"/>
              <a:t>Federal </a:t>
            </a:r>
            <a:r>
              <a:rPr lang="en-US" sz="4000" smtClean="0"/>
              <a:t>government get its revenues?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Income Taxes                                        ____%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Social Security Taxes                               ____%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Corporate Taxes 	                            ____%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Sales Taxes                                              ____%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Property Taxes                                        ____%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Excise Taxes (gas, tobacco, alcohol)         ____%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Tariffs                                                      ____%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/>
              <a:t> Estate Taxes	                                          ____%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9</a:t>
            </a:r>
            <a:r>
              <a:rPr lang="en-US" dirty="0" smtClean="0"/>
              <a:t>.  </a:t>
            </a:r>
            <a:r>
              <a:rPr lang="en-US" sz="2800" dirty="0" smtClean="0"/>
              <a:t>How much tax revenue did the federal government collect in FY08?                  $ 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Where does the Federal government get its revenues?  (FY08)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Income Taxes 				($1,146 b)  45%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Social Security Taxes 			($900 b) 36%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Corporate Income Taxes 	    		($304b) 12%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Sales Taxes  				($0)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Property Taxes  				($0)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Excise Taxes (gas, tobacco, alcohol) 	($67b) 3%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Tariffs  					  ($28b) 1%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Estate Taxes 				  ($29b) 1%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Other 					($50b) 2%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/>
              <a:t>How much tax revenue did the federal government collect in FY08?  			($2,524 billion)</a:t>
            </a:r>
          </a:p>
          <a:p>
            <a:pPr marL="609600" indent="-609600" eaLnBrk="1" hangingPunct="1">
              <a:buFontTx/>
              <a:buNone/>
            </a:pPr>
            <a:r>
              <a:rPr lang="en-US" sz="1000" dirty="0" smtClean="0"/>
              <a:t>(Source:  http://www.gpoaccess.gov/usbudget/browse.html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Where does the Federal government spend its money?</a:t>
            </a:r>
          </a:p>
        </p:txBody>
      </p:sp>
      <p:graphicFrame>
        <p:nvGraphicFramePr>
          <p:cNvPr id="38969" name="Group 5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8405"/>
        </p:xfrm>
        <a:graphic>
          <a:graphicData uri="http://schemas.openxmlformats.org/drawingml/2006/table">
            <a:tbl>
              <a:tblPr/>
              <a:tblGrid>
                <a:gridCol w="3352800"/>
                <a:gridCol w="2133600"/>
                <a:gridCol w="27432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$ Amount</a:t>
                      </a:r>
                      <a:endParaRPr lang="en-US" sz="18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Percent of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Defense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Social Security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Medicare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Medicaid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Income security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Other retirement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International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Where does the Federal government spend its money?</a:t>
            </a:r>
          </a:p>
        </p:txBody>
      </p:sp>
      <p:graphicFrame>
        <p:nvGraphicFramePr>
          <p:cNvPr id="38969" name="Group 5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8405"/>
        </p:xfrm>
        <a:graphic>
          <a:graphicData uri="http://schemas.openxmlformats.org/drawingml/2006/table">
            <a:tbl>
              <a:tblPr/>
              <a:tblGrid>
                <a:gridCol w="3352800"/>
                <a:gridCol w="2133600"/>
                <a:gridCol w="27432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 Amount ($</a:t>
                      </a:r>
                      <a:r>
                        <a:rPr lang="en-US" sz="1600" b="1" dirty="0" err="1" smtClean="0">
                          <a:latin typeface="Arial" pitchFamily="34" charset="0"/>
                          <a:cs typeface="Arial" pitchFamily="34" charset="0"/>
                        </a:rPr>
                        <a:t>bil</a:t>
                      </a: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Percent of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Defense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$616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Social Security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$617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Medicare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Medicaid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Income security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Other retirement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International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$2,983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788694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770</TotalTime>
  <Words>288</Words>
  <Application>Microsoft Office PowerPoint</Application>
  <PresentationFormat>On-screen Show (4:3)</PresentationFormat>
  <Paragraphs>105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Theme1</vt:lpstr>
      <vt:lpstr>Oct 14, 2009</vt:lpstr>
      <vt:lpstr>Today’s News</vt:lpstr>
      <vt:lpstr>The Algebra of Savings and Investment</vt:lpstr>
      <vt:lpstr>Where does the Federal government get its revenues?</vt:lpstr>
      <vt:lpstr>Where does the Federal government get its revenues?  (FY08)</vt:lpstr>
      <vt:lpstr>Slide 6</vt:lpstr>
      <vt:lpstr>Where does the Federal government spend its money?</vt:lpstr>
      <vt:lpstr>Where does the Federal government spend its money?</vt:lpstr>
      <vt:lpstr>Slide 9</vt:lpstr>
      <vt:lpstr>Federal Surplus/Deficit (G-T)</vt:lpstr>
      <vt:lpstr>Recent Deficit/Surplus</vt:lpstr>
      <vt:lpstr>Deficit/Surplus as Share of GDP</vt:lpstr>
      <vt:lpstr>Recent History</vt:lpstr>
      <vt:lpstr>Debt (not deficit)</vt:lpstr>
      <vt:lpstr>Slide 15</vt:lpstr>
      <vt:lpstr>Slide 16</vt:lpstr>
      <vt:lpstr>International Comparisons</vt:lpstr>
      <vt:lpstr>Slide 18</vt:lpstr>
      <vt:lpstr>Slide 19</vt:lpstr>
      <vt:lpstr>Slide 20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 30</dc:title>
  <dc:creator>Art Woolf</dc:creator>
  <cp:lastModifiedBy>Art Woolf</cp:lastModifiedBy>
  <cp:revision>30</cp:revision>
  <dcterms:created xsi:type="dcterms:W3CDTF">2009-09-28T14:21:54Z</dcterms:created>
  <dcterms:modified xsi:type="dcterms:W3CDTF">2009-10-15T18:48:35Z</dcterms:modified>
</cp:coreProperties>
</file>