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297" r:id="rId2"/>
    <p:sldId id="283" r:id="rId3"/>
    <p:sldId id="289" r:id="rId4"/>
    <p:sldId id="292" r:id="rId5"/>
    <p:sldId id="298" r:id="rId6"/>
    <p:sldId id="261" r:id="rId7"/>
    <p:sldId id="299" r:id="rId8"/>
    <p:sldId id="288" r:id="rId9"/>
    <p:sldId id="279" r:id="rId10"/>
    <p:sldId id="280" r:id="rId11"/>
    <p:sldId id="290"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16" autoAdjust="0"/>
    <p:restoredTop sz="94660"/>
  </p:normalViewPr>
  <p:slideViewPr>
    <p:cSldViewPr>
      <p:cViewPr varScale="1">
        <p:scale>
          <a:sx n="69" d="100"/>
          <a:sy n="69" d="100"/>
        </p:scale>
        <p:origin x="-450" y="-10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3126"/>
    </p:cViewPr>
  </p:sorterViewPr>
  <p:notesViewPr>
    <p:cSldViewPr>
      <p:cViewPr varScale="1">
        <p:scale>
          <a:sx n="56" d="100"/>
          <a:sy n="56" d="100"/>
        </p:scale>
        <p:origin x="-174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256A89-C160-48C9-8638-3A1DB1D427E7}" type="datetimeFigureOut">
              <a:rPr lang="en-US" smtClean="0"/>
              <a:pPr/>
              <a:t>10/14/2009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531954-0B03-4BAA-8DB9-D7C3B3840B8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9167DD-4E38-4D01-B459-AE332FDA01B8}" type="datetimeFigureOut">
              <a:rPr lang="en-US" smtClean="0"/>
              <a:pPr/>
              <a:t>10/14/2009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CC9299-95CC-45CE-9BF0-82247707930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0825" cy="6850063"/>
            <a:chOff x="0" y="0"/>
            <a:chExt cx="5758" cy="4315"/>
          </a:xfrm>
        </p:grpSpPr>
        <p:grpSp>
          <p:nvGrpSpPr>
            <p:cNvPr id="3" name="Group 3"/>
            <p:cNvGrpSpPr>
              <a:grpSpLocks/>
            </p:cNvGrpSpPr>
            <p:nvPr userDrawn="1"/>
          </p:nvGrpSpPr>
          <p:grpSpPr bwMode="auto">
            <a:xfrm>
              <a:off x="1728" y="2230"/>
              <a:ext cx="4027" cy="2085"/>
              <a:chOff x="1728" y="2230"/>
              <a:chExt cx="4027" cy="2085"/>
            </a:xfrm>
          </p:grpSpPr>
          <p:sp>
            <p:nvSpPr>
              <p:cNvPr id="5124" name="Freeform 4"/>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5125" name="Freeform 5"/>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5126" name="Freeform 6"/>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5127" name="Freeform 7"/>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5128" name="Freeform 8"/>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5129" name="Freeform 9"/>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5130" name="Freeform 10"/>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5131" name="Rectangle 11"/>
          <p:cNvSpPr>
            <a:spLocks noGrp="1" noChangeArrowheads="1"/>
          </p:cNvSpPr>
          <p:nvPr>
            <p:ph type="ctrTitle" sz="quarter"/>
          </p:nvPr>
        </p:nvSpPr>
        <p:spPr>
          <a:xfrm>
            <a:off x="685800" y="1736725"/>
            <a:ext cx="7772400" cy="1920875"/>
          </a:xfrm>
        </p:spPr>
        <p:txBody>
          <a:bodyPr/>
          <a:lstStyle>
            <a:lvl1pPr>
              <a:defRPr sz="6000"/>
            </a:lvl1pPr>
          </a:lstStyle>
          <a:p>
            <a:r>
              <a:rPr lang="en-US" smtClean="0"/>
              <a:t>Click to edit Master title style</a:t>
            </a:r>
            <a:endParaRPr lang="en-US"/>
          </a:p>
        </p:txBody>
      </p:sp>
      <p:sp>
        <p:nvSpPr>
          <p:cNvPr id="5132"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5133" name="Rectangle 13"/>
          <p:cNvSpPr>
            <a:spLocks noGrp="1" noChangeArrowheads="1"/>
          </p:cNvSpPr>
          <p:nvPr>
            <p:ph type="dt" sz="quarter" idx="2"/>
          </p:nvPr>
        </p:nvSpPr>
        <p:spPr>
          <a:xfrm>
            <a:off x="457200" y="6248400"/>
            <a:ext cx="2133600" cy="476250"/>
          </a:xfrm>
        </p:spPr>
        <p:txBody>
          <a:bodyPr/>
          <a:lstStyle>
            <a:lvl1pPr>
              <a:defRPr/>
            </a:lvl1pPr>
          </a:lstStyle>
          <a:p>
            <a:fld id="{A7EE5560-D386-4A57-9F1D-2E5B4A0E9238}" type="datetimeFigureOut">
              <a:rPr lang="en-US" smtClean="0"/>
              <a:pPr/>
              <a:t>10/14/2009</a:t>
            </a:fld>
            <a:endParaRPr lang="en-US"/>
          </a:p>
        </p:txBody>
      </p:sp>
      <p:sp>
        <p:nvSpPr>
          <p:cNvPr id="5134" name="Rectangle 14"/>
          <p:cNvSpPr>
            <a:spLocks noGrp="1" noChangeArrowheads="1"/>
          </p:cNvSpPr>
          <p:nvPr>
            <p:ph type="ftr" sz="quarter" idx="3"/>
          </p:nvPr>
        </p:nvSpPr>
        <p:spPr>
          <a:xfrm>
            <a:off x="3124200" y="6251575"/>
            <a:ext cx="2895600" cy="476250"/>
          </a:xfrm>
        </p:spPr>
        <p:txBody>
          <a:bodyPr/>
          <a:lstStyle>
            <a:lvl1pPr>
              <a:defRPr/>
            </a:lvl1pPr>
          </a:lstStyle>
          <a:p>
            <a:endParaRPr lang="en-US"/>
          </a:p>
        </p:txBody>
      </p:sp>
      <p:sp>
        <p:nvSpPr>
          <p:cNvPr id="5135" name="Rectangle 15"/>
          <p:cNvSpPr>
            <a:spLocks noGrp="1" noChangeArrowheads="1"/>
          </p:cNvSpPr>
          <p:nvPr>
            <p:ph type="sldNum" sz="quarter" idx="4"/>
          </p:nvPr>
        </p:nvSpPr>
        <p:spPr>
          <a:xfrm>
            <a:off x="6553200" y="6254750"/>
            <a:ext cx="2133600" cy="476250"/>
          </a:xfrm>
        </p:spPr>
        <p:txBody>
          <a:bodyPr/>
          <a:lstStyle>
            <a:lvl1pPr>
              <a:defRPr/>
            </a:lvl1pPr>
          </a:lstStyle>
          <a:p>
            <a:fld id="{A6469AE3-82B1-46C7-870A-7A66FDDD7F74}"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EE5560-D386-4A57-9F1D-2E5B4A0E9238}" type="datetimeFigureOut">
              <a:rPr lang="en-US" smtClean="0"/>
              <a:pPr/>
              <a:t>10/14/2009</a:t>
            </a:fld>
            <a:endParaRPr lang="en-US"/>
          </a:p>
        </p:txBody>
      </p:sp>
      <p:sp>
        <p:nvSpPr>
          <p:cNvPr id="5" name="Slide Number Placeholder 4"/>
          <p:cNvSpPr>
            <a:spLocks noGrp="1"/>
          </p:cNvSpPr>
          <p:nvPr>
            <p:ph type="sldNum" sz="quarter" idx="11"/>
          </p:nvPr>
        </p:nvSpPr>
        <p:spPr/>
        <p:txBody>
          <a:bodyPr/>
          <a:lstStyle>
            <a:lvl1pPr>
              <a:defRPr/>
            </a:lvl1pPr>
          </a:lstStyle>
          <a:p>
            <a:fld id="{A6469AE3-82B1-46C7-870A-7A66FDDD7F74}"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EE5560-D386-4A57-9F1D-2E5B4A0E9238}" type="datetimeFigureOut">
              <a:rPr lang="en-US" smtClean="0"/>
              <a:pPr/>
              <a:t>10/14/2009</a:t>
            </a:fld>
            <a:endParaRPr lang="en-US"/>
          </a:p>
        </p:txBody>
      </p:sp>
      <p:sp>
        <p:nvSpPr>
          <p:cNvPr id="5" name="Slide Number Placeholder 4"/>
          <p:cNvSpPr>
            <a:spLocks noGrp="1"/>
          </p:cNvSpPr>
          <p:nvPr>
            <p:ph type="sldNum" sz="quarter" idx="11"/>
          </p:nvPr>
        </p:nvSpPr>
        <p:spPr/>
        <p:txBody>
          <a:bodyPr/>
          <a:lstStyle>
            <a:lvl1pPr>
              <a:defRPr/>
            </a:lvl1pPr>
          </a:lstStyle>
          <a:p>
            <a:fld id="{A6469AE3-82B1-46C7-870A-7A66FDDD7F74}"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7EE5560-D386-4A57-9F1D-2E5B4A0E9238}" type="datetimeFigureOut">
              <a:rPr lang="en-US" smtClean="0"/>
              <a:pPr/>
              <a:t>10/14/2009</a:t>
            </a:fld>
            <a:endParaRPr lang="en-US"/>
          </a:p>
        </p:txBody>
      </p:sp>
      <p:sp>
        <p:nvSpPr>
          <p:cNvPr id="5" name="Slide Number Placeholder 4"/>
          <p:cNvSpPr>
            <a:spLocks noGrp="1"/>
          </p:cNvSpPr>
          <p:nvPr>
            <p:ph type="sldNum" sz="quarter" idx="11"/>
          </p:nvPr>
        </p:nvSpPr>
        <p:spPr/>
        <p:txBody>
          <a:bodyPr/>
          <a:lstStyle>
            <a:lvl1pPr>
              <a:defRPr/>
            </a:lvl1pPr>
          </a:lstStyle>
          <a:p>
            <a:fld id="{A6469AE3-82B1-46C7-870A-7A66FDDD7F74}"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7EE5560-D386-4A57-9F1D-2E5B4A0E9238}" type="datetimeFigureOut">
              <a:rPr lang="en-US" smtClean="0"/>
              <a:pPr/>
              <a:t>10/14/2009</a:t>
            </a:fld>
            <a:endParaRPr lang="en-US"/>
          </a:p>
        </p:txBody>
      </p:sp>
      <p:sp>
        <p:nvSpPr>
          <p:cNvPr id="5" name="Slide Number Placeholder 4"/>
          <p:cNvSpPr>
            <a:spLocks noGrp="1"/>
          </p:cNvSpPr>
          <p:nvPr>
            <p:ph type="sldNum" sz="quarter" idx="11"/>
          </p:nvPr>
        </p:nvSpPr>
        <p:spPr/>
        <p:txBody>
          <a:bodyPr/>
          <a:lstStyle>
            <a:lvl1pPr>
              <a:defRPr/>
            </a:lvl1pPr>
          </a:lstStyle>
          <a:p>
            <a:fld id="{A6469AE3-82B1-46C7-870A-7A66FDDD7F74}" type="slidenum">
              <a:rPr lang="en-US" smtClean="0"/>
              <a:pPr/>
              <a:t>‹#›</a:t>
            </a:fld>
            <a:endParaRPr lang="en-US"/>
          </a:p>
        </p:txBody>
      </p:sp>
      <p:sp>
        <p:nvSpPr>
          <p:cNvPr id="6" name="Footer Placeholder 5"/>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7EE5560-D386-4A57-9F1D-2E5B4A0E9238}" type="datetimeFigureOut">
              <a:rPr lang="en-US" smtClean="0"/>
              <a:pPr/>
              <a:t>10/14/2009</a:t>
            </a:fld>
            <a:endParaRPr lang="en-US"/>
          </a:p>
        </p:txBody>
      </p:sp>
      <p:sp>
        <p:nvSpPr>
          <p:cNvPr id="6" name="Slide Number Placeholder 5"/>
          <p:cNvSpPr>
            <a:spLocks noGrp="1"/>
          </p:cNvSpPr>
          <p:nvPr>
            <p:ph type="sldNum" sz="quarter" idx="11"/>
          </p:nvPr>
        </p:nvSpPr>
        <p:spPr/>
        <p:txBody>
          <a:bodyPr/>
          <a:lstStyle>
            <a:lvl1pPr>
              <a:defRPr/>
            </a:lvl1pPr>
          </a:lstStyle>
          <a:p>
            <a:fld id="{A6469AE3-82B1-46C7-870A-7A66FDDD7F74}"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A7EE5560-D386-4A57-9F1D-2E5B4A0E9238}" type="datetimeFigureOut">
              <a:rPr lang="en-US" smtClean="0"/>
              <a:pPr/>
              <a:t>10/14/2009</a:t>
            </a:fld>
            <a:endParaRPr lang="en-US"/>
          </a:p>
        </p:txBody>
      </p:sp>
      <p:sp>
        <p:nvSpPr>
          <p:cNvPr id="8" name="Slide Number Placeholder 7"/>
          <p:cNvSpPr>
            <a:spLocks noGrp="1"/>
          </p:cNvSpPr>
          <p:nvPr>
            <p:ph type="sldNum" sz="quarter" idx="11"/>
          </p:nvPr>
        </p:nvSpPr>
        <p:spPr/>
        <p:txBody>
          <a:bodyPr/>
          <a:lstStyle>
            <a:lvl1pPr>
              <a:defRPr/>
            </a:lvl1pPr>
          </a:lstStyle>
          <a:p>
            <a:fld id="{A6469AE3-82B1-46C7-870A-7A66FDDD7F74}" type="slidenum">
              <a:rPr lang="en-US" smtClean="0"/>
              <a:pPr/>
              <a:t>‹#›</a:t>
            </a:fld>
            <a:endParaRPr lang="en-US"/>
          </a:p>
        </p:txBody>
      </p:sp>
      <p:sp>
        <p:nvSpPr>
          <p:cNvPr id="9" name="Footer Placeholder 8"/>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7EE5560-D386-4A57-9F1D-2E5B4A0E9238}" type="datetimeFigureOut">
              <a:rPr lang="en-US" smtClean="0"/>
              <a:pPr/>
              <a:t>10/14/2009</a:t>
            </a:fld>
            <a:endParaRPr lang="en-US"/>
          </a:p>
        </p:txBody>
      </p:sp>
      <p:sp>
        <p:nvSpPr>
          <p:cNvPr id="4" name="Slide Number Placeholder 3"/>
          <p:cNvSpPr>
            <a:spLocks noGrp="1"/>
          </p:cNvSpPr>
          <p:nvPr>
            <p:ph type="sldNum" sz="quarter" idx="11"/>
          </p:nvPr>
        </p:nvSpPr>
        <p:spPr/>
        <p:txBody>
          <a:bodyPr/>
          <a:lstStyle>
            <a:lvl1pPr>
              <a:defRPr/>
            </a:lvl1pPr>
          </a:lstStyle>
          <a:p>
            <a:fld id="{A6469AE3-82B1-46C7-870A-7A66FDDD7F74}" type="slidenum">
              <a:rPr lang="en-US" smtClean="0"/>
              <a:pPr/>
              <a:t>‹#›</a:t>
            </a:fld>
            <a:endParaRPr lang="en-US"/>
          </a:p>
        </p:txBody>
      </p:sp>
      <p:sp>
        <p:nvSpPr>
          <p:cNvPr id="5" name="Footer Placeholder 4"/>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7EE5560-D386-4A57-9F1D-2E5B4A0E9238}" type="datetimeFigureOut">
              <a:rPr lang="en-US" smtClean="0"/>
              <a:pPr/>
              <a:t>10/14/2009</a:t>
            </a:fld>
            <a:endParaRPr lang="en-US"/>
          </a:p>
        </p:txBody>
      </p:sp>
      <p:sp>
        <p:nvSpPr>
          <p:cNvPr id="3" name="Slide Number Placeholder 2"/>
          <p:cNvSpPr>
            <a:spLocks noGrp="1"/>
          </p:cNvSpPr>
          <p:nvPr>
            <p:ph type="sldNum" sz="quarter" idx="11"/>
          </p:nvPr>
        </p:nvSpPr>
        <p:spPr/>
        <p:txBody>
          <a:bodyPr/>
          <a:lstStyle>
            <a:lvl1pPr>
              <a:defRPr/>
            </a:lvl1pPr>
          </a:lstStyle>
          <a:p>
            <a:fld id="{A6469AE3-82B1-46C7-870A-7A66FDDD7F74}" type="slidenum">
              <a:rPr lang="en-US" smtClean="0"/>
              <a:pPr/>
              <a:t>‹#›</a:t>
            </a:fld>
            <a:endParaRPr lang="en-US"/>
          </a:p>
        </p:txBody>
      </p:sp>
      <p:sp>
        <p:nvSpPr>
          <p:cNvPr id="4" name="Footer Placeholder 3"/>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7EE5560-D386-4A57-9F1D-2E5B4A0E9238}" type="datetimeFigureOut">
              <a:rPr lang="en-US" smtClean="0"/>
              <a:pPr/>
              <a:t>10/14/2009</a:t>
            </a:fld>
            <a:endParaRPr lang="en-US"/>
          </a:p>
        </p:txBody>
      </p:sp>
      <p:sp>
        <p:nvSpPr>
          <p:cNvPr id="6" name="Slide Number Placeholder 5"/>
          <p:cNvSpPr>
            <a:spLocks noGrp="1"/>
          </p:cNvSpPr>
          <p:nvPr>
            <p:ph type="sldNum" sz="quarter" idx="11"/>
          </p:nvPr>
        </p:nvSpPr>
        <p:spPr/>
        <p:txBody>
          <a:bodyPr/>
          <a:lstStyle>
            <a:lvl1pPr>
              <a:defRPr/>
            </a:lvl1pPr>
          </a:lstStyle>
          <a:p>
            <a:fld id="{A6469AE3-82B1-46C7-870A-7A66FDDD7F74}"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7EE5560-D386-4A57-9F1D-2E5B4A0E9238}" type="datetimeFigureOut">
              <a:rPr lang="en-US" smtClean="0"/>
              <a:pPr/>
              <a:t>10/14/2009</a:t>
            </a:fld>
            <a:endParaRPr lang="en-US"/>
          </a:p>
        </p:txBody>
      </p:sp>
      <p:sp>
        <p:nvSpPr>
          <p:cNvPr id="6" name="Slide Number Placeholder 5"/>
          <p:cNvSpPr>
            <a:spLocks noGrp="1"/>
          </p:cNvSpPr>
          <p:nvPr>
            <p:ph type="sldNum" sz="quarter" idx="11"/>
          </p:nvPr>
        </p:nvSpPr>
        <p:spPr/>
        <p:txBody>
          <a:bodyPr/>
          <a:lstStyle>
            <a:lvl1pPr>
              <a:defRPr/>
            </a:lvl1pPr>
          </a:lstStyle>
          <a:p>
            <a:fld id="{A6469AE3-82B1-46C7-870A-7A66FDDD7F74}" type="slidenum">
              <a:rPr lang="en-US" smtClean="0"/>
              <a:pPr/>
              <a:t>‹#›</a:t>
            </a:fld>
            <a:endParaRPr lang="en-US"/>
          </a:p>
        </p:txBody>
      </p:sp>
      <p:sp>
        <p:nvSpPr>
          <p:cNvPr id="7" name="Footer Placeholder 6"/>
          <p:cNvSpPr>
            <a:spLocks noGrp="1"/>
          </p:cNvSpPr>
          <p:nvPr>
            <p:ph type="ftr" sz="quarter"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fld id="{A7EE5560-D386-4A57-9F1D-2E5B4A0E9238}" type="datetimeFigureOut">
              <a:rPr lang="en-US" smtClean="0"/>
              <a:pPr/>
              <a:t>10/14/2009</a:t>
            </a:fld>
            <a:endParaRPr lang="en-US"/>
          </a:p>
        </p:txBody>
      </p:sp>
      <p:sp>
        <p:nvSpPr>
          <p:cNvPr id="4099" name="Rectangle 3"/>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A6469AE3-82B1-46C7-870A-7A66FDDD7F74}" type="slidenum">
              <a:rPr lang="en-US" smtClean="0"/>
              <a:pPr/>
              <a:t>‹#›</a:t>
            </a:fld>
            <a:endParaRPr lang="en-US"/>
          </a:p>
        </p:txBody>
      </p:sp>
      <p:grpSp>
        <p:nvGrpSpPr>
          <p:cNvPr id="2" name="Group 4"/>
          <p:cNvGrpSpPr>
            <a:grpSpLocks/>
          </p:cNvGrpSpPr>
          <p:nvPr/>
        </p:nvGrpSpPr>
        <p:grpSpPr bwMode="auto">
          <a:xfrm>
            <a:off x="0" y="0"/>
            <a:ext cx="9140825" cy="6850063"/>
            <a:chOff x="0" y="0"/>
            <a:chExt cx="5758" cy="4315"/>
          </a:xfrm>
        </p:grpSpPr>
        <p:grpSp>
          <p:nvGrpSpPr>
            <p:cNvPr id="3" name="Group 5"/>
            <p:cNvGrpSpPr>
              <a:grpSpLocks/>
            </p:cNvGrpSpPr>
            <p:nvPr userDrawn="1"/>
          </p:nvGrpSpPr>
          <p:grpSpPr bwMode="auto">
            <a:xfrm>
              <a:off x="1728" y="2230"/>
              <a:ext cx="4027" cy="2085"/>
              <a:chOff x="1728" y="2230"/>
              <a:chExt cx="4027" cy="2085"/>
            </a:xfrm>
          </p:grpSpPr>
          <p:sp>
            <p:nvSpPr>
              <p:cNvPr id="410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endParaRPr lang="en-US"/>
              </a:p>
            </p:txBody>
          </p:sp>
          <p:sp>
            <p:nvSpPr>
              <p:cNvPr id="410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endParaRPr lang="en-US"/>
              </a:p>
            </p:txBody>
          </p:sp>
          <p:sp>
            <p:nvSpPr>
              <p:cNvPr id="410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endParaRPr lang="en-US"/>
              </a:p>
            </p:txBody>
          </p:sp>
          <p:sp>
            <p:nvSpPr>
              <p:cNvPr id="4105" name="Freeform 9"/>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endParaRPr lang="en-US"/>
              </a:p>
            </p:txBody>
          </p:sp>
          <p:sp>
            <p:nvSpPr>
              <p:cNvPr id="410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endParaRPr lang="en-US"/>
              </a:p>
            </p:txBody>
          </p:sp>
        </p:grpSp>
        <p:sp>
          <p:nvSpPr>
            <p:cNvPr id="410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endParaRPr lang="en-US"/>
            </a:p>
          </p:txBody>
        </p:sp>
        <p:sp>
          <p:nvSpPr>
            <p:cNvPr id="4108" name="Freeform 12"/>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endParaRPr lang="en-US"/>
            </a:p>
          </p:txBody>
        </p:sp>
      </p:grpSp>
      <p:sp>
        <p:nvSpPr>
          <p:cNvPr id="410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10" name="Rectangle 14"/>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endParaRPr lang="en-US"/>
          </a:p>
        </p:txBody>
      </p:sp>
      <p:sp>
        <p:nvSpPr>
          <p:cNvPr id="411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pbs.org/wgbh/commandingheights/lo/index.html"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1981200" cy="487362"/>
          </a:xfrm>
        </p:spPr>
        <p:txBody>
          <a:bodyPr/>
          <a:lstStyle/>
          <a:p>
            <a:r>
              <a:rPr lang="en-US" sz="1600" dirty="0" smtClean="0"/>
              <a:t>Oct 12, 2009</a:t>
            </a:r>
            <a:endParaRPr lang="en-US" sz="1600" dirty="0"/>
          </a:p>
        </p:txBody>
      </p:sp>
      <p:sp>
        <p:nvSpPr>
          <p:cNvPr id="8" name="Content Placeholder 7"/>
          <p:cNvSpPr>
            <a:spLocks noGrp="1"/>
          </p:cNvSpPr>
          <p:nvPr>
            <p:ph idx="1"/>
          </p:nvPr>
        </p:nvSpPr>
        <p:spPr>
          <a:xfrm>
            <a:off x="457200" y="609600"/>
            <a:ext cx="8229600" cy="4525963"/>
          </a:xfrm>
        </p:spPr>
        <p:txBody>
          <a:bodyPr/>
          <a:lstStyle/>
          <a:p>
            <a:pPr marL="571500" indent="-571500">
              <a:buClrTx/>
              <a:buSzPct val="100000"/>
              <a:buFont typeface="+mj-lt"/>
              <a:buAutoNum type="romanUcPeriod"/>
            </a:pPr>
            <a:r>
              <a:rPr lang="en-US" dirty="0" smtClean="0"/>
              <a:t>Factors of Production (continued)</a:t>
            </a:r>
          </a:p>
          <a:p>
            <a:pPr marL="971550" lvl="1" indent="-571500">
              <a:buClrTx/>
              <a:buSzPct val="100000"/>
              <a:buFont typeface="+mj-lt"/>
              <a:buAutoNum type="alphaUcPeriod"/>
            </a:pPr>
            <a:r>
              <a:rPr lang="en-US" sz="1400" dirty="0" smtClean="0"/>
              <a:t>Human Capital</a:t>
            </a:r>
          </a:p>
          <a:p>
            <a:pPr marL="971550" lvl="1" indent="-571500">
              <a:buClrTx/>
              <a:buSzPct val="100000"/>
              <a:buFont typeface="+mj-lt"/>
              <a:buAutoNum type="alphaUcPeriod"/>
            </a:pPr>
            <a:r>
              <a:rPr lang="en-US" sz="1400" dirty="0" smtClean="0"/>
              <a:t>Physical Capital</a:t>
            </a:r>
          </a:p>
          <a:p>
            <a:pPr marL="971550" lvl="1" indent="-571500">
              <a:buClrTx/>
              <a:buSzPct val="100000"/>
              <a:buFont typeface="+mj-lt"/>
              <a:buAutoNum type="alphaUcPeriod"/>
            </a:pPr>
            <a:r>
              <a:rPr lang="en-US" sz="1400" dirty="0" smtClean="0"/>
              <a:t>Technology</a:t>
            </a:r>
          </a:p>
          <a:p>
            <a:pPr marL="971550" lvl="1" indent="-571500">
              <a:buClrTx/>
              <a:buSzPct val="100000"/>
              <a:buFont typeface="+mj-lt"/>
              <a:buAutoNum type="alphaUcPeriod"/>
            </a:pPr>
            <a:r>
              <a:rPr lang="en-US" sz="2400" dirty="0" smtClean="0"/>
              <a:t>Resources</a:t>
            </a:r>
          </a:p>
          <a:p>
            <a:pPr marL="971550" lvl="1" indent="-571500">
              <a:buClrTx/>
              <a:buSzPct val="100000"/>
              <a:buFont typeface="+mj-lt"/>
              <a:buAutoNum type="alphaUcPeriod"/>
            </a:pPr>
            <a:r>
              <a:rPr lang="en-US" dirty="0" smtClean="0"/>
              <a:t>Institutions</a:t>
            </a:r>
          </a:p>
          <a:p>
            <a:pPr marL="571500" indent="-571500">
              <a:buClrTx/>
              <a:buSzPct val="100000"/>
              <a:buFont typeface="+mj-lt"/>
              <a:buAutoNum type="romanUcPeriod"/>
            </a:pPr>
            <a:r>
              <a:rPr lang="en-US" dirty="0" smtClean="0"/>
              <a:t>Savings and Investment</a:t>
            </a:r>
          </a:p>
          <a:p>
            <a:pPr marL="971550" lvl="1" indent="-571500">
              <a:buClrTx/>
              <a:buSzPct val="100000"/>
              <a:buFont typeface="+mj-lt"/>
              <a:buAutoNum type="alphaUcPeriod"/>
            </a:pPr>
            <a:r>
              <a:rPr lang="en-US" dirty="0" smtClean="0"/>
              <a:t>Savings</a:t>
            </a:r>
          </a:p>
          <a:p>
            <a:pPr marL="971550" lvl="1" indent="-571500">
              <a:buClrTx/>
              <a:buSzPct val="100000"/>
              <a:buFont typeface="+mj-lt"/>
              <a:buAutoNum type="alphaUcPeriod"/>
            </a:pPr>
            <a:r>
              <a:rPr lang="en-US" dirty="0" smtClean="0"/>
              <a:t>Bonds and Stocks</a:t>
            </a:r>
          </a:p>
          <a:p>
            <a:pPr marL="971550" lvl="1" indent="-571500">
              <a:buClrTx/>
              <a:buSzPct val="100000"/>
              <a:buFont typeface="+mj-lt"/>
              <a:buAutoNum type="alphaUcPeriod"/>
            </a:pPr>
            <a:r>
              <a:rPr lang="en-US" dirty="0" smtClean="0"/>
              <a:t>The Savings and Investment Identity</a:t>
            </a:r>
          </a:p>
          <a:p>
            <a:pPr marL="971550" lvl="1" indent="-571500">
              <a:buClrTx/>
              <a:buSzPct val="100000"/>
              <a:buFont typeface="+mj-lt"/>
              <a:buAutoNum type="alphaUcPeriod"/>
            </a:pPr>
            <a:endParaRPr lang="en-US" dirty="0" smtClean="0"/>
          </a:p>
          <a:p>
            <a:pPr marL="971550" lvl="1" indent="-571500">
              <a:buClrTx/>
              <a:buSzPct val="100000"/>
              <a:buFont typeface="+mj-lt"/>
              <a:buAutoNum type="alphaUcPeriod"/>
            </a:pP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Indian Ambassador:  Produced 1958 - Today</a:t>
            </a:r>
            <a:endParaRPr lang="en-US" dirty="0"/>
          </a:p>
        </p:txBody>
      </p:sp>
      <p:pic>
        <p:nvPicPr>
          <p:cNvPr id="2050" name="Picture 2"/>
          <p:cNvPicPr>
            <a:picLocks noChangeAspect="1" noChangeArrowheads="1"/>
          </p:cNvPicPr>
          <p:nvPr/>
        </p:nvPicPr>
        <p:blipFill>
          <a:blip r:embed="rId2" cstate="print"/>
          <a:srcRect/>
          <a:stretch>
            <a:fillRect/>
          </a:stretch>
        </p:blipFill>
        <p:spPr bwMode="auto">
          <a:xfrm>
            <a:off x="1524000" y="1447800"/>
            <a:ext cx="5753100" cy="4314825"/>
          </a:xfrm>
          <a:prstGeom prst="rect">
            <a:avLst/>
          </a:prstGeom>
          <a:noFill/>
          <a:ln w="9525">
            <a:noFill/>
            <a:miter lim="800000"/>
            <a:headEnd/>
            <a:tailEnd/>
          </a:ln>
        </p:spPr>
      </p:pic>
      <p:sp>
        <p:nvSpPr>
          <p:cNvPr id="4" name="TextBox 3"/>
          <p:cNvSpPr txBox="1"/>
          <p:nvPr/>
        </p:nvSpPr>
        <p:spPr>
          <a:xfrm>
            <a:off x="533400" y="5943600"/>
            <a:ext cx="8032007" cy="646331"/>
          </a:xfrm>
          <a:prstGeom prst="rect">
            <a:avLst/>
          </a:prstGeom>
          <a:noFill/>
        </p:spPr>
        <p:txBody>
          <a:bodyPr wrap="none" rtlCol="0">
            <a:spAutoFit/>
          </a:bodyPr>
          <a:lstStyle/>
          <a:p>
            <a:r>
              <a:rPr lang="en-US" dirty="0" smtClean="0"/>
              <a:t>For the video go to </a:t>
            </a:r>
            <a:r>
              <a:rPr lang="en-US" dirty="0" smtClean="0">
                <a:hlinkClick r:id="rId3"/>
              </a:rPr>
              <a:t>http://www.pbs.org/wgbh/commandingheights/lo/index.html</a:t>
            </a:r>
            <a:r>
              <a:rPr lang="en-US" dirty="0" smtClean="0"/>
              <a:t> and</a:t>
            </a:r>
          </a:p>
          <a:p>
            <a:r>
              <a:rPr lang="en-US" dirty="0" smtClean="0"/>
              <a:t>Click on Storyline, episode 2 chapter menu,  chapter 4</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274638"/>
            <a:ext cx="8610600" cy="1143000"/>
          </a:xfrm>
        </p:spPr>
        <p:txBody>
          <a:bodyPr/>
          <a:lstStyle/>
          <a:p>
            <a:r>
              <a:rPr lang="en-US" sz="3600" dirty="0" smtClean="0"/>
              <a:t>The Algebra of Savings and Investment</a:t>
            </a:r>
            <a:endParaRPr lang="en-US" sz="3600" dirty="0"/>
          </a:p>
        </p:txBody>
      </p:sp>
      <p:sp>
        <p:nvSpPr>
          <p:cNvPr id="4" name="Content Placeholder 3"/>
          <p:cNvSpPr>
            <a:spLocks noGrp="1"/>
          </p:cNvSpPr>
          <p:nvPr>
            <p:ph idx="1"/>
          </p:nvPr>
        </p:nvSpPr>
        <p:spPr>
          <a:xfrm>
            <a:off x="457200" y="1600200"/>
            <a:ext cx="8229600" cy="5257800"/>
          </a:xfrm>
        </p:spPr>
        <p:txBody>
          <a:bodyPr/>
          <a:lstStyle/>
          <a:p>
            <a:pPr marL="514350" indent="-514350">
              <a:buFont typeface="+mj-lt"/>
              <a:buAutoNum type="arabicPeriod"/>
            </a:pPr>
            <a:r>
              <a:rPr lang="en-US" dirty="0" smtClean="0"/>
              <a:t>GDP = C+I+G+NX     expenditures = output= income</a:t>
            </a:r>
          </a:p>
          <a:p>
            <a:pPr marL="514350" indent="-514350">
              <a:buFont typeface="+mj-lt"/>
              <a:buAutoNum type="arabicPeriod"/>
            </a:pPr>
            <a:r>
              <a:rPr lang="en-US" dirty="0" smtClean="0"/>
              <a:t>Ignore ROW, so Y = C+I+G</a:t>
            </a:r>
          </a:p>
          <a:p>
            <a:pPr marL="514350" indent="-514350">
              <a:buFont typeface="+mj-lt"/>
              <a:buAutoNum type="arabicPeriod"/>
            </a:pPr>
            <a:r>
              <a:rPr lang="en-US" dirty="0" smtClean="0"/>
              <a:t>Y – C – G = I</a:t>
            </a:r>
          </a:p>
          <a:p>
            <a:pPr marL="514350" indent="-514350">
              <a:buFont typeface="+mj-lt"/>
              <a:buAutoNum type="arabicPeriod"/>
            </a:pPr>
            <a:r>
              <a:rPr lang="en-US" dirty="0" smtClean="0"/>
              <a:t>Y – C – G = S</a:t>
            </a:r>
          </a:p>
          <a:p>
            <a:pPr marL="514350" indent="-514350">
              <a:buFont typeface="+mj-lt"/>
              <a:buAutoNum type="arabicPeriod"/>
            </a:pPr>
            <a:r>
              <a:rPr lang="en-US" dirty="0" smtClean="0"/>
              <a:t>S = Y (– T + T) – C – G</a:t>
            </a:r>
          </a:p>
          <a:p>
            <a:pPr marL="514350" indent="-514350">
              <a:buFont typeface="+mj-lt"/>
              <a:buAutoNum type="arabicPeriod"/>
            </a:pPr>
            <a:r>
              <a:rPr lang="en-US" dirty="0" smtClean="0"/>
              <a:t>S = (Y – T – C) + (T – G)</a:t>
            </a:r>
          </a:p>
          <a:p>
            <a:pPr marL="514350" indent="-514350">
              <a:buFont typeface="+mj-lt"/>
              <a:buAutoNum type="arabicPeriod"/>
            </a:pPr>
            <a:r>
              <a:rPr lang="en-US" dirty="0" smtClean="0"/>
              <a:t>Total Savings = Private Savings + Public Savings</a:t>
            </a:r>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smtClean="0"/>
          </a:p>
          <a:p>
            <a:pPr marL="514350" indent="-514350">
              <a:buFont typeface="+mj-lt"/>
              <a:buAutoNum type="arabicPeriod"/>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308847" y="1396999"/>
          <a:ext cx="4526306" cy="4064002"/>
        </p:xfrm>
        <a:graphic>
          <a:graphicData uri="http://schemas.openxmlformats.org/drawingml/2006/table">
            <a:tbl>
              <a:tblPr/>
              <a:tblGrid>
                <a:gridCol w="924614"/>
                <a:gridCol w="1214899"/>
                <a:gridCol w="1247153"/>
                <a:gridCol w="1139640"/>
              </a:tblGrid>
              <a:tr h="1693333">
                <a:tc>
                  <a:txBody>
                    <a:bodyPr/>
                    <a:lstStyle/>
                    <a:p>
                      <a:pPr algn="ctr" fontAlgn="b"/>
                      <a:endParaRPr lang="en-US" sz="2000" b="1" i="0" u="none" strike="noStrike" baseline="0" dirty="0">
                        <a:solidFill>
                          <a:schemeClr val="tx1"/>
                        </a:solidFill>
                        <a:latin typeface="Calibri"/>
                      </a:endParaRPr>
                    </a:p>
                  </a:txBody>
                  <a:tcPr marL="0" marR="0" marT="0" marB="0" anchor="b">
                    <a:lnL>
                      <a:noFill/>
                    </a:lnL>
                    <a:lnR>
                      <a:noFill/>
                    </a:lnR>
                    <a:lnT>
                      <a:noFill/>
                    </a:lnT>
                    <a:lnB>
                      <a:noFill/>
                    </a:lnB>
                  </a:tcPr>
                </a:tc>
                <a:tc>
                  <a:txBody>
                    <a:bodyPr/>
                    <a:lstStyle/>
                    <a:p>
                      <a:pPr algn="ctr" fontAlgn="b"/>
                      <a:r>
                        <a:rPr lang="en-US" sz="2000" b="1" i="0" u="none" strike="noStrike" baseline="0">
                          <a:solidFill>
                            <a:schemeClr val="tx1"/>
                          </a:solidFill>
                          <a:latin typeface="Calibri"/>
                        </a:rPr>
                        <a:t>Minimum # Correct (40 Max)</a:t>
                      </a:r>
                    </a:p>
                  </a:txBody>
                  <a:tcPr marL="0" marR="0" marT="0" marB="0" anchor="b">
                    <a:lnL>
                      <a:noFill/>
                    </a:lnL>
                    <a:lnR>
                      <a:noFill/>
                    </a:lnR>
                    <a:lnT>
                      <a:noFill/>
                    </a:lnT>
                    <a:lnB>
                      <a:noFill/>
                    </a:lnB>
                  </a:tcPr>
                </a:tc>
                <a:tc>
                  <a:txBody>
                    <a:bodyPr/>
                    <a:lstStyle/>
                    <a:p>
                      <a:pPr algn="ctr" fontAlgn="b"/>
                      <a:r>
                        <a:rPr lang="en-US" sz="2000" b="1" i="0" u="none" strike="noStrike" baseline="0" dirty="0">
                          <a:solidFill>
                            <a:schemeClr val="tx1"/>
                          </a:solidFill>
                          <a:latin typeface="Calibri"/>
                        </a:rPr>
                        <a:t>Equivalent %</a:t>
                      </a:r>
                    </a:p>
                  </a:txBody>
                  <a:tcPr marL="0" marR="0" marT="0" marB="0" anchor="b">
                    <a:lnL>
                      <a:noFill/>
                    </a:lnL>
                    <a:lnR>
                      <a:noFill/>
                    </a:lnR>
                    <a:lnT>
                      <a:noFill/>
                    </a:lnT>
                    <a:lnB>
                      <a:noFill/>
                    </a:lnB>
                  </a:tcPr>
                </a:tc>
                <a:tc>
                  <a:txBody>
                    <a:bodyPr/>
                    <a:lstStyle/>
                    <a:p>
                      <a:pPr algn="ctr" fontAlgn="b"/>
                      <a:r>
                        <a:rPr lang="en-US" sz="2000" b="1" i="0" u="none" strike="noStrike" baseline="0">
                          <a:solidFill>
                            <a:schemeClr val="tx1"/>
                          </a:solidFill>
                          <a:latin typeface="Calibri"/>
                        </a:rPr>
                        <a:t>% of Class With This Grade</a:t>
                      </a:r>
                    </a:p>
                  </a:txBody>
                  <a:tcPr marL="0" marR="0" marT="0" marB="0" anchor="b">
                    <a:lnL>
                      <a:noFill/>
                    </a:lnL>
                    <a:lnR>
                      <a:noFill/>
                    </a:lnR>
                    <a:lnT>
                      <a:noFill/>
                    </a:lnT>
                    <a:lnB>
                      <a:noFill/>
                    </a:lnB>
                  </a:tcPr>
                </a:tc>
              </a:tr>
              <a:tr h="338667">
                <a:tc>
                  <a:txBody>
                    <a:bodyPr/>
                    <a:lstStyle/>
                    <a:p>
                      <a:pPr algn="ctr" fontAlgn="b"/>
                      <a:r>
                        <a:rPr lang="en-US" sz="2000" b="0" i="0" u="none" strike="noStrike" baseline="0">
                          <a:solidFill>
                            <a:schemeClr val="tx1"/>
                          </a:solidFill>
                          <a:latin typeface="Calibri"/>
                        </a:rPr>
                        <a:t>A</a:t>
                      </a:r>
                    </a:p>
                  </a:txBody>
                  <a:tcPr marL="0" marR="0" marT="0" marB="0" anchor="b">
                    <a:lnL>
                      <a:noFill/>
                    </a:lnL>
                    <a:lnR>
                      <a:noFill/>
                    </a:lnR>
                    <a:lnT>
                      <a:noFill/>
                    </a:lnT>
                    <a:lnB>
                      <a:noFill/>
                    </a:lnB>
                  </a:tcPr>
                </a:tc>
                <a:tc>
                  <a:txBody>
                    <a:bodyPr/>
                    <a:lstStyle/>
                    <a:p>
                      <a:pPr algn="ctr" fontAlgn="b"/>
                      <a:r>
                        <a:rPr lang="en-US" sz="2000" b="0" i="0" u="none" strike="noStrike" baseline="0">
                          <a:solidFill>
                            <a:schemeClr val="tx1"/>
                          </a:solidFill>
                          <a:latin typeface="Calibri"/>
                        </a:rPr>
                        <a:t>34</a:t>
                      </a:r>
                    </a:p>
                  </a:txBody>
                  <a:tcPr marL="0" marR="0" marT="0" marB="0" anchor="b">
                    <a:lnL>
                      <a:noFill/>
                    </a:lnL>
                    <a:lnR>
                      <a:noFill/>
                    </a:lnR>
                    <a:lnT>
                      <a:noFill/>
                    </a:lnT>
                    <a:lnB>
                      <a:noFill/>
                    </a:lnB>
                  </a:tcPr>
                </a:tc>
                <a:tc>
                  <a:txBody>
                    <a:bodyPr/>
                    <a:lstStyle/>
                    <a:p>
                      <a:pPr algn="ctr" fontAlgn="b"/>
                      <a:r>
                        <a:rPr lang="en-US" sz="2000" b="0" i="0" u="none" strike="noStrike" baseline="0">
                          <a:solidFill>
                            <a:schemeClr val="tx1"/>
                          </a:solidFill>
                          <a:latin typeface="Calibri"/>
                        </a:rPr>
                        <a:t>85%</a:t>
                      </a:r>
                    </a:p>
                  </a:txBody>
                  <a:tcPr marL="0" marR="0" marT="0" marB="0" anchor="b">
                    <a:lnL>
                      <a:noFill/>
                    </a:lnL>
                    <a:lnR>
                      <a:noFill/>
                    </a:lnR>
                    <a:lnT>
                      <a:noFill/>
                    </a:lnT>
                    <a:lnB>
                      <a:noFill/>
                    </a:lnB>
                  </a:tcPr>
                </a:tc>
                <a:tc>
                  <a:txBody>
                    <a:bodyPr/>
                    <a:lstStyle/>
                    <a:p>
                      <a:pPr algn="ctr" fontAlgn="b"/>
                      <a:r>
                        <a:rPr lang="en-US" sz="2000" b="0" i="0" u="none" strike="noStrike" baseline="0">
                          <a:solidFill>
                            <a:schemeClr val="tx1"/>
                          </a:solidFill>
                          <a:latin typeface="Calibri"/>
                        </a:rPr>
                        <a:t>16%</a:t>
                      </a:r>
                    </a:p>
                  </a:txBody>
                  <a:tcPr marL="0" marR="0" marT="0" marB="0" anchor="b">
                    <a:lnL>
                      <a:noFill/>
                    </a:lnL>
                    <a:lnR>
                      <a:noFill/>
                    </a:lnR>
                    <a:lnT>
                      <a:noFill/>
                    </a:lnT>
                    <a:lnB>
                      <a:noFill/>
                    </a:lnB>
                  </a:tcPr>
                </a:tc>
              </a:tr>
              <a:tr h="338667">
                <a:tc>
                  <a:txBody>
                    <a:bodyPr/>
                    <a:lstStyle/>
                    <a:p>
                      <a:pPr algn="ctr" fontAlgn="b"/>
                      <a:r>
                        <a:rPr lang="en-US" sz="2000" b="0" i="0" u="none" strike="noStrike" baseline="0">
                          <a:solidFill>
                            <a:schemeClr val="tx1"/>
                          </a:solidFill>
                          <a:latin typeface="Calibri"/>
                        </a:rPr>
                        <a:t>B</a:t>
                      </a:r>
                    </a:p>
                  </a:txBody>
                  <a:tcPr marL="0" marR="0" marT="0" marB="0" anchor="b">
                    <a:lnL>
                      <a:noFill/>
                    </a:lnL>
                    <a:lnR>
                      <a:noFill/>
                    </a:lnR>
                    <a:lnT>
                      <a:noFill/>
                    </a:lnT>
                    <a:lnB>
                      <a:noFill/>
                    </a:lnB>
                  </a:tcPr>
                </a:tc>
                <a:tc>
                  <a:txBody>
                    <a:bodyPr/>
                    <a:lstStyle/>
                    <a:p>
                      <a:pPr algn="ctr" fontAlgn="b"/>
                      <a:r>
                        <a:rPr lang="en-US" sz="2000" b="0" i="0" u="none" strike="noStrike" baseline="0">
                          <a:solidFill>
                            <a:schemeClr val="tx1"/>
                          </a:solidFill>
                          <a:latin typeface="Calibri"/>
                        </a:rPr>
                        <a:t>30</a:t>
                      </a:r>
                    </a:p>
                  </a:txBody>
                  <a:tcPr marL="0" marR="0" marT="0" marB="0" anchor="b">
                    <a:lnL>
                      <a:noFill/>
                    </a:lnL>
                    <a:lnR>
                      <a:noFill/>
                    </a:lnR>
                    <a:lnT>
                      <a:noFill/>
                    </a:lnT>
                    <a:lnB>
                      <a:noFill/>
                    </a:lnB>
                  </a:tcPr>
                </a:tc>
                <a:tc>
                  <a:txBody>
                    <a:bodyPr/>
                    <a:lstStyle/>
                    <a:p>
                      <a:pPr algn="ctr" fontAlgn="b"/>
                      <a:r>
                        <a:rPr lang="en-US" sz="2000" b="0" i="0" u="none" strike="noStrike" baseline="0">
                          <a:solidFill>
                            <a:schemeClr val="tx1"/>
                          </a:solidFill>
                          <a:latin typeface="Calibri"/>
                        </a:rPr>
                        <a:t>75%</a:t>
                      </a:r>
                    </a:p>
                  </a:txBody>
                  <a:tcPr marL="0" marR="0" marT="0" marB="0" anchor="b">
                    <a:lnL>
                      <a:noFill/>
                    </a:lnL>
                    <a:lnR>
                      <a:noFill/>
                    </a:lnR>
                    <a:lnT>
                      <a:noFill/>
                    </a:lnT>
                    <a:lnB>
                      <a:noFill/>
                    </a:lnB>
                  </a:tcPr>
                </a:tc>
                <a:tc>
                  <a:txBody>
                    <a:bodyPr/>
                    <a:lstStyle/>
                    <a:p>
                      <a:pPr algn="ctr" fontAlgn="b"/>
                      <a:r>
                        <a:rPr lang="en-US" sz="2000" b="0" i="0" u="none" strike="noStrike" baseline="0">
                          <a:solidFill>
                            <a:schemeClr val="tx1"/>
                          </a:solidFill>
                          <a:latin typeface="Calibri"/>
                        </a:rPr>
                        <a:t>28%</a:t>
                      </a:r>
                    </a:p>
                  </a:txBody>
                  <a:tcPr marL="0" marR="0" marT="0" marB="0" anchor="b">
                    <a:lnL>
                      <a:noFill/>
                    </a:lnL>
                    <a:lnR>
                      <a:noFill/>
                    </a:lnR>
                    <a:lnT>
                      <a:noFill/>
                    </a:lnT>
                    <a:lnB>
                      <a:noFill/>
                    </a:lnB>
                  </a:tcPr>
                </a:tc>
              </a:tr>
              <a:tr h="338667">
                <a:tc>
                  <a:txBody>
                    <a:bodyPr/>
                    <a:lstStyle/>
                    <a:p>
                      <a:pPr algn="ctr" fontAlgn="b"/>
                      <a:r>
                        <a:rPr lang="en-US" sz="2000" b="0" i="0" u="none" strike="noStrike" baseline="0">
                          <a:solidFill>
                            <a:schemeClr val="tx1"/>
                          </a:solidFill>
                          <a:latin typeface="Calibri"/>
                        </a:rPr>
                        <a:t>C</a:t>
                      </a:r>
                    </a:p>
                  </a:txBody>
                  <a:tcPr marL="0" marR="0" marT="0" marB="0" anchor="b">
                    <a:lnL>
                      <a:noFill/>
                    </a:lnL>
                    <a:lnR>
                      <a:noFill/>
                    </a:lnR>
                    <a:lnT>
                      <a:noFill/>
                    </a:lnT>
                    <a:lnB>
                      <a:noFill/>
                    </a:lnB>
                  </a:tcPr>
                </a:tc>
                <a:tc>
                  <a:txBody>
                    <a:bodyPr/>
                    <a:lstStyle/>
                    <a:p>
                      <a:pPr algn="ctr" fontAlgn="b"/>
                      <a:r>
                        <a:rPr lang="en-US" sz="2000" b="0" i="0" u="none" strike="noStrike" baseline="0">
                          <a:solidFill>
                            <a:schemeClr val="tx1"/>
                          </a:solidFill>
                          <a:latin typeface="Calibri"/>
                        </a:rPr>
                        <a:t>26</a:t>
                      </a:r>
                    </a:p>
                  </a:txBody>
                  <a:tcPr marL="0" marR="0" marT="0" marB="0" anchor="b">
                    <a:lnL>
                      <a:noFill/>
                    </a:lnL>
                    <a:lnR>
                      <a:noFill/>
                    </a:lnR>
                    <a:lnT>
                      <a:noFill/>
                    </a:lnT>
                    <a:lnB>
                      <a:noFill/>
                    </a:lnB>
                  </a:tcPr>
                </a:tc>
                <a:tc>
                  <a:txBody>
                    <a:bodyPr/>
                    <a:lstStyle/>
                    <a:p>
                      <a:pPr algn="ctr" fontAlgn="b"/>
                      <a:r>
                        <a:rPr lang="en-US" sz="2000" b="0" i="0" u="none" strike="noStrike" baseline="0">
                          <a:solidFill>
                            <a:schemeClr val="tx1"/>
                          </a:solidFill>
                          <a:latin typeface="Calibri"/>
                        </a:rPr>
                        <a:t>65%</a:t>
                      </a:r>
                    </a:p>
                  </a:txBody>
                  <a:tcPr marL="0" marR="0" marT="0" marB="0" anchor="b">
                    <a:lnL>
                      <a:noFill/>
                    </a:lnL>
                    <a:lnR>
                      <a:noFill/>
                    </a:lnR>
                    <a:lnT>
                      <a:noFill/>
                    </a:lnT>
                    <a:lnB>
                      <a:noFill/>
                    </a:lnB>
                  </a:tcPr>
                </a:tc>
                <a:tc>
                  <a:txBody>
                    <a:bodyPr/>
                    <a:lstStyle/>
                    <a:p>
                      <a:pPr algn="ctr" fontAlgn="b"/>
                      <a:r>
                        <a:rPr lang="en-US" sz="2000" b="0" i="0" u="none" strike="noStrike" baseline="0">
                          <a:solidFill>
                            <a:schemeClr val="tx1"/>
                          </a:solidFill>
                          <a:latin typeface="Calibri"/>
                        </a:rPr>
                        <a:t>26%</a:t>
                      </a:r>
                    </a:p>
                  </a:txBody>
                  <a:tcPr marL="0" marR="0" marT="0" marB="0" anchor="b">
                    <a:lnL>
                      <a:noFill/>
                    </a:lnL>
                    <a:lnR>
                      <a:noFill/>
                    </a:lnR>
                    <a:lnT>
                      <a:noFill/>
                    </a:lnT>
                    <a:lnB>
                      <a:noFill/>
                    </a:lnB>
                  </a:tcPr>
                </a:tc>
              </a:tr>
              <a:tr h="338667">
                <a:tc>
                  <a:txBody>
                    <a:bodyPr/>
                    <a:lstStyle/>
                    <a:p>
                      <a:pPr algn="ctr" fontAlgn="b"/>
                      <a:r>
                        <a:rPr lang="en-US" sz="2000" b="0" i="0" u="none" strike="noStrike" baseline="0">
                          <a:solidFill>
                            <a:schemeClr val="tx1"/>
                          </a:solidFill>
                          <a:latin typeface="Calibri"/>
                        </a:rPr>
                        <a:t>D</a:t>
                      </a:r>
                    </a:p>
                  </a:txBody>
                  <a:tcPr marL="0" marR="0" marT="0" marB="0" anchor="b">
                    <a:lnL>
                      <a:noFill/>
                    </a:lnL>
                    <a:lnR>
                      <a:noFill/>
                    </a:lnR>
                    <a:lnT>
                      <a:noFill/>
                    </a:lnT>
                    <a:lnB>
                      <a:noFill/>
                    </a:lnB>
                  </a:tcPr>
                </a:tc>
                <a:tc>
                  <a:txBody>
                    <a:bodyPr/>
                    <a:lstStyle/>
                    <a:p>
                      <a:pPr algn="ctr" fontAlgn="b"/>
                      <a:r>
                        <a:rPr lang="en-US" sz="2000" b="0" i="0" u="none" strike="noStrike" baseline="0">
                          <a:solidFill>
                            <a:schemeClr val="tx1"/>
                          </a:solidFill>
                          <a:latin typeface="Calibri"/>
                        </a:rPr>
                        <a:t>20</a:t>
                      </a:r>
                    </a:p>
                  </a:txBody>
                  <a:tcPr marL="0" marR="0" marT="0" marB="0" anchor="b">
                    <a:lnL>
                      <a:noFill/>
                    </a:lnL>
                    <a:lnR>
                      <a:noFill/>
                    </a:lnR>
                    <a:lnT>
                      <a:noFill/>
                    </a:lnT>
                    <a:lnB>
                      <a:noFill/>
                    </a:lnB>
                  </a:tcPr>
                </a:tc>
                <a:tc>
                  <a:txBody>
                    <a:bodyPr/>
                    <a:lstStyle/>
                    <a:p>
                      <a:pPr algn="ctr" fontAlgn="b"/>
                      <a:r>
                        <a:rPr lang="en-US" sz="2000" b="0" i="0" u="none" strike="noStrike" baseline="0">
                          <a:solidFill>
                            <a:schemeClr val="tx1"/>
                          </a:solidFill>
                          <a:latin typeface="Calibri"/>
                        </a:rPr>
                        <a:t>50%</a:t>
                      </a:r>
                    </a:p>
                  </a:txBody>
                  <a:tcPr marL="0" marR="0" marT="0" marB="0" anchor="b">
                    <a:lnL>
                      <a:noFill/>
                    </a:lnL>
                    <a:lnR>
                      <a:noFill/>
                    </a:lnR>
                    <a:lnT>
                      <a:noFill/>
                    </a:lnT>
                    <a:lnB>
                      <a:noFill/>
                    </a:lnB>
                  </a:tcPr>
                </a:tc>
                <a:tc>
                  <a:txBody>
                    <a:bodyPr/>
                    <a:lstStyle/>
                    <a:p>
                      <a:pPr algn="ctr" fontAlgn="b"/>
                      <a:r>
                        <a:rPr lang="en-US" sz="2000" b="0" i="0" u="none" strike="noStrike" baseline="0">
                          <a:solidFill>
                            <a:schemeClr val="tx1"/>
                          </a:solidFill>
                          <a:latin typeface="Calibri"/>
                        </a:rPr>
                        <a:t>20%</a:t>
                      </a:r>
                    </a:p>
                  </a:txBody>
                  <a:tcPr marL="0" marR="0" marT="0" marB="0" anchor="b">
                    <a:lnL>
                      <a:noFill/>
                    </a:lnL>
                    <a:lnR>
                      <a:noFill/>
                    </a:lnR>
                    <a:lnT>
                      <a:noFill/>
                    </a:lnT>
                    <a:lnB>
                      <a:noFill/>
                    </a:lnB>
                  </a:tcPr>
                </a:tc>
              </a:tr>
              <a:tr h="338667">
                <a:tc>
                  <a:txBody>
                    <a:bodyPr/>
                    <a:lstStyle/>
                    <a:p>
                      <a:pPr algn="ctr" fontAlgn="b"/>
                      <a:r>
                        <a:rPr lang="en-US" sz="2000" b="0" i="0" u="none" strike="noStrike" baseline="0">
                          <a:solidFill>
                            <a:schemeClr val="tx1"/>
                          </a:solidFill>
                          <a:latin typeface="Calibri"/>
                        </a:rPr>
                        <a:t>F</a:t>
                      </a:r>
                    </a:p>
                  </a:txBody>
                  <a:tcPr marL="0" marR="0" marT="0" marB="0" anchor="b">
                    <a:lnL>
                      <a:noFill/>
                    </a:lnL>
                    <a:lnR>
                      <a:noFill/>
                    </a:lnR>
                    <a:lnT>
                      <a:noFill/>
                    </a:lnT>
                    <a:lnB>
                      <a:noFill/>
                    </a:lnB>
                  </a:tcPr>
                </a:tc>
                <a:tc>
                  <a:txBody>
                    <a:bodyPr/>
                    <a:lstStyle/>
                    <a:p>
                      <a:pPr algn="ctr" fontAlgn="b"/>
                      <a:r>
                        <a:rPr lang="en-US" sz="2000" b="0" i="0" u="none" strike="noStrike" baseline="0">
                          <a:solidFill>
                            <a:schemeClr val="tx1"/>
                          </a:solidFill>
                          <a:latin typeface="Calibri"/>
                        </a:rPr>
                        <a:t>19</a:t>
                      </a:r>
                    </a:p>
                  </a:txBody>
                  <a:tcPr marL="0" marR="0" marT="0" marB="0" anchor="b">
                    <a:lnL>
                      <a:noFill/>
                    </a:lnL>
                    <a:lnR>
                      <a:noFill/>
                    </a:lnR>
                    <a:lnT>
                      <a:noFill/>
                    </a:lnT>
                    <a:lnB>
                      <a:noFill/>
                    </a:lnB>
                  </a:tcPr>
                </a:tc>
                <a:tc>
                  <a:txBody>
                    <a:bodyPr/>
                    <a:lstStyle/>
                    <a:p>
                      <a:pPr algn="ctr" fontAlgn="b"/>
                      <a:r>
                        <a:rPr lang="en-US" sz="2000" b="0" i="0" u="none" strike="noStrike" baseline="0">
                          <a:solidFill>
                            <a:schemeClr val="tx1"/>
                          </a:solidFill>
                          <a:latin typeface="Calibri"/>
                        </a:rPr>
                        <a:t>49%</a:t>
                      </a:r>
                    </a:p>
                  </a:txBody>
                  <a:tcPr marL="0" marR="0" marT="0" marB="0" anchor="b">
                    <a:lnL>
                      <a:noFill/>
                    </a:lnL>
                    <a:lnR>
                      <a:noFill/>
                    </a:lnR>
                    <a:lnT>
                      <a:noFill/>
                    </a:lnT>
                    <a:lnB>
                      <a:noFill/>
                    </a:lnB>
                  </a:tcPr>
                </a:tc>
                <a:tc>
                  <a:txBody>
                    <a:bodyPr/>
                    <a:lstStyle/>
                    <a:p>
                      <a:pPr algn="ctr" fontAlgn="b"/>
                      <a:r>
                        <a:rPr lang="en-US" sz="2000" b="0" i="0" u="none" strike="noStrike" baseline="0">
                          <a:solidFill>
                            <a:schemeClr val="tx1"/>
                          </a:solidFill>
                          <a:latin typeface="Calibri"/>
                        </a:rPr>
                        <a:t>9%</a:t>
                      </a:r>
                    </a:p>
                  </a:txBody>
                  <a:tcPr marL="0" marR="0" marT="0" marB="0" anchor="b">
                    <a:lnL>
                      <a:noFill/>
                    </a:lnL>
                    <a:lnR>
                      <a:noFill/>
                    </a:lnR>
                    <a:lnT>
                      <a:noFill/>
                    </a:lnT>
                    <a:lnB>
                      <a:noFill/>
                    </a:lnB>
                  </a:tcPr>
                </a:tc>
              </a:tr>
              <a:tr h="338667">
                <a:tc>
                  <a:txBody>
                    <a:bodyPr/>
                    <a:lstStyle/>
                    <a:p>
                      <a:pPr algn="l" fontAlgn="b"/>
                      <a:endParaRPr lang="en-US" sz="2000" b="0" i="0" u="none" strike="noStrike" baseline="0">
                        <a:solidFill>
                          <a:schemeClr val="tx1"/>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baseline="0">
                        <a:solidFill>
                          <a:schemeClr val="tx1"/>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baseline="0">
                        <a:solidFill>
                          <a:schemeClr val="tx1"/>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baseline="0">
                        <a:solidFill>
                          <a:schemeClr val="tx1"/>
                        </a:solidFill>
                        <a:latin typeface="Calibri"/>
                      </a:endParaRPr>
                    </a:p>
                  </a:txBody>
                  <a:tcPr marL="0" marR="0" marT="0" marB="0" anchor="b">
                    <a:lnL>
                      <a:noFill/>
                    </a:lnL>
                    <a:lnR>
                      <a:noFill/>
                    </a:lnR>
                    <a:lnT>
                      <a:noFill/>
                    </a:lnT>
                    <a:lnB>
                      <a:noFill/>
                    </a:lnB>
                  </a:tcPr>
                </a:tc>
              </a:tr>
              <a:tr h="338667">
                <a:tc>
                  <a:txBody>
                    <a:bodyPr/>
                    <a:lstStyle/>
                    <a:p>
                      <a:pPr algn="l" fontAlgn="b"/>
                      <a:r>
                        <a:rPr lang="en-US" sz="2000" b="0" i="0" u="none" strike="noStrike" baseline="0">
                          <a:solidFill>
                            <a:schemeClr val="tx1"/>
                          </a:solidFill>
                          <a:latin typeface="Calibri"/>
                        </a:rPr>
                        <a:t>Average</a:t>
                      </a:r>
                    </a:p>
                  </a:txBody>
                  <a:tcPr marL="0" marR="0" marT="0" marB="0" anchor="b">
                    <a:lnL>
                      <a:noFill/>
                    </a:lnL>
                    <a:lnR>
                      <a:noFill/>
                    </a:lnR>
                    <a:lnT>
                      <a:noFill/>
                    </a:lnT>
                    <a:lnB>
                      <a:noFill/>
                    </a:lnB>
                  </a:tcPr>
                </a:tc>
                <a:tc>
                  <a:txBody>
                    <a:bodyPr/>
                    <a:lstStyle/>
                    <a:p>
                      <a:pPr algn="ctr" fontAlgn="b"/>
                      <a:r>
                        <a:rPr lang="en-US" sz="2000" b="0" i="0" u="none" strike="noStrike" baseline="0" dirty="0" smtClean="0">
                          <a:solidFill>
                            <a:schemeClr val="tx1"/>
                          </a:solidFill>
                          <a:latin typeface="Calibri"/>
                        </a:rPr>
                        <a:t>28</a:t>
                      </a:r>
                      <a:endParaRPr lang="en-US" sz="2000" b="0" i="0" u="none" strike="noStrike" baseline="0" dirty="0">
                        <a:solidFill>
                          <a:schemeClr val="tx1"/>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baseline="0">
                        <a:solidFill>
                          <a:schemeClr val="tx1"/>
                        </a:solidFill>
                        <a:latin typeface="Calibri"/>
                      </a:endParaRPr>
                    </a:p>
                  </a:txBody>
                  <a:tcPr marL="0" marR="0" marT="0" marB="0" anchor="b">
                    <a:lnL>
                      <a:noFill/>
                    </a:lnL>
                    <a:lnR>
                      <a:noFill/>
                    </a:lnR>
                    <a:lnT>
                      <a:noFill/>
                    </a:lnT>
                    <a:lnB>
                      <a:noFill/>
                    </a:lnB>
                  </a:tcPr>
                </a:tc>
                <a:tc>
                  <a:txBody>
                    <a:bodyPr/>
                    <a:lstStyle/>
                    <a:p>
                      <a:pPr algn="l" fontAlgn="b"/>
                      <a:endParaRPr lang="en-US" sz="2000" b="0" i="0" u="none" strike="noStrike" baseline="0" dirty="0">
                        <a:solidFill>
                          <a:schemeClr val="tx1"/>
                        </a:solidFill>
                        <a:latin typeface="Calibri"/>
                      </a:endParaRPr>
                    </a:p>
                  </a:txBody>
                  <a:tcPr marL="0" marR="0" marT="0" marB="0" anchor="b">
                    <a:lnL>
                      <a:noFill/>
                    </a:lnL>
                    <a:lnR>
                      <a:noFill/>
                    </a:lnR>
                    <a:lnT>
                      <a:noFill/>
                    </a:lnT>
                    <a:lnB>
                      <a:noFill/>
                    </a:lnB>
                  </a:tcPr>
                </a:tc>
              </a:tr>
            </a:tbl>
          </a:graphicData>
        </a:graphic>
      </p:graphicFrame>
      <p:sp>
        <p:nvSpPr>
          <p:cNvPr id="6" name="TextBox 5"/>
          <p:cNvSpPr txBox="1"/>
          <p:nvPr/>
        </p:nvSpPr>
        <p:spPr>
          <a:xfrm>
            <a:off x="4114800" y="990600"/>
            <a:ext cx="1418978" cy="584775"/>
          </a:xfrm>
          <a:prstGeom prst="rect">
            <a:avLst/>
          </a:prstGeom>
          <a:noFill/>
        </p:spPr>
        <p:txBody>
          <a:bodyPr wrap="none" rtlCol="0">
            <a:spAutoFit/>
          </a:bodyPr>
          <a:lstStyle/>
          <a:p>
            <a:r>
              <a:rPr lang="en-US" sz="3200" dirty="0" smtClean="0"/>
              <a:t>Exam 1</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p:cNvPicPr>
            <a:picLocks noChangeAspect="1" noChangeArrowheads="1"/>
          </p:cNvPicPr>
          <p:nvPr/>
        </p:nvPicPr>
        <p:blipFill>
          <a:blip r:embed="rId2" cstate="print"/>
          <a:srcRect/>
          <a:stretch>
            <a:fillRect/>
          </a:stretch>
        </p:blipFill>
        <p:spPr bwMode="auto">
          <a:xfrm>
            <a:off x="381000" y="571975"/>
            <a:ext cx="8039100" cy="6286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990600"/>
          </a:xfrm>
        </p:spPr>
        <p:txBody>
          <a:bodyPr/>
          <a:lstStyle/>
          <a:p>
            <a:r>
              <a:rPr lang="en-US" sz="3200" dirty="0" smtClean="0"/>
              <a:t>2009 Nobel Prize in Economics </a:t>
            </a:r>
            <a:endParaRPr lang="en-US" sz="3200" dirty="0"/>
          </a:p>
        </p:txBody>
      </p:sp>
      <p:sp>
        <p:nvSpPr>
          <p:cNvPr id="5" name="Text Placeholder 4"/>
          <p:cNvSpPr>
            <a:spLocks noGrp="1"/>
          </p:cNvSpPr>
          <p:nvPr>
            <p:ph type="body" idx="1"/>
          </p:nvPr>
        </p:nvSpPr>
        <p:spPr>
          <a:xfrm>
            <a:off x="457200" y="762000"/>
            <a:ext cx="4040188" cy="639762"/>
          </a:xfrm>
        </p:spPr>
        <p:txBody>
          <a:bodyPr/>
          <a:lstStyle/>
          <a:p>
            <a:r>
              <a:rPr lang="en-US" dirty="0" err="1" smtClean="0"/>
              <a:t>Elinor</a:t>
            </a:r>
            <a:r>
              <a:rPr lang="en-US" dirty="0" smtClean="0"/>
              <a:t> </a:t>
            </a:r>
            <a:r>
              <a:rPr lang="en-US" dirty="0" err="1" smtClean="0"/>
              <a:t>Ostrom</a:t>
            </a:r>
            <a:r>
              <a:rPr lang="en-US" dirty="0" smtClean="0"/>
              <a:t> (Indiana)</a:t>
            </a:r>
            <a:endParaRPr lang="en-US" dirty="0"/>
          </a:p>
        </p:txBody>
      </p:sp>
      <p:sp>
        <p:nvSpPr>
          <p:cNvPr id="7" name="Text Placeholder 6"/>
          <p:cNvSpPr>
            <a:spLocks noGrp="1"/>
          </p:cNvSpPr>
          <p:nvPr>
            <p:ph type="body" sz="quarter" idx="3"/>
          </p:nvPr>
        </p:nvSpPr>
        <p:spPr>
          <a:xfrm>
            <a:off x="4876800" y="914400"/>
            <a:ext cx="4041775" cy="650875"/>
          </a:xfrm>
        </p:spPr>
        <p:txBody>
          <a:bodyPr/>
          <a:lstStyle/>
          <a:p>
            <a:r>
              <a:rPr lang="en-US" dirty="0" smtClean="0"/>
              <a:t>Oliver Williamson (Berkeley)</a:t>
            </a:r>
            <a:endParaRPr lang="en-US" dirty="0"/>
          </a:p>
        </p:txBody>
      </p:sp>
      <p:pic>
        <p:nvPicPr>
          <p:cNvPr id="33794" name="Picture 2"/>
          <p:cNvPicPr>
            <a:picLocks noGrp="1" noChangeAspect="1" noChangeArrowheads="1"/>
          </p:cNvPicPr>
          <p:nvPr>
            <p:ph sz="half" idx="2"/>
          </p:nvPr>
        </p:nvPicPr>
        <p:blipFill>
          <a:blip r:embed="rId2" cstate="print"/>
          <a:srcRect/>
          <a:stretch>
            <a:fillRect/>
          </a:stretch>
        </p:blipFill>
        <p:spPr bwMode="auto">
          <a:xfrm>
            <a:off x="457200" y="1524000"/>
            <a:ext cx="1543050" cy="2162175"/>
          </a:xfrm>
          <a:prstGeom prst="rect">
            <a:avLst/>
          </a:prstGeom>
          <a:noFill/>
          <a:ln w="9525">
            <a:noFill/>
            <a:miter lim="800000"/>
            <a:headEnd/>
            <a:tailEnd/>
          </a:ln>
        </p:spPr>
      </p:pic>
      <p:pic>
        <p:nvPicPr>
          <p:cNvPr id="33795" name="Picture 3"/>
          <p:cNvPicPr>
            <a:picLocks noGrp="1" noChangeAspect="1" noChangeArrowheads="1"/>
          </p:cNvPicPr>
          <p:nvPr>
            <p:ph sz="quarter" idx="4"/>
          </p:nvPr>
        </p:nvPicPr>
        <p:blipFill>
          <a:blip r:embed="rId3" cstate="print"/>
          <a:srcRect/>
          <a:stretch>
            <a:fillRect/>
          </a:stretch>
        </p:blipFill>
        <p:spPr bwMode="auto">
          <a:xfrm>
            <a:off x="6553200" y="1600200"/>
            <a:ext cx="1543050" cy="2162175"/>
          </a:xfrm>
          <a:prstGeom prst="rect">
            <a:avLst/>
          </a:prstGeom>
          <a:noFill/>
          <a:ln w="9525">
            <a:noFill/>
            <a:miter lim="800000"/>
            <a:headEnd/>
            <a:tailEnd/>
          </a:ln>
        </p:spPr>
      </p:pic>
      <p:sp>
        <p:nvSpPr>
          <p:cNvPr id="11" name="TextBox 10"/>
          <p:cNvSpPr txBox="1"/>
          <p:nvPr/>
        </p:nvSpPr>
        <p:spPr>
          <a:xfrm>
            <a:off x="228600" y="3810000"/>
            <a:ext cx="4495800" cy="2585323"/>
          </a:xfrm>
          <a:prstGeom prst="rect">
            <a:avLst/>
          </a:prstGeom>
          <a:noFill/>
        </p:spPr>
        <p:txBody>
          <a:bodyPr wrap="square" rtlCol="0">
            <a:spAutoFit/>
          </a:bodyPr>
          <a:lstStyle/>
          <a:p>
            <a:r>
              <a:rPr lang="en-US" dirty="0" smtClean="0"/>
              <a:t>"</a:t>
            </a:r>
            <a:r>
              <a:rPr lang="en-US" dirty="0" err="1" smtClean="0"/>
              <a:t>Elinor</a:t>
            </a:r>
            <a:r>
              <a:rPr lang="en-US" dirty="0" smtClean="0"/>
              <a:t> </a:t>
            </a:r>
            <a:r>
              <a:rPr lang="en-US" dirty="0" err="1" smtClean="0"/>
              <a:t>Ostrom</a:t>
            </a:r>
            <a:r>
              <a:rPr lang="en-US" dirty="0" smtClean="0"/>
              <a:t> has challenged the conventional wisdom that common property is poorly managed and should be either regulated by central authorities or privatized. Based on numerous studies of user-managed fish stocks, pastures, woods, lakes, and groundwater basins, </a:t>
            </a:r>
            <a:r>
              <a:rPr lang="en-US" dirty="0" err="1" smtClean="0"/>
              <a:t>Ostrom</a:t>
            </a:r>
            <a:r>
              <a:rPr lang="en-US" dirty="0" smtClean="0"/>
              <a:t> concludes that the outcomes are, more often than not, better than predicted by standard theories."</a:t>
            </a:r>
            <a:endParaRPr lang="en-US" dirty="0"/>
          </a:p>
        </p:txBody>
      </p:sp>
      <p:sp>
        <p:nvSpPr>
          <p:cNvPr id="12" name="TextBox 11"/>
          <p:cNvSpPr txBox="1"/>
          <p:nvPr/>
        </p:nvSpPr>
        <p:spPr>
          <a:xfrm>
            <a:off x="5562600" y="4038600"/>
            <a:ext cx="3352800" cy="2031325"/>
          </a:xfrm>
          <a:prstGeom prst="rect">
            <a:avLst/>
          </a:prstGeom>
          <a:noFill/>
        </p:spPr>
        <p:txBody>
          <a:bodyPr wrap="square" rtlCol="0">
            <a:spAutoFit/>
          </a:bodyPr>
          <a:lstStyle/>
          <a:p>
            <a:r>
              <a:rPr lang="en-US" dirty="0" smtClean="0"/>
              <a:t>"[L]</a:t>
            </a:r>
            <a:r>
              <a:rPr lang="en-US" dirty="0" err="1" smtClean="0"/>
              <a:t>arge</a:t>
            </a:r>
            <a:r>
              <a:rPr lang="en-US" dirty="0" smtClean="0"/>
              <a:t> private corporations exist primarily because they are efficient. They are established because they make owners, workers, suppliers, and customers better off than they would be under alternative institutional arrangements.”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Availability</a:t>
            </a:r>
            <a:endParaRPr lang="en-US" dirty="0"/>
          </a:p>
        </p:txBody>
      </p:sp>
      <p:sp>
        <p:nvSpPr>
          <p:cNvPr id="3" name="Content Placeholder 2"/>
          <p:cNvSpPr>
            <a:spLocks noGrp="1"/>
          </p:cNvSpPr>
          <p:nvPr>
            <p:ph idx="1"/>
          </p:nvPr>
        </p:nvSpPr>
        <p:spPr/>
        <p:txBody>
          <a:bodyPr/>
          <a:lstStyle/>
          <a:p>
            <a:r>
              <a:rPr lang="en-US" dirty="0" smtClean="0"/>
              <a:t>http://www.nytimes.com/2009/10/10/business/energy-environment/10gas.html?th&amp;emc=th</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685800"/>
            <a:ext cx="6781800" cy="5940088"/>
          </a:xfrm>
          <a:prstGeom prst="rect">
            <a:avLst/>
          </a:prstGeom>
        </p:spPr>
        <p:txBody>
          <a:bodyPr wrap="square">
            <a:spAutoFit/>
          </a:bodyPr>
          <a:lstStyle/>
          <a:p>
            <a:r>
              <a:rPr lang="en-US" sz="3600" i="1" dirty="0" smtClean="0"/>
              <a:t>To understand how to alleviate poverty, we must understand growth and progress. Progress comes from new and better ideas. Ideas come in two flavors, technologies and rules. To foster growth and development, the world's poorest residents need an opportunity to copy existing technologies and existing rules that are known to work well.</a:t>
            </a:r>
          </a:p>
          <a:p>
            <a:endParaRPr lang="en-US" sz="2800" dirty="0" smtClean="0"/>
          </a:p>
          <a:p>
            <a:r>
              <a:rPr lang="en-US" sz="2800" dirty="0" smtClean="0"/>
              <a:t>--Paul </a:t>
            </a:r>
            <a:r>
              <a:rPr lang="en-US" sz="2800" dirty="0" err="1" smtClean="0"/>
              <a:t>Romer</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Institutions and Economic Growth</a:t>
            </a:r>
            <a:endParaRPr lang="en-US" sz="4000" dirty="0"/>
          </a:p>
        </p:txBody>
      </p:sp>
      <p:sp>
        <p:nvSpPr>
          <p:cNvPr id="3" name="Content Placeholder 2"/>
          <p:cNvSpPr>
            <a:spLocks noGrp="1"/>
          </p:cNvSpPr>
          <p:nvPr>
            <p:ph idx="1"/>
          </p:nvPr>
        </p:nvSpPr>
        <p:spPr/>
        <p:txBody>
          <a:bodyPr/>
          <a:lstStyle/>
          <a:p>
            <a:r>
              <a:rPr lang="en-US" dirty="0" smtClean="0"/>
              <a:t>Property Rights</a:t>
            </a:r>
          </a:p>
          <a:p>
            <a:r>
              <a:rPr lang="en-US" dirty="0" smtClean="0"/>
              <a:t>Honest Government</a:t>
            </a:r>
          </a:p>
          <a:p>
            <a:r>
              <a:rPr lang="en-US" dirty="0" smtClean="0"/>
              <a:t>Political Stability</a:t>
            </a:r>
          </a:p>
          <a:p>
            <a:r>
              <a:rPr lang="en-US" dirty="0" smtClean="0"/>
              <a:t>Dependable Legal System</a:t>
            </a:r>
          </a:p>
          <a:p>
            <a:r>
              <a:rPr lang="en-US" dirty="0" smtClean="0"/>
              <a:t>Free and Open Markets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Street Market in Accra, Ghana</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1219200" y="1828800"/>
            <a:ext cx="6172200" cy="463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cstate="print"/>
          <a:srcRect/>
          <a:stretch>
            <a:fillRect/>
          </a:stretch>
        </p:blipFill>
        <p:spPr bwMode="auto">
          <a:xfrm>
            <a:off x="990600" y="533400"/>
            <a:ext cx="5638800"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619</TotalTime>
  <Words>379</Words>
  <Application>Microsoft Office PowerPoint</Application>
  <PresentationFormat>On-screen Show (4:3)</PresentationFormat>
  <Paragraphs>67</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Theme1</vt:lpstr>
      <vt:lpstr>Oct 12, 2009</vt:lpstr>
      <vt:lpstr>Slide 2</vt:lpstr>
      <vt:lpstr>Slide 3</vt:lpstr>
      <vt:lpstr>2009 Nobel Prize in Economics </vt:lpstr>
      <vt:lpstr>Resource Availability</vt:lpstr>
      <vt:lpstr>Slide 6</vt:lpstr>
      <vt:lpstr>Institutions and Economic Growth</vt:lpstr>
      <vt:lpstr>Street Market in Accra, Ghana</vt:lpstr>
      <vt:lpstr>Slide 9</vt:lpstr>
      <vt:lpstr>Indian Ambassador:  Produced 1958 - Today</vt:lpstr>
      <vt:lpstr>The Algebra of Savings and Investment</vt:lpstr>
    </vt:vector>
  </TitlesOfParts>
  <Company>University of Vermont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 30</dc:title>
  <dc:creator>Art Woolf</dc:creator>
  <cp:lastModifiedBy>Art Woolf</cp:lastModifiedBy>
  <cp:revision>26</cp:revision>
  <dcterms:created xsi:type="dcterms:W3CDTF">2009-09-28T14:21:54Z</dcterms:created>
  <dcterms:modified xsi:type="dcterms:W3CDTF">2009-10-14T13:14:21Z</dcterms:modified>
</cp:coreProperties>
</file>