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3" r:id="rId2"/>
    <p:sldId id="309" r:id="rId3"/>
    <p:sldId id="285" r:id="rId4"/>
    <p:sldId id="284" r:id="rId5"/>
    <p:sldId id="294" r:id="rId6"/>
    <p:sldId id="308" r:id="rId7"/>
    <p:sldId id="274" r:id="rId8"/>
    <p:sldId id="295" r:id="rId9"/>
    <p:sldId id="296" r:id="rId10"/>
    <p:sldId id="286" r:id="rId11"/>
    <p:sldId id="287" r:id="rId12"/>
    <p:sldId id="306" r:id="rId13"/>
    <p:sldId id="300" r:id="rId14"/>
    <p:sldId id="282" r:id="rId15"/>
    <p:sldId id="303" r:id="rId16"/>
    <p:sldId id="305" r:id="rId17"/>
    <p:sldId id="292" r:id="rId18"/>
    <p:sldId id="278" r:id="rId19"/>
    <p:sldId id="277" r:id="rId20"/>
    <p:sldId id="276" r:id="rId21"/>
    <p:sldId id="279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9" autoAdjust="0"/>
  </p:normalViewPr>
  <p:slideViewPr>
    <p:cSldViewPr>
      <p:cViewPr varScale="1">
        <p:scale>
          <a:sx n="60" d="100"/>
          <a:sy n="6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6" d="100"/>
          <a:sy n="56" d="100"/>
        </p:scale>
        <p:origin x="-174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D45C-B132-48A1-960F-03011C3C59A5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1B2C-EF7E-41EB-B0E9-18A1C5CE4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F23AF-C83C-4F66-9CC5-924733BE1EB8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1931-6653-4C6F-A260-DE5FF706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growth rate is 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r>
              <a:rPr lang="en-US" baseline="0" dirty="0" smtClean="0"/>
              <a:t> GDP estimate:  Sept 30   Final Estimate for Q2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8DB487B6-9B14-42A6-86FE-EF48E4D61CF1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Sept 28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200400" cy="4525963"/>
          </a:xfrm>
        </p:spPr>
        <p:txBody>
          <a:bodyPr/>
          <a:lstStyle/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GDP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sz="2800" dirty="0" smtClean="0"/>
              <a:t>Measurement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sz="2800" dirty="0" smtClean="0"/>
              <a:t>Does GDP Measure Quality of Life?</a:t>
            </a:r>
          </a:p>
          <a:p>
            <a:pPr marL="571500" indent="-571500">
              <a:buNone/>
            </a:pPr>
            <a:r>
              <a:rPr lang="en-US" sz="2400" dirty="0" smtClean="0"/>
              <a:t>NOTE:  Oct 5 Janus Debate 4:00 in Davis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29000" y="533400"/>
            <a:ext cx="5181600" cy="6096000"/>
          </a:xfrm>
        </p:spPr>
        <p:txBody>
          <a:bodyPr/>
          <a:lstStyle/>
          <a:p>
            <a:r>
              <a:rPr lang="en-US" sz="2400" dirty="0" smtClean="0"/>
              <a:t>Friday October 2 in class</a:t>
            </a:r>
          </a:p>
          <a:p>
            <a:r>
              <a:rPr lang="en-US" sz="2400" dirty="0" smtClean="0"/>
              <a:t>Multiple choice:  bring  a pencil</a:t>
            </a:r>
          </a:p>
          <a:p>
            <a:r>
              <a:rPr lang="en-US" sz="2400" dirty="0" smtClean="0"/>
              <a:t>Covers Ch 1-5, readings on syllabus, class  materials, and  emailed readings</a:t>
            </a:r>
          </a:p>
          <a:p>
            <a:r>
              <a:rPr lang="en-US" sz="2400" dirty="0" smtClean="0"/>
              <a:t>No calculators, cell phones, or computers</a:t>
            </a:r>
          </a:p>
          <a:p>
            <a:r>
              <a:rPr lang="en-US" sz="2400" dirty="0" smtClean="0"/>
              <a:t>Old exam is online</a:t>
            </a:r>
          </a:p>
          <a:p>
            <a:r>
              <a:rPr lang="en-US" sz="2400" dirty="0" smtClean="0"/>
              <a:t>Justin does not have the exam questions or </a:t>
            </a:r>
            <a:r>
              <a:rPr lang="en-US" sz="2400" dirty="0" smtClean="0"/>
              <a:t>answers</a:t>
            </a:r>
          </a:p>
          <a:p>
            <a:r>
              <a:rPr lang="en-US" sz="2400" dirty="0" smtClean="0"/>
              <a:t>Anyone who needs special accommodations should email me</a:t>
            </a:r>
            <a:endParaRPr lang="en-US" sz="2400" dirty="0" smtClean="0"/>
          </a:p>
          <a:p>
            <a:r>
              <a:rPr lang="en-US" sz="2400" dirty="0" smtClean="0"/>
              <a:t>NOTE:  Syllabus says Fall recess is Oct 7—it is Oct 9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 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GDP ($billion)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981201"/>
          <a:ext cx="7467600" cy="3886402"/>
        </p:xfrm>
        <a:graphic>
          <a:graphicData uri="http://schemas.openxmlformats.org/drawingml/2006/table">
            <a:tbl>
              <a:tblPr/>
              <a:tblGrid>
                <a:gridCol w="3022600"/>
                <a:gridCol w="2844800"/>
                <a:gridCol w="1600200"/>
              </a:tblGrid>
              <a:tr h="5398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14,143.3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5398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9,996.6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5398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1,558.6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21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Government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Spending on Goods and Services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2,926.8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97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Exports (X-IM)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(338.7)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295400"/>
          <a:ext cx="7848600" cy="5181605"/>
        </p:xfrm>
        <a:graphic>
          <a:graphicData uri="http://schemas.openxmlformats.org/drawingml/2006/table">
            <a:tbl>
              <a:tblPr/>
              <a:tblGrid>
                <a:gridCol w="3123423"/>
                <a:gridCol w="1761931"/>
                <a:gridCol w="1707471"/>
                <a:gridCol w="1255775"/>
              </a:tblGrid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14,143.3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9,996.6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Goods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3,191.2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6,805.3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1,492.2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Nonresidential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1,387.3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Residential Housing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346.2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Government Consumption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2,926.8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Federal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1,137.0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Defense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775.0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Nondefense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362.0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State and Local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1,789.8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50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Exports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(338.7)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Exports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1,492.2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Imports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1,830.8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Gory Details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GDP Does Not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Non-Priced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Illegal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Leisure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Bads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Poverty and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Love, Satisfaction, Happiness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Quality and GDP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5486400" cy="48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447800"/>
          <a:ext cx="7010400" cy="4800607"/>
        </p:xfrm>
        <a:graphic>
          <a:graphicData uri="http://schemas.openxmlformats.org/drawingml/2006/table">
            <a:tbl>
              <a:tblPr/>
              <a:tblGrid>
                <a:gridCol w="1155362"/>
                <a:gridCol w="2190374"/>
                <a:gridCol w="1805253"/>
                <a:gridCol w="1859411"/>
              </a:tblGrid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GDP in Billions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GDP/capita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$14,260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$46,900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$6,000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$4,329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$34,000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$2,900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$35,400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$16,100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$36,500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$2,128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$33,200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$10,200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3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Italy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$1,823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$31,300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$1,563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$14,200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$39,100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Haiti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$1,300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33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Around The World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G20’s GDP as a proportion of world total: 2008</a:t>
            </a:r>
            <a:endParaRPr lang="en-US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96200" cy="46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GDP per capita in PPP terms of G20: 2008</a:t>
            </a:r>
            <a:endParaRPr lang="en-US" sz="3200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5201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Natural Resources Key?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8455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304800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GDP and Light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37381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4720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…And Where It’s Not Light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 October 2 in class</a:t>
            </a:r>
          </a:p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Covers Ch 1-5, readings on syllabus, class  materials, and  emailed readings</a:t>
            </a:r>
          </a:p>
          <a:p>
            <a:r>
              <a:rPr lang="en-US" dirty="0" smtClean="0"/>
              <a:t>Old exam is online</a:t>
            </a:r>
          </a:p>
          <a:p>
            <a:r>
              <a:rPr lang="en-US" dirty="0" smtClean="0"/>
              <a:t>Justin does not have the exam questions or answers</a:t>
            </a:r>
          </a:p>
          <a:p>
            <a:r>
              <a:rPr lang="en-US" dirty="0" smtClean="0"/>
              <a:t>NOTE:  Syllabus says Fall recess is Oct 7—it is Oct 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95250"/>
            <a:ext cx="52197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Koreas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 Korea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South Korea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GDP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$40 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$1,335 billion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GDP/capita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$1,800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$27,600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Electricity 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 billion </a:t>
                      </a:r>
                      <a:r>
                        <a:rPr lang="en-US" sz="2400" dirty="0" err="1" smtClean="0"/>
                        <a:t>kwh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440 billion </a:t>
                      </a:r>
                      <a:r>
                        <a:rPr lang="en-US" sz="2400" dirty="0" err="1" smtClean="0"/>
                        <a:t>kwh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Telephone land</a:t>
                      </a:r>
                      <a:r>
                        <a:rPr lang="en-US" sz="2400" baseline="0" dirty="0" smtClean="0"/>
                        <a:t> lines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 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23.9 million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Cellular</a:t>
                      </a:r>
                      <a:r>
                        <a:rPr lang="en-US" sz="2400" baseline="0" dirty="0" smtClean="0"/>
                        <a:t> phones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43 million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Population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 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</a:t>
                      </a:r>
                      <a:r>
                        <a:rPr lang="en-US" sz="2400" baseline="0" dirty="0" smtClean="0"/>
                        <a:t> million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561" y="5562600"/>
            <a:ext cx="9188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Note that in 1955 the two Koreas had approximately equal GDPs per capita and they were</a:t>
            </a:r>
          </a:p>
          <a:p>
            <a:r>
              <a:rPr lang="en-US" sz="2000" dirty="0" smtClean="0"/>
              <a:t>both lower than Argentina’s.  Today Argentina’s GDP per capita is $14,200.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990600" y="857250"/>
          <a:ext cx="6858000" cy="6000750"/>
        </p:xfrm>
        <a:graphic>
          <a:graphicData uri="http://schemas.openxmlformats.org/presentationml/2006/ole">
            <p:oleObj spid="_x0000_s35841" r:id="rId3" imgW="7315200" imgH="64008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0"/>
            <a:ext cx="655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GDP and Quality of Life:  Food Supply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914400" y="927249"/>
          <a:ext cx="6781800" cy="5930751"/>
        </p:xfrm>
        <a:graphic>
          <a:graphicData uri="http://schemas.openxmlformats.org/presentationml/2006/ole">
            <p:oleObj spid="_x0000_s36865" r:id="rId4" imgW="7315200" imgH="64008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0"/>
            <a:ext cx="62284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GDP and Quality of Life:  Safe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1524000"/>
          <a:ext cx="5073923" cy="4131472"/>
        </p:xfrm>
        <a:graphic>
          <a:graphicData uri="http://schemas.openxmlformats.org/drawingml/2006/table">
            <a:tbl>
              <a:tblPr/>
              <a:tblGrid>
                <a:gridCol w="2278088"/>
                <a:gridCol w="1183422"/>
                <a:gridCol w="1612413"/>
              </a:tblGrid>
              <a:tr h="99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"/>
                        </a:rPr>
                        <a:t>Pct of HHS with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Arial"/>
                        </a:rPr>
                        <a:t>All U.S.  HHs 1971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"/>
                        </a:rPr>
                        <a:t>Poor U.S. HHs 1994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Washing Machine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Dryer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Dishwasher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Refrigerator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Color TV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Telephone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Air Conditioner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One or more cars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Goods in the US:  </a:t>
            </a:r>
            <a:br>
              <a:rPr lang="en-US" dirty="0" smtClean="0"/>
            </a:br>
            <a:r>
              <a:rPr lang="en-US" dirty="0" smtClean="0"/>
              <a:t>Growth and Poverty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270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U.S. Census Bureau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50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recession is a significant decline in economic activity spread across the economy, lasting more than a few months, normally visible in real GDP, real income, employment, industrial production, and wholesale-retail sales. A recession begins just after the economy reaches a peak of activity and ends as the economy reaches its trough. Between trough and peak, the economy is in an expansion. Expansion is the normal state of the economy; most recessions are brief and they have been rare in recent decades.</a:t>
            </a:r>
          </a:p>
          <a:p>
            <a:endParaRPr lang="en-US" sz="2800" dirty="0" smtClean="0"/>
          </a:p>
          <a:p>
            <a:r>
              <a:rPr lang="en-US" sz="2800" dirty="0" smtClean="0"/>
              <a:t>---</a:t>
            </a:r>
            <a:r>
              <a:rPr lang="en-US" sz="2800" i="1" dirty="0" smtClean="0"/>
              <a:t>National Bureau of Economic Research</a:t>
            </a:r>
            <a:endParaRPr lang="en-US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775693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GDP Trends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 in your lifetime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4838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GDP in 1990 = $5,800 billion</a:t>
            </a:r>
          </a:p>
          <a:p>
            <a:r>
              <a:rPr lang="en-US" sz="2400" dirty="0" smtClean="0"/>
              <a:t>GDP in 2008 = $14,441 billion</a:t>
            </a:r>
          </a:p>
          <a:p>
            <a:endParaRPr lang="en-US" sz="2400" dirty="0" smtClean="0"/>
          </a:p>
          <a:p>
            <a:r>
              <a:rPr lang="en-US" sz="2400" dirty="0" smtClean="0"/>
              <a:t>Growth = (14441-5800)/5800 = 148%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for inflation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892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1990 quantities at 2008 prices </a:t>
            </a:r>
          </a:p>
          <a:p>
            <a:r>
              <a:rPr lang="en-US" sz="2400" dirty="0" smtClean="0"/>
              <a:t>GDP in 1990 at 2008 prices = Real 1990 output x 2008 price of </a:t>
            </a:r>
          </a:p>
          <a:p>
            <a:r>
              <a:rPr lang="en-US" sz="2400" dirty="0" smtClean="0"/>
              <a:t>   each good produced = $8,034 billion</a:t>
            </a:r>
          </a:p>
          <a:p>
            <a:endParaRPr lang="en-US" sz="2400" dirty="0" smtClean="0"/>
          </a:p>
          <a:p>
            <a:r>
              <a:rPr lang="en-US" sz="2400" dirty="0" smtClean="0"/>
              <a:t>So real GDP growth is (14,441-8,034)/8,034 = 79.8%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3006</TotalTime>
  <Words>785</Words>
  <Application>Microsoft Office PowerPoint</Application>
  <PresentationFormat>On-screen Show (4:3)</PresentationFormat>
  <Paragraphs>226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Sept 28</vt:lpstr>
      <vt:lpstr>Exam 1</vt:lpstr>
      <vt:lpstr>Slide 3</vt:lpstr>
      <vt:lpstr>Slide 4</vt:lpstr>
      <vt:lpstr>Slide 5</vt:lpstr>
      <vt:lpstr>Slide 6</vt:lpstr>
      <vt:lpstr>Recent GDP Trends</vt:lpstr>
      <vt:lpstr>GDP Growth in your lifetime</vt:lpstr>
      <vt:lpstr>Adjust for inflation</vt:lpstr>
      <vt:lpstr>Components of GDP ($billion)</vt:lpstr>
      <vt:lpstr>Gory Details</vt:lpstr>
      <vt:lpstr>What GDP Does Not Measure</vt:lpstr>
      <vt:lpstr>Environmental Quality and GDP</vt:lpstr>
      <vt:lpstr>GDP Around The World</vt:lpstr>
      <vt:lpstr>G20’s GDP as a proportion of world total: 2008</vt:lpstr>
      <vt:lpstr>GDP per capita in PPP terms of G20: 2008</vt:lpstr>
      <vt:lpstr>Are Natural Resources Key?</vt:lpstr>
      <vt:lpstr>Slide 18</vt:lpstr>
      <vt:lpstr>Slide 19</vt:lpstr>
      <vt:lpstr>Slide 20</vt:lpstr>
      <vt:lpstr>A Tale of Two Koreas</vt:lpstr>
      <vt:lpstr>Slide 22</vt:lpstr>
      <vt:lpstr>Slide 23</vt:lpstr>
      <vt:lpstr>Access to Goods in the US:   Growth and Poverty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  From a famous economics student:</dc:title>
  <dc:creator>Art Woolf</dc:creator>
  <cp:lastModifiedBy>Art Woolf</cp:lastModifiedBy>
  <cp:revision>49</cp:revision>
  <dcterms:created xsi:type="dcterms:W3CDTF">2009-08-31T19:27:40Z</dcterms:created>
  <dcterms:modified xsi:type="dcterms:W3CDTF">2009-09-28T15:36:27Z</dcterms:modified>
</cp:coreProperties>
</file>