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273" r:id="rId2"/>
    <p:sldId id="297" r:id="rId3"/>
    <p:sldId id="302" r:id="rId4"/>
    <p:sldId id="29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719" autoAdjust="0"/>
  </p:normalViewPr>
  <p:slideViewPr>
    <p:cSldViewPr>
      <p:cViewPr varScale="1">
        <p:scale>
          <a:sx n="60" d="100"/>
          <a:sy n="60" d="100"/>
        </p:scale>
        <p:origin x="-69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74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A57D45C-B132-48A1-960F-03011C3C59A5}" type="datetimeFigureOut">
              <a:rPr lang="en-US" smtClean="0"/>
              <a:pPr/>
              <a:t>9/23/2009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F41B2C-EF7E-41EB-B0E9-18A1C5CE47D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4F23AF-C83C-4F66-9CC5-924733BE1EB8}" type="datetimeFigureOut">
              <a:rPr lang="en-US" smtClean="0"/>
              <a:pPr/>
              <a:t>9/23/2009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F81931-6653-4C6F-A260-DE5FF706B43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F81931-6653-4C6F-A260-DE5FF706B43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F81931-6653-4C6F-A260-DE5FF706B43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0063"/>
            <a:chOff x="0" y="0"/>
            <a:chExt cx="5758" cy="4315"/>
          </a:xfrm>
        </p:grpSpPr>
        <p:grpSp>
          <p:nvGrpSpPr>
            <p:cNvPr id="3" name="Group 3"/>
            <p:cNvGrpSpPr>
              <a:grpSpLocks/>
            </p:cNvGrpSpPr>
            <p:nvPr userDrawn="1"/>
          </p:nvGrpSpPr>
          <p:grpSpPr bwMode="auto">
            <a:xfrm>
              <a:off x="1728" y="2230"/>
              <a:ext cx="4027" cy="2085"/>
              <a:chOff x="1728" y="2230"/>
              <a:chExt cx="4027" cy="2085"/>
            </a:xfrm>
          </p:grpSpPr>
          <p:sp>
            <p:nvSpPr>
              <p:cNvPr id="5124"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5125"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5126"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5127"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5128"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5129"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5130"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smtClean="0"/>
              <a:t>Click to edit Master title style</a:t>
            </a:r>
            <a:endParaRPr lang="en-US"/>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5133" name="Rectangle 13"/>
          <p:cNvSpPr>
            <a:spLocks noGrp="1" noChangeArrowheads="1"/>
          </p:cNvSpPr>
          <p:nvPr>
            <p:ph type="dt" sz="quarter" idx="2"/>
          </p:nvPr>
        </p:nvSpPr>
        <p:spPr>
          <a:xfrm>
            <a:off x="457200" y="6248400"/>
            <a:ext cx="2133600" cy="476250"/>
          </a:xfrm>
        </p:spPr>
        <p:txBody>
          <a:bodyPr/>
          <a:lstStyle>
            <a:lvl1pPr>
              <a:defRPr/>
            </a:lvl1pPr>
          </a:lstStyle>
          <a:p>
            <a:fld id="{8DB487B6-9B14-42A6-86FE-EF48E4D61CF1}" type="datetimeFigureOut">
              <a:rPr lang="en-US" smtClean="0"/>
              <a:pPr/>
              <a:t>9/23/2009</a:t>
            </a:fld>
            <a:endParaRPr lang="en-US"/>
          </a:p>
        </p:txBody>
      </p:sp>
      <p:sp>
        <p:nvSpPr>
          <p:cNvPr id="5134" name="Rectangle 14"/>
          <p:cNvSpPr>
            <a:spLocks noGrp="1" noChangeArrowheads="1"/>
          </p:cNvSpPr>
          <p:nvPr>
            <p:ph type="ftr" sz="quarter" idx="3"/>
          </p:nvPr>
        </p:nvSpPr>
        <p:spPr>
          <a:xfrm>
            <a:off x="3124200" y="6251575"/>
            <a:ext cx="2895600" cy="476250"/>
          </a:xfrm>
        </p:spPr>
        <p:txBody>
          <a:bodyPr/>
          <a:lstStyle>
            <a:lvl1pPr>
              <a:defRPr/>
            </a:lvl1pPr>
          </a:lstStyle>
          <a:p>
            <a:endParaRPr lang="en-US"/>
          </a:p>
        </p:txBody>
      </p:sp>
      <p:sp>
        <p:nvSpPr>
          <p:cNvPr id="5135" name="Rectangle 15"/>
          <p:cNvSpPr>
            <a:spLocks noGrp="1" noChangeArrowheads="1"/>
          </p:cNvSpPr>
          <p:nvPr>
            <p:ph type="sldNum" sz="quarter" idx="4"/>
          </p:nvPr>
        </p:nvSpPr>
        <p:spPr>
          <a:xfrm>
            <a:off x="6553200" y="6254750"/>
            <a:ext cx="2133600" cy="476250"/>
          </a:xfrm>
        </p:spPr>
        <p:txBody>
          <a:bodyPr/>
          <a:lstStyle>
            <a:lvl1pPr>
              <a:defRPr/>
            </a:lvl1pPr>
          </a:lstStyle>
          <a:p>
            <a:fld id="{D38EE52B-8516-40EE-9F7B-6CE75BA3213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9/23/2009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9/23/2009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9/23/2009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9/23/2009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8DB487B6-9B14-42A6-86FE-EF48E4D61CF1}" type="datetimeFigureOut">
              <a:rPr lang="en-US" smtClean="0"/>
              <a:pPr/>
              <a:t>9/23/2009</a:t>
            </a:fld>
            <a:endParaRPr lang="en-US"/>
          </a:p>
        </p:txBody>
      </p:sp>
      <p:sp>
        <p:nvSpPr>
          <p:cNvPr id="6" name="Slide Number Placeholder 5"/>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8DB487B6-9B14-42A6-86FE-EF48E4D61CF1}" type="datetimeFigureOut">
              <a:rPr lang="en-US" smtClean="0"/>
              <a:pPr/>
              <a:t>9/23/2009</a:t>
            </a:fld>
            <a:endParaRPr lang="en-US"/>
          </a:p>
        </p:txBody>
      </p:sp>
      <p:sp>
        <p:nvSpPr>
          <p:cNvPr id="8" name="Slide Number Placeholder 7"/>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8DB487B6-9B14-42A6-86FE-EF48E4D61CF1}" type="datetimeFigureOut">
              <a:rPr lang="en-US" smtClean="0"/>
              <a:pPr/>
              <a:t>9/23/2009</a:t>
            </a:fld>
            <a:endParaRPr lang="en-US"/>
          </a:p>
        </p:txBody>
      </p:sp>
      <p:sp>
        <p:nvSpPr>
          <p:cNvPr id="4" name="Slide Number Placeholder 3"/>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DB487B6-9B14-42A6-86FE-EF48E4D61CF1}" type="datetimeFigureOut">
              <a:rPr lang="en-US" smtClean="0"/>
              <a:pPr/>
              <a:t>9/23/2009</a:t>
            </a:fld>
            <a:endParaRPr lang="en-US"/>
          </a:p>
        </p:txBody>
      </p:sp>
      <p:sp>
        <p:nvSpPr>
          <p:cNvPr id="3" name="Slide Number Placeholder 2"/>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DB487B6-9B14-42A6-86FE-EF48E4D61CF1}" type="datetimeFigureOut">
              <a:rPr lang="en-US" smtClean="0"/>
              <a:pPr/>
              <a:t>9/23/2009</a:t>
            </a:fld>
            <a:endParaRPr lang="en-US"/>
          </a:p>
        </p:txBody>
      </p:sp>
      <p:sp>
        <p:nvSpPr>
          <p:cNvPr id="6" name="Slide Number Placeholder 5"/>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DB487B6-9B14-42A6-86FE-EF48E4D61CF1}" type="datetimeFigureOut">
              <a:rPr lang="en-US" smtClean="0"/>
              <a:pPr/>
              <a:t>9/23/2009</a:t>
            </a:fld>
            <a:endParaRPr lang="en-US"/>
          </a:p>
        </p:txBody>
      </p:sp>
      <p:sp>
        <p:nvSpPr>
          <p:cNvPr id="6" name="Slide Number Placeholder 5"/>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fld id="{8DB487B6-9B14-42A6-86FE-EF48E4D61CF1}" type="datetimeFigureOut">
              <a:rPr lang="en-US" smtClean="0"/>
              <a:pPr/>
              <a:t>9/23/2009</a:t>
            </a:fld>
            <a:endParaRPr lang="en-US"/>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D38EE52B-8516-40EE-9F7B-6CE75BA32137}" type="slidenum">
              <a:rPr lang="en-US" smtClean="0"/>
              <a:pPr/>
              <a:t>‹#›</a:t>
            </a:fld>
            <a:endParaRPr lang="en-US"/>
          </a:p>
        </p:txBody>
      </p:sp>
      <p:grpSp>
        <p:nvGrpSpPr>
          <p:cNvPr id="2" name="Group 4"/>
          <p:cNvGrpSpPr>
            <a:grpSpLocks/>
          </p:cNvGrpSpPr>
          <p:nvPr/>
        </p:nvGrpSpPr>
        <p:grpSpPr bwMode="auto">
          <a:xfrm>
            <a:off x="0" y="0"/>
            <a:ext cx="9140825" cy="6850063"/>
            <a:chOff x="0" y="0"/>
            <a:chExt cx="5758" cy="4315"/>
          </a:xfrm>
        </p:grpSpPr>
        <p:grpSp>
          <p:nvGrpSpPr>
            <p:cNvPr id="3"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endParaRPr lang="en-US"/>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1" fontAlgn="base" hangingPunct="1">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
            <a:ext cx="1981200" cy="1143000"/>
          </a:xfrm>
        </p:spPr>
        <p:txBody>
          <a:bodyPr>
            <a:normAutofit/>
          </a:bodyPr>
          <a:lstStyle/>
          <a:p>
            <a:pPr algn="l"/>
            <a:r>
              <a:rPr lang="en-US" sz="1600" dirty="0" smtClean="0"/>
              <a:t>Sept 23, 2009</a:t>
            </a:r>
            <a:endParaRPr lang="en-US" sz="1600" dirty="0"/>
          </a:p>
        </p:txBody>
      </p:sp>
      <p:sp>
        <p:nvSpPr>
          <p:cNvPr id="5" name="Content Placeholder 4"/>
          <p:cNvSpPr>
            <a:spLocks noGrp="1"/>
          </p:cNvSpPr>
          <p:nvPr>
            <p:ph sz="half" idx="2"/>
          </p:nvPr>
        </p:nvSpPr>
        <p:spPr>
          <a:xfrm>
            <a:off x="0" y="990600"/>
            <a:ext cx="3505200" cy="2743200"/>
          </a:xfrm>
        </p:spPr>
        <p:txBody>
          <a:bodyPr/>
          <a:lstStyle/>
          <a:p>
            <a:pPr marL="571500" indent="-571500">
              <a:buClrTx/>
              <a:buSzPct val="100000"/>
              <a:buAutoNum type="romanUcPeriod"/>
            </a:pPr>
            <a:r>
              <a:rPr lang="en-US" sz="2400" dirty="0" smtClean="0"/>
              <a:t>How Markets Work (part 3)</a:t>
            </a:r>
          </a:p>
          <a:p>
            <a:pPr marL="971550" lvl="1" indent="-571500">
              <a:buClrTx/>
              <a:buSzPct val="100000"/>
              <a:buFont typeface="+mj-lt"/>
              <a:buAutoNum type="alphaUcPeriod"/>
            </a:pPr>
            <a:r>
              <a:rPr lang="en-US" sz="2400" dirty="0" smtClean="0"/>
              <a:t>Changes in Price and Quantity</a:t>
            </a:r>
          </a:p>
          <a:p>
            <a:pPr marL="971550" lvl="1" indent="-571500">
              <a:buClrTx/>
              <a:buSzPct val="100000"/>
              <a:buFont typeface="+mj-lt"/>
              <a:buAutoNum type="alphaUcPeriod"/>
            </a:pPr>
            <a:r>
              <a:rPr lang="en-US" sz="2400" dirty="0" smtClean="0"/>
              <a:t>Price Floors and Ceilings</a:t>
            </a:r>
          </a:p>
          <a:p>
            <a:pPr marL="571500" indent="-571500">
              <a:buClrTx/>
              <a:buSzPct val="100000"/>
              <a:buFont typeface="+mj-lt"/>
              <a:buAutoNum type="romanUcPeriod"/>
            </a:pPr>
            <a:r>
              <a:rPr lang="en-US" sz="2800" dirty="0" smtClean="0"/>
              <a:t>GDP</a:t>
            </a:r>
          </a:p>
          <a:p>
            <a:pPr marL="971550" lvl="1" indent="-571500">
              <a:buClrTx/>
              <a:buSzPct val="100000"/>
              <a:buFont typeface="+mj-lt"/>
              <a:buAutoNum type="alphaUcPeriod"/>
            </a:pPr>
            <a:r>
              <a:rPr lang="en-US" sz="2400" dirty="0" smtClean="0"/>
              <a:t>Definition</a:t>
            </a:r>
          </a:p>
          <a:p>
            <a:pPr marL="971550" lvl="1" indent="-571500">
              <a:buClrTx/>
              <a:buSzPct val="100000"/>
              <a:buFont typeface="+mj-lt"/>
              <a:buAutoNum type="alphaUcPeriod"/>
            </a:pPr>
            <a:r>
              <a:rPr lang="en-US" sz="2400" dirty="0" smtClean="0"/>
              <a:t>Measurement</a:t>
            </a:r>
          </a:p>
          <a:p>
            <a:pPr marL="571500" indent="-571500">
              <a:buNone/>
            </a:pPr>
            <a:endParaRPr lang="en-US" sz="2400" dirty="0" smtClean="0"/>
          </a:p>
        </p:txBody>
      </p:sp>
      <p:pic>
        <p:nvPicPr>
          <p:cNvPr id="12289" name="Picture 1"/>
          <p:cNvPicPr>
            <a:picLocks noGrp="1" noChangeAspect="1" noChangeArrowheads="1"/>
          </p:cNvPicPr>
          <p:nvPr>
            <p:ph idx="1"/>
          </p:nvPr>
        </p:nvPicPr>
        <p:blipFill>
          <a:blip r:embed="rId3" cstate="print"/>
          <a:srcRect/>
          <a:stretch>
            <a:fillRect/>
          </a:stretch>
        </p:blipFill>
        <p:spPr bwMode="auto">
          <a:xfrm>
            <a:off x="3810000" y="925630"/>
            <a:ext cx="4876800" cy="3254140"/>
          </a:xfrm>
          <a:prstGeom prst="rect">
            <a:avLst/>
          </a:prstGeom>
          <a:noFill/>
          <a:ln w="9525">
            <a:noFill/>
            <a:miter lim="800000"/>
            <a:headEnd/>
            <a:tailEnd/>
          </a:ln>
        </p:spPr>
      </p:pic>
      <p:sp>
        <p:nvSpPr>
          <p:cNvPr id="7" name="TextBox 6"/>
          <p:cNvSpPr txBox="1"/>
          <p:nvPr/>
        </p:nvSpPr>
        <p:spPr>
          <a:xfrm>
            <a:off x="3733800" y="4343400"/>
            <a:ext cx="4876800" cy="2554545"/>
          </a:xfrm>
          <a:prstGeom prst="rect">
            <a:avLst/>
          </a:prstGeom>
          <a:noFill/>
        </p:spPr>
        <p:txBody>
          <a:bodyPr wrap="square" rtlCol="0">
            <a:spAutoFit/>
          </a:bodyPr>
          <a:lstStyle/>
          <a:p>
            <a:r>
              <a:rPr lang="en-US" sz="2000" dirty="0" smtClean="0"/>
              <a:t>When this Ford vehicle is imported into the U.S. from Turkey by Ford, the first thing Ford does is rip out the rear seats, remove the windows and send them to a recycling center.   Then it covers the holes in the floor and plugs the window spaces with metal.   All at a cost of hundreds of dollars per vehicle.  Ford does this to save money.  Why?  </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a:stretch>
            <a:fillRect/>
          </a:stretch>
        </p:blipFill>
        <p:spPr bwMode="auto">
          <a:xfrm>
            <a:off x="-1104900" y="-1052513"/>
            <a:ext cx="11353800" cy="896302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lstStyle/>
          <a:p>
            <a:r>
              <a:rPr lang="en-US" sz="2400" dirty="0" smtClean="0"/>
              <a:t>Supply and Demand and Dairy Problem</a:t>
            </a:r>
            <a:endParaRPr lang="en-US" sz="2400" dirty="0"/>
          </a:p>
        </p:txBody>
      </p:sp>
      <p:pic>
        <p:nvPicPr>
          <p:cNvPr id="5" name="Picture 2"/>
          <p:cNvPicPr>
            <a:picLocks noGrp="1" noChangeAspect="1" noChangeArrowheads="1"/>
          </p:cNvPicPr>
          <p:nvPr>
            <p:ph sz="half" idx="1"/>
          </p:nvPr>
        </p:nvPicPr>
        <p:blipFill>
          <a:blip r:embed="rId2" cstate="print"/>
          <a:srcRect/>
          <a:stretch>
            <a:fillRect/>
          </a:stretch>
        </p:blipFill>
        <p:spPr bwMode="auto">
          <a:xfrm>
            <a:off x="381000" y="762000"/>
            <a:ext cx="4038600" cy="3121093"/>
          </a:xfrm>
          <a:prstGeom prst="rect">
            <a:avLst/>
          </a:prstGeom>
          <a:noFill/>
          <a:ln w="9525">
            <a:noFill/>
            <a:miter lim="800000"/>
            <a:headEnd/>
            <a:tailEnd/>
          </a:ln>
        </p:spPr>
      </p:pic>
      <p:pic>
        <p:nvPicPr>
          <p:cNvPr id="45058" name="Picture 2"/>
          <p:cNvPicPr>
            <a:picLocks noGrp="1" noChangeAspect="1" noChangeArrowheads="1"/>
          </p:cNvPicPr>
          <p:nvPr>
            <p:ph sz="half" idx="2"/>
          </p:nvPr>
        </p:nvPicPr>
        <p:blipFill>
          <a:blip r:embed="rId3" cstate="print"/>
          <a:srcRect/>
          <a:stretch>
            <a:fillRect/>
          </a:stretch>
        </p:blipFill>
        <p:spPr bwMode="auto">
          <a:xfrm>
            <a:off x="4648200" y="762000"/>
            <a:ext cx="4038600" cy="3121093"/>
          </a:xfrm>
          <a:prstGeom prst="rect">
            <a:avLst/>
          </a:prstGeom>
          <a:noFill/>
          <a:ln w="9525">
            <a:noFill/>
            <a:miter lim="800000"/>
            <a:headEnd/>
            <a:tailEnd/>
          </a:ln>
        </p:spPr>
      </p:pic>
      <p:pic>
        <p:nvPicPr>
          <p:cNvPr id="45059" name="Picture 3"/>
          <p:cNvPicPr>
            <a:picLocks noChangeAspect="1" noChangeArrowheads="1"/>
          </p:cNvPicPr>
          <p:nvPr/>
        </p:nvPicPr>
        <p:blipFill>
          <a:blip r:embed="rId4" cstate="print"/>
          <a:srcRect/>
          <a:stretch>
            <a:fillRect/>
          </a:stretch>
        </p:blipFill>
        <p:spPr bwMode="auto">
          <a:xfrm>
            <a:off x="609600" y="4000500"/>
            <a:ext cx="3810000" cy="28575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cstate="print"/>
          <a:srcRect/>
          <a:stretch>
            <a:fillRect/>
          </a:stretch>
        </p:blipFill>
        <p:spPr bwMode="auto">
          <a:xfrm>
            <a:off x="914399" y="1371600"/>
            <a:ext cx="6218917" cy="4876800"/>
          </a:xfrm>
          <a:prstGeom prst="rect">
            <a:avLst/>
          </a:prstGeom>
          <a:noFill/>
          <a:ln w="9525">
            <a:noFill/>
            <a:miter lim="800000"/>
            <a:headEnd/>
            <a:tailEnd/>
          </a:ln>
        </p:spPr>
      </p:pic>
      <p:sp>
        <p:nvSpPr>
          <p:cNvPr id="4" name="Title 3"/>
          <p:cNvSpPr>
            <a:spLocks noGrp="1"/>
          </p:cNvSpPr>
          <p:nvPr>
            <p:ph type="title"/>
          </p:nvPr>
        </p:nvSpPr>
        <p:spPr/>
        <p:txBody>
          <a:bodyPr/>
          <a:lstStyle/>
          <a:p>
            <a:r>
              <a:rPr lang="en-US" dirty="0" smtClean="0"/>
              <a:t>Gas Lines in 1974:  Why</a:t>
            </a:r>
            <a:endParaRPr lang="en-US" dirty="0"/>
          </a:p>
        </p:txBody>
      </p:sp>
    </p:spTree>
  </p:cSld>
  <p:clrMapOvr>
    <a:masterClrMapping/>
  </p:clrMapOvr>
</p:sld>
</file>

<file path=ppt/theme/theme1.xml><?xml version="1.0" encoding="utf-8"?>
<a:theme xmlns:a="http://schemas.openxmlformats.org/drawingml/2006/main" name="Theme1">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2632</TotalTime>
  <Words>111</Words>
  <Application>Microsoft Office PowerPoint</Application>
  <PresentationFormat>On-screen Show (4:3)</PresentationFormat>
  <Paragraphs>12</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Theme1</vt:lpstr>
      <vt:lpstr>Sept 23, 2009</vt:lpstr>
      <vt:lpstr>Slide 2</vt:lpstr>
      <vt:lpstr>Supply and Demand and Dairy Problem</vt:lpstr>
      <vt:lpstr>Gas Lines in 1974:  Why</vt:lpstr>
    </vt:vector>
  </TitlesOfParts>
  <Company>University of Vermont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Economics?  From a famous economics student:</dc:title>
  <dc:creator>Art Woolf</dc:creator>
  <cp:lastModifiedBy>Art Woolf</cp:lastModifiedBy>
  <cp:revision>36</cp:revision>
  <dcterms:created xsi:type="dcterms:W3CDTF">2009-08-31T19:27:40Z</dcterms:created>
  <dcterms:modified xsi:type="dcterms:W3CDTF">2009-09-23T19:01:59Z</dcterms:modified>
</cp:coreProperties>
</file>